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3" r:id="rId2"/>
    <p:sldId id="262" r:id="rId3"/>
  </p:sldIdLst>
  <p:sldSz cx="7200900" cy="10261600"/>
  <p:notesSz cx="6735763" cy="9866313"/>
  <p:defaultText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2">
          <p15:clr>
            <a:srgbClr val="A4A3A4"/>
          </p15:clr>
        </p15:guide>
        <p15:guide id="2" pos="2267">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田中　宏和" initials="田中" lastIdx="1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6009"/>
    <a:srgbClr val="DC690A"/>
    <a:srgbClr val="F68E38"/>
    <a:srgbClr val="CC99FF"/>
    <a:srgbClr val="C9C9CB"/>
    <a:srgbClr val="E8E7C9"/>
    <a:srgbClr val="B384DA"/>
    <a:srgbClr val="CAC59D"/>
    <a:srgbClr val="0000CC"/>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40" autoAdjust="0"/>
    <p:restoredTop sz="95091" autoAdjust="0"/>
  </p:normalViewPr>
  <p:slideViewPr>
    <p:cSldViewPr>
      <p:cViewPr>
        <p:scale>
          <a:sx n="100" d="100"/>
          <a:sy n="100" d="100"/>
        </p:scale>
        <p:origin x="944" y="88"/>
      </p:cViewPr>
      <p:guideLst>
        <p:guide orient="horz" pos="3232"/>
        <p:guide pos="2267"/>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96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A99C58C3-BB56-4598-9D14-F9F15666DB1D}" type="datetimeFigureOut">
              <a:rPr kumimoji="1" lang="ja-JP" altLang="en-US" smtClean="0"/>
              <a:t>2023/5/9</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2BF85B35-DB5F-4AD8-8A72-12BE100B5641}" type="slidenum">
              <a:rPr kumimoji="1" lang="ja-JP" altLang="en-US" smtClean="0"/>
              <a:t>‹#›</a:t>
            </a:fld>
            <a:endParaRPr kumimoji="1" lang="ja-JP" altLang="en-US"/>
          </a:p>
        </p:txBody>
      </p:sp>
    </p:spTree>
    <p:extLst>
      <p:ext uri="{BB962C8B-B14F-4D97-AF65-F5344CB8AC3E}">
        <p14:creationId xmlns:p14="http://schemas.microsoft.com/office/powerpoint/2010/main" val="29630804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DA685E68-331B-4E99-B819-98F6FAA87134}" type="datetimeFigureOut">
              <a:rPr kumimoji="1" lang="ja-JP" altLang="en-US" smtClean="0"/>
              <a:t>2023/5/9</a:t>
            </a:fld>
            <a:endParaRPr kumimoji="1" lang="ja-JP" altLang="en-US"/>
          </a:p>
        </p:txBody>
      </p:sp>
      <p:sp>
        <p:nvSpPr>
          <p:cNvPr id="4" name="スライド イメージ プレースホルダー 3"/>
          <p:cNvSpPr>
            <a:spLocks noGrp="1" noRot="1" noChangeAspect="1"/>
          </p:cNvSpPr>
          <p:nvPr>
            <p:ph type="sldImg" idx="2"/>
          </p:nvPr>
        </p:nvSpPr>
        <p:spPr>
          <a:xfrm>
            <a:off x="2200275" y="1233488"/>
            <a:ext cx="23352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B648E0AC-CC16-4869-93C2-7DEBD8005DB7}" type="slidenum">
              <a:rPr kumimoji="1" lang="ja-JP" altLang="en-US" smtClean="0"/>
              <a:t>‹#›</a:t>
            </a:fld>
            <a:endParaRPr kumimoji="1" lang="ja-JP" altLang="en-US"/>
          </a:p>
        </p:txBody>
      </p:sp>
    </p:spTree>
    <p:extLst>
      <p:ext uri="{BB962C8B-B14F-4D97-AF65-F5344CB8AC3E}">
        <p14:creationId xmlns:p14="http://schemas.microsoft.com/office/powerpoint/2010/main" val="29952926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48E0AC-CC16-4869-93C2-7DEBD8005DB7}" type="slidenum">
              <a:rPr kumimoji="1" lang="ja-JP" altLang="en-US" smtClean="0"/>
              <a:t>1</a:t>
            </a:fld>
            <a:endParaRPr kumimoji="1" lang="ja-JP" altLang="en-US"/>
          </a:p>
        </p:txBody>
      </p:sp>
    </p:spTree>
    <p:extLst>
      <p:ext uri="{BB962C8B-B14F-4D97-AF65-F5344CB8AC3E}">
        <p14:creationId xmlns:p14="http://schemas.microsoft.com/office/powerpoint/2010/main" val="16591390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4" name="テキスト ボックス 23"/>
          <p:cNvSpPr txBox="1"/>
          <p:nvPr userDrawn="1"/>
        </p:nvSpPr>
        <p:spPr>
          <a:xfrm>
            <a:off x="273598" y="3202994"/>
            <a:ext cx="6851712" cy="646331"/>
          </a:xfrm>
          <a:prstGeom prst="rect">
            <a:avLst/>
          </a:prstGeom>
          <a:noFill/>
        </p:spPr>
        <p:txBody>
          <a:bodyPr wrap="square" rtlCol="0">
            <a:spAutoFit/>
          </a:bodyPr>
          <a:lstStyle/>
          <a:p>
            <a:pPr>
              <a:lnSpc>
                <a:spcPct val="100000"/>
              </a:lnSpc>
            </a:pPr>
            <a:r>
              <a:rPr kumimoji="1" lang="ja-JP" altLang="en-US" sz="1600" dirty="0">
                <a:latin typeface="Meiryo UI" panose="020B0604030504040204" pitchFamily="50" charset="-128"/>
                <a:ea typeface="Meiryo UI" panose="020B0604030504040204" pitchFamily="50" charset="-128"/>
              </a:rPr>
              <a:t> 　　　　：石川県内のモノづくり企業等の経営者層や現場の社員等</a:t>
            </a:r>
            <a:endParaRPr lang="en-US" altLang="ja-JP" sz="1400" dirty="0">
              <a:latin typeface="Meiryo UI" panose="020B0604030504040204" pitchFamily="50" charset="-128"/>
              <a:ea typeface="Meiryo UI" panose="020B0604030504040204" pitchFamily="50" charset="-128"/>
            </a:endParaRPr>
          </a:p>
          <a:p>
            <a:pPr>
              <a:lnSpc>
                <a:spcPct val="100000"/>
              </a:lnSpc>
            </a:pPr>
            <a:r>
              <a:rPr kumimoji="1" lang="ja-JP" altLang="en-US" sz="1400" b="1" dirty="0">
                <a:latin typeface="Meiryo UI" panose="020B0604030504040204" pitchFamily="50" charset="-128"/>
                <a:ea typeface="Meiryo UI" panose="020B0604030504040204" pitchFamily="50" charset="-128"/>
              </a:rPr>
              <a:t>　　　　　　　　　　　　　　　　　　　　　　　　　　　　　　　　　　　</a:t>
            </a:r>
            <a:r>
              <a:rPr kumimoji="1" lang="ja-JP" altLang="en-US" sz="2000" b="1" dirty="0">
                <a:latin typeface="Meiryo UI" panose="020B0604030504040204" pitchFamily="50" charset="-128"/>
                <a:ea typeface="Meiryo UI" panose="020B0604030504040204" pitchFamily="50" charset="-128"/>
              </a:rPr>
              <a:t>　　　　</a:t>
            </a:r>
            <a:r>
              <a:rPr kumimoji="1" lang="en-US" altLang="ja-JP" sz="2000" b="1" dirty="0">
                <a:latin typeface="Meiryo UI" panose="020B0604030504040204" pitchFamily="50" charset="-128"/>
                <a:ea typeface="Meiryo UI" panose="020B0604030504040204" pitchFamily="50" charset="-128"/>
              </a:rPr>
              <a:t>50</a:t>
            </a:r>
            <a:r>
              <a:rPr kumimoji="1" lang="ja-JP" altLang="en-US" sz="1600" dirty="0">
                <a:latin typeface="Meiryo UI" panose="020B0604030504040204" pitchFamily="50" charset="-128"/>
                <a:ea typeface="Meiryo UI" panose="020B0604030504040204" pitchFamily="50" charset="-128"/>
              </a:rPr>
              <a:t>名程度（先着）</a:t>
            </a:r>
            <a:endParaRPr kumimoji="1" lang="ja-JP" altLang="en-US" sz="1400" dirty="0">
              <a:latin typeface="Meiryo UI" panose="020B0604030504040204" pitchFamily="50" charset="-128"/>
              <a:ea typeface="Meiryo UI" panose="020B0604030504040204" pitchFamily="50" charset="-128"/>
            </a:endParaRPr>
          </a:p>
        </p:txBody>
      </p:sp>
      <p:sp>
        <p:nvSpPr>
          <p:cNvPr id="25" name="テキスト ボックス 24"/>
          <p:cNvSpPr txBox="1"/>
          <p:nvPr userDrawn="1"/>
        </p:nvSpPr>
        <p:spPr>
          <a:xfrm>
            <a:off x="37401" y="1068210"/>
            <a:ext cx="7163499" cy="1309579"/>
          </a:xfrm>
          <a:prstGeom prst="rect">
            <a:avLst/>
          </a:prstGeom>
          <a:noFill/>
        </p:spPr>
        <p:txBody>
          <a:bodyPr wrap="square" rtlCol="0">
            <a:noAutofit/>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デジタル化・</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DX</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を進める上で中核となる</a:t>
            </a:r>
            <a:r>
              <a:rPr kumimoji="1" lang="ja-JP" altLang="en-US" sz="1800" b="1" u="sng" dirty="0">
                <a:solidFill>
                  <a:srgbClr val="FF0000"/>
                </a:solidFill>
                <a:latin typeface="Meiryo UI" panose="020B0604030504040204" pitchFamily="50" charset="-128"/>
                <a:ea typeface="Meiryo UI" panose="020B0604030504040204" pitchFamily="50" charset="-128"/>
              </a:rPr>
              <a:t>最高デジタル責任者（</a:t>
            </a:r>
            <a:r>
              <a:rPr kumimoji="1" lang="en-US" altLang="ja-JP" sz="1800" b="1" u="sng" dirty="0">
                <a:solidFill>
                  <a:srgbClr val="FF0000"/>
                </a:solidFill>
                <a:latin typeface="Meiryo UI" panose="020B0604030504040204" pitchFamily="50" charset="-128"/>
                <a:ea typeface="Meiryo UI" panose="020B0604030504040204" pitchFamily="50" charset="-128"/>
              </a:rPr>
              <a:t>CDO</a:t>
            </a:r>
            <a:r>
              <a:rPr kumimoji="1" lang="ja-JP" altLang="en-US" sz="1800" b="1" u="sng" dirty="0">
                <a:solidFill>
                  <a:srgbClr val="FF0000"/>
                </a:solidFill>
                <a:latin typeface="Meiryo UI" panose="020B0604030504040204" pitchFamily="50" charset="-128"/>
                <a:ea typeface="Meiryo UI" panose="020B0604030504040204" pitchFamily="50" charset="-128"/>
              </a:rPr>
              <a:t>）の</a:t>
            </a:r>
            <a:r>
              <a:rPr kumimoji="1" lang="ja-JP" altLang="en-US" sz="18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必要性とその育成プロセス</a:t>
            </a:r>
            <a:r>
              <a:rPr kumimoji="1" lang="ja-JP" altLang="en-US" sz="18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に加え、</a:t>
            </a:r>
            <a:r>
              <a:rPr lang="ja-JP" altLang="en-US" sz="1800" b="1" i="0" dirty="0">
                <a:solidFill>
                  <a:srgbClr val="000000"/>
                </a:solidFill>
                <a:effectLst/>
                <a:latin typeface="Meiryo UI" panose="020B0604030504040204" pitchFamily="50" charset="-128"/>
                <a:ea typeface="Meiryo UI" panose="020B0604030504040204" pitchFamily="50" charset="-128"/>
              </a:rPr>
              <a:t>プログラミング等の高いスキルがなくても、自社の現場に合ったソフトウェアやアプリを開発・作成し、無理なくＤＸを推進できる</a:t>
            </a:r>
            <a:r>
              <a:rPr lang="ja-JP" altLang="en-US" sz="1800" b="1" u="sng" dirty="0">
                <a:solidFill>
                  <a:srgbClr val="FF0000"/>
                </a:solidFill>
                <a:latin typeface="Meiryo UI" panose="020B0604030504040204" pitchFamily="50" charset="-128"/>
                <a:ea typeface="Meiryo UI" panose="020B0604030504040204" pitchFamily="50" charset="-128"/>
              </a:rPr>
              <a:t>ノーコード</a:t>
            </a:r>
            <a:r>
              <a:rPr lang="en-US" altLang="ja-JP" sz="1800" b="1" u="sng" dirty="0">
                <a:solidFill>
                  <a:srgbClr val="FF0000"/>
                </a:solidFill>
                <a:latin typeface="Meiryo UI" panose="020B0604030504040204" pitchFamily="50" charset="-128"/>
                <a:ea typeface="Meiryo UI" panose="020B0604030504040204" pitchFamily="50" charset="-128"/>
              </a:rPr>
              <a:t>/</a:t>
            </a:r>
            <a:r>
              <a:rPr lang="ja-JP" altLang="en-US" sz="1800" b="1" u="sng" dirty="0">
                <a:solidFill>
                  <a:srgbClr val="FF0000"/>
                </a:solidFill>
                <a:latin typeface="Meiryo UI" panose="020B0604030504040204" pitchFamily="50" charset="-128"/>
                <a:ea typeface="Meiryo UI" panose="020B0604030504040204" pitchFamily="50" charset="-128"/>
              </a:rPr>
              <a:t>ローコードの活用方法</a:t>
            </a:r>
            <a:r>
              <a:rPr lang="ja-JP" altLang="en-US" sz="1800" b="1" u="none" dirty="0">
                <a:solidFill>
                  <a:schemeClr val="tx1"/>
                </a:solidFill>
                <a:latin typeface="Meiryo UI" panose="020B0604030504040204" pitchFamily="50" charset="-128"/>
                <a:ea typeface="Meiryo UI" panose="020B0604030504040204" pitchFamily="50" charset="-128"/>
              </a:rPr>
              <a:t>を、実例を交えて解説します！</a:t>
            </a:r>
            <a:endParaRPr lang="en-US" altLang="ja-JP" sz="1800" b="1" u="none" dirty="0">
              <a:solidFill>
                <a:schemeClr val="tx1"/>
              </a:solidFill>
              <a:latin typeface="Meiryo UI" panose="020B0604030504040204" pitchFamily="50" charset="-128"/>
              <a:ea typeface="Meiryo UI" panose="020B0604030504040204" pitchFamily="50" charset="-128"/>
            </a:endParaRPr>
          </a:p>
        </p:txBody>
      </p:sp>
      <p:sp>
        <p:nvSpPr>
          <p:cNvPr id="26" name="テキスト ボックス 25"/>
          <p:cNvSpPr txBox="1"/>
          <p:nvPr userDrawn="1"/>
        </p:nvSpPr>
        <p:spPr>
          <a:xfrm>
            <a:off x="344193" y="2320895"/>
            <a:ext cx="6895133" cy="954107"/>
          </a:xfrm>
          <a:prstGeom prst="rect">
            <a:avLst/>
          </a:prstGeom>
          <a:noFill/>
        </p:spPr>
        <p:txBody>
          <a:bodyPr wrap="square" rtlCol="0">
            <a:spAutoFit/>
          </a:bodyPr>
          <a:lstStyle/>
          <a:p>
            <a:pPr>
              <a:lnSpc>
                <a:spcPct val="100000"/>
              </a:lnSpc>
            </a:pPr>
            <a:r>
              <a:rPr lang="ja-JP" altLang="en-US" sz="1600"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令和５</a:t>
            </a:r>
            <a:r>
              <a:rPr kumimoji="1" lang="ja-JP" altLang="en-US" sz="1600" dirty="0">
                <a:latin typeface="Meiryo UI" panose="020B0604030504040204" pitchFamily="50" charset="-128"/>
                <a:ea typeface="Meiryo UI" panose="020B0604030504040204" pitchFamily="50" charset="-128"/>
              </a:rPr>
              <a:t>年</a:t>
            </a:r>
            <a:r>
              <a:rPr kumimoji="1" lang="ja-JP" altLang="en-US" sz="2400" b="1" dirty="0">
                <a:latin typeface="Meiryo UI" panose="020B0604030504040204" pitchFamily="50" charset="-128"/>
                <a:ea typeface="Meiryo UI" panose="020B0604030504040204" pitchFamily="50" charset="-128"/>
              </a:rPr>
              <a:t>６</a:t>
            </a:r>
            <a:r>
              <a:rPr lang="ja-JP" altLang="en-US" sz="1600" dirty="0">
                <a:latin typeface="Meiryo UI" panose="020B0604030504040204" pitchFamily="50" charset="-128"/>
                <a:ea typeface="Meiryo UI" panose="020B0604030504040204" pitchFamily="50" charset="-128"/>
              </a:rPr>
              <a:t>月</a:t>
            </a:r>
            <a:r>
              <a:rPr lang="ja-JP" altLang="en-US" sz="2400" b="1" dirty="0">
                <a:latin typeface="Meiryo UI" panose="020B0604030504040204" pitchFamily="50" charset="-128"/>
                <a:ea typeface="Meiryo UI" panose="020B0604030504040204" pitchFamily="50" charset="-128"/>
              </a:rPr>
              <a:t>２</a:t>
            </a:r>
            <a:r>
              <a:rPr lang="ja-JP" altLang="en-US" sz="1600" dirty="0">
                <a:latin typeface="Meiryo UI" panose="020B0604030504040204" pitchFamily="50" charset="-128"/>
                <a:ea typeface="Meiryo UI" panose="020B0604030504040204" pitchFamily="50" charset="-128"/>
              </a:rPr>
              <a:t>日（</a:t>
            </a:r>
            <a:r>
              <a:rPr lang="ja-JP" altLang="en-US" sz="2400" b="1" dirty="0">
                <a:latin typeface="Meiryo UI" panose="020B0604030504040204" pitchFamily="50" charset="-128"/>
                <a:ea typeface="Meiryo UI" panose="020B0604030504040204" pitchFamily="50" charset="-128"/>
              </a:rPr>
              <a:t>金</a:t>
            </a:r>
            <a:r>
              <a:rPr lang="ja-JP" altLang="en-US" sz="1600"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14:00</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16:00</a:t>
            </a:r>
          </a:p>
          <a:p>
            <a:pPr>
              <a:lnSpc>
                <a:spcPct val="100000"/>
              </a:lnSpc>
            </a:pPr>
            <a:r>
              <a:rPr lang="ja-JP" altLang="en-US" sz="1600"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石川県地場産業振興センター新館　第</a:t>
            </a:r>
            <a:r>
              <a:rPr lang="en-US" altLang="ja-JP" sz="1600" dirty="0">
                <a:latin typeface="Meiryo UI" panose="020B0604030504040204" pitchFamily="50" charset="-128"/>
                <a:ea typeface="Meiryo UI" panose="020B0604030504040204" pitchFamily="50" charset="-128"/>
              </a:rPr>
              <a:t>12</a:t>
            </a:r>
            <a:r>
              <a:rPr lang="ja-JP" altLang="en-US" sz="1600" dirty="0">
                <a:latin typeface="Meiryo UI" panose="020B0604030504040204" pitchFamily="50" charset="-128"/>
                <a:ea typeface="Meiryo UI" panose="020B0604030504040204" pitchFamily="50" charset="-128"/>
              </a:rPr>
              <a:t>研修室</a:t>
            </a:r>
            <a:endParaRPr lang="en-US" altLang="ja-JP" sz="1600" dirty="0">
              <a:latin typeface="Meiryo UI" panose="020B0604030504040204" pitchFamily="50" charset="-128"/>
              <a:ea typeface="Meiryo UI" panose="020B0604030504040204" pitchFamily="50" charset="-128"/>
            </a:endParaRPr>
          </a:p>
          <a:p>
            <a:pPr>
              <a:lnSpc>
                <a:spcPct val="100000"/>
              </a:lnSpc>
            </a:pPr>
            <a:r>
              <a:rPr lang="ja-JP" altLang="en-US" sz="16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（石川県金沢市鞍月</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丁目</a:t>
            </a:r>
            <a:r>
              <a:rPr lang="en-US" altLang="ja-JP" sz="1400" dirty="0">
                <a:latin typeface="Meiryo UI" panose="020B0604030504040204" pitchFamily="50" charset="-128"/>
                <a:ea typeface="Meiryo UI" panose="020B0604030504040204" pitchFamily="50" charset="-128"/>
              </a:rPr>
              <a:t>20</a:t>
            </a:r>
            <a:r>
              <a:rPr lang="ja-JP" altLang="en-US" sz="1400" dirty="0">
                <a:latin typeface="Meiryo UI" panose="020B0604030504040204" pitchFamily="50" charset="-128"/>
                <a:ea typeface="Meiryo UI" panose="020B0604030504040204" pitchFamily="50" charset="-128"/>
              </a:rPr>
              <a:t>番地）</a:t>
            </a:r>
            <a:endParaRPr kumimoji="1" lang="ja-JP" altLang="en-US" sz="1400" dirty="0">
              <a:latin typeface="Meiryo UI" panose="020B0604030504040204" pitchFamily="50" charset="-128"/>
              <a:ea typeface="Meiryo UI" panose="020B0604030504040204" pitchFamily="50" charset="-128"/>
            </a:endParaRPr>
          </a:p>
        </p:txBody>
      </p:sp>
      <p:sp>
        <p:nvSpPr>
          <p:cNvPr id="28" name="テキスト ボックス 27"/>
          <p:cNvSpPr txBox="1"/>
          <p:nvPr userDrawn="1"/>
        </p:nvSpPr>
        <p:spPr>
          <a:xfrm>
            <a:off x="-15609" y="-11911"/>
            <a:ext cx="7216509" cy="972000"/>
          </a:xfrm>
          <a:prstGeom prst="rect">
            <a:avLst/>
          </a:prstGeom>
          <a:solidFill>
            <a:schemeClr val="accent5">
              <a:lumMod val="75000"/>
            </a:schemeClr>
          </a:solidFill>
        </p:spPr>
        <p:txBody>
          <a:bodyPr wrap="square" rtlCol="0" anchor="ctr" anchorCtr="0">
            <a:spAutoFit/>
          </a:bodyPr>
          <a:lstStyle/>
          <a:p>
            <a:pPr algn="ctr"/>
            <a:r>
              <a:rPr lang="ja-JP" altLang="en-US" sz="2800" b="1" dirty="0">
                <a:solidFill>
                  <a:schemeClr val="bg1"/>
                </a:solidFill>
                <a:latin typeface="Meiryo UI" panose="020B0604030504040204" pitchFamily="50" charset="-128"/>
                <a:ea typeface="Meiryo UI" panose="020B0604030504040204" pitchFamily="50" charset="-128"/>
              </a:rPr>
              <a:t>「</a:t>
            </a:r>
            <a:r>
              <a:rPr lang="en-US" altLang="ja-JP" sz="2800" b="1" dirty="0">
                <a:solidFill>
                  <a:schemeClr val="bg1"/>
                </a:solidFill>
                <a:latin typeface="Meiryo UI" panose="020B0604030504040204" pitchFamily="50" charset="-128"/>
                <a:ea typeface="Meiryo UI" panose="020B0604030504040204" pitchFamily="50" charset="-128"/>
              </a:rPr>
              <a:t>CDO</a:t>
            </a:r>
            <a:r>
              <a:rPr lang="ja-JP" altLang="en-US" sz="2800" b="1" dirty="0">
                <a:solidFill>
                  <a:schemeClr val="bg1"/>
                </a:solidFill>
                <a:latin typeface="Meiryo UI" panose="020B0604030504040204" pitchFamily="50" charset="-128"/>
                <a:ea typeface="Meiryo UI" panose="020B0604030504040204" pitchFamily="50" charset="-128"/>
              </a:rPr>
              <a:t>育成研修」 「ノーコード</a:t>
            </a:r>
            <a:r>
              <a:rPr lang="en-US" altLang="ja-JP" sz="2800" b="1" dirty="0">
                <a:solidFill>
                  <a:schemeClr val="bg1"/>
                </a:solidFill>
                <a:latin typeface="Meiryo UI" panose="020B0604030504040204" pitchFamily="50" charset="-128"/>
                <a:ea typeface="Meiryo UI" panose="020B0604030504040204" pitchFamily="50" charset="-128"/>
              </a:rPr>
              <a:t>/</a:t>
            </a:r>
            <a:r>
              <a:rPr lang="ja-JP" altLang="en-US" sz="2800" b="1" dirty="0">
                <a:solidFill>
                  <a:schemeClr val="bg1"/>
                </a:solidFill>
                <a:latin typeface="Meiryo UI" panose="020B0604030504040204" pitchFamily="50" charset="-128"/>
                <a:ea typeface="Meiryo UI" panose="020B0604030504040204" pitchFamily="50" charset="-128"/>
              </a:rPr>
              <a:t>ローコード研修」</a:t>
            </a:r>
            <a:endParaRPr lang="en-US" altLang="ja-JP" sz="2800" b="1" dirty="0">
              <a:solidFill>
                <a:schemeClr val="bg1"/>
              </a:solidFill>
              <a:latin typeface="Meiryo UI" panose="020B0604030504040204" pitchFamily="50" charset="-128"/>
              <a:ea typeface="Meiryo UI" panose="020B0604030504040204" pitchFamily="50" charset="-128"/>
            </a:endParaRPr>
          </a:p>
          <a:p>
            <a:pPr algn="ctr"/>
            <a:r>
              <a:rPr lang="ja-JP" altLang="en-US" sz="2800" b="1" dirty="0">
                <a:solidFill>
                  <a:schemeClr val="bg1"/>
                </a:solidFill>
                <a:latin typeface="Meiryo UI" panose="020B0604030504040204" pitchFamily="50" charset="-128"/>
                <a:ea typeface="Meiryo UI" panose="020B0604030504040204" pitchFamily="50" charset="-128"/>
              </a:rPr>
              <a:t>募集説明会</a:t>
            </a:r>
            <a:endParaRPr lang="en-US" altLang="ja-JP" sz="2800" b="1" dirty="0">
              <a:solidFill>
                <a:schemeClr val="bg1"/>
              </a:solidFill>
              <a:latin typeface="Meiryo UI" panose="020B0604030504040204" pitchFamily="50" charset="-128"/>
              <a:ea typeface="Meiryo UI" panose="020B0604030504040204" pitchFamily="50" charset="-128"/>
            </a:endParaRPr>
          </a:p>
        </p:txBody>
      </p:sp>
      <p:grpSp>
        <p:nvGrpSpPr>
          <p:cNvPr id="32" name="グループ化 31"/>
          <p:cNvGrpSpPr/>
          <p:nvPr userDrawn="1"/>
        </p:nvGrpSpPr>
        <p:grpSpPr>
          <a:xfrm>
            <a:off x="5583409" y="2518143"/>
            <a:ext cx="1586111" cy="789197"/>
            <a:chOff x="5514008" y="3258592"/>
            <a:chExt cx="1586111" cy="870411"/>
          </a:xfrm>
          <a:effectLst/>
        </p:grpSpPr>
        <p:sp>
          <p:nvSpPr>
            <p:cNvPr id="33" name="円/楕円 10"/>
            <p:cNvSpPr/>
            <p:nvPr/>
          </p:nvSpPr>
          <p:spPr>
            <a:xfrm>
              <a:off x="5628123" y="3258592"/>
              <a:ext cx="1357880" cy="870411"/>
            </a:xfrm>
            <a:prstGeom prst="ellipse">
              <a:avLst/>
            </a:prstGeom>
            <a:solidFill>
              <a:srgbClr val="FF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4" name="テキスト ボックス 33"/>
            <p:cNvSpPr txBox="1"/>
            <p:nvPr/>
          </p:nvSpPr>
          <p:spPr>
            <a:xfrm>
              <a:off x="5514008" y="3299009"/>
              <a:ext cx="1586111" cy="789575"/>
            </a:xfrm>
            <a:prstGeom prst="rect">
              <a:avLst/>
            </a:prstGeom>
            <a:noFill/>
          </p:spPr>
          <p:txBody>
            <a:bodyPr wrap="square" rtlCol="0">
              <a:spAutoFit/>
            </a:bodyPr>
            <a:lstStyle/>
            <a:p>
              <a:pPr algn="ctr">
                <a:lnSpc>
                  <a:spcPct val="120000"/>
                </a:lnSpc>
              </a:pPr>
              <a:r>
                <a:rPr lang="ja-JP" altLang="en-US" sz="2000" b="1" dirty="0">
                  <a:solidFill>
                    <a:schemeClr val="bg1"/>
                  </a:solidFill>
                  <a:latin typeface="Meiryo UI" panose="020B0604030504040204" pitchFamily="50" charset="-128"/>
                  <a:ea typeface="Meiryo UI" panose="020B0604030504040204" pitchFamily="50" charset="-128"/>
                </a:rPr>
                <a:t>受講料</a:t>
              </a:r>
              <a:endParaRPr lang="en-US" altLang="ja-JP" sz="2000" b="1" dirty="0">
                <a:solidFill>
                  <a:schemeClr val="bg1"/>
                </a:solidFill>
                <a:latin typeface="Meiryo UI" panose="020B0604030504040204" pitchFamily="50" charset="-128"/>
                <a:ea typeface="Meiryo UI" panose="020B0604030504040204" pitchFamily="50" charset="-128"/>
              </a:endParaRPr>
            </a:p>
            <a:p>
              <a:pPr algn="ctr">
                <a:lnSpc>
                  <a:spcPct val="120000"/>
                </a:lnSpc>
              </a:pPr>
              <a:r>
                <a:rPr lang="ja-JP" altLang="en-US" sz="2000" b="1" dirty="0">
                  <a:solidFill>
                    <a:schemeClr val="bg1"/>
                  </a:solidFill>
                  <a:latin typeface="Meiryo UI" panose="020B0604030504040204" pitchFamily="50" charset="-128"/>
                  <a:ea typeface="Meiryo UI" panose="020B0604030504040204" pitchFamily="50" charset="-128"/>
                </a:rPr>
                <a:t>無料</a:t>
              </a:r>
              <a:endParaRPr kumimoji="1" lang="ja-JP" altLang="en-US" sz="2000" dirty="0">
                <a:solidFill>
                  <a:schemeClr val="bg1"/>
                </a:solidFill>
                <a:latin typeface="Meiryo UI" panose="020B0604030504040204" pitchFamily="50" charset="-128"/>
                <a:ea typeface="Meiryo UI" panose="020B0604030504040204" pitchFamily="50" charset="-128"/>
              </a:endParaRPr>
            </a:p>
          </p:txBody>
        </p:sp>
      </p:grpSp>
      <p:graphicFrame>
        <p:nvGraphicFramePr>
          <p:cNvPr id="47" name="表 46">
            <a:extLst>
              <a:ext uri="{FF2B5EF4-FFF2-40B4-BE49-F238E27FC236}">
                <a16:creationId xmlns:a16="http://schemas.microsoft.com/office/drawing/2014/main" id="{A1B86772-0AD5-4B26-8CB0-9E73AD8A5211}"/>
              </a:ext>
            </a:extLst>
          </p:cNvPr>
          <p:cNvGraphicFramePr>
            <a:graphicFrameLocks noGrp="1"/>
          </p:cNvGraphicFramePr>
          <p:nvPr userDrawn="1">
            <p:extLst>
              <p:ext uri="{D42A27DB-BD31-4B8C-83A1-F6EECF244321}">
                <p14:modId xmlns:p14="http://schemas.microsoft.com/office/powerpoint/2010/main" val="2312132940"/>
              </p:ext>
            </p:extLst>
          </p:nvPr>
        </p:nvGraphicFramePr>
        <p:xfrm>
          <a:off x="18700" y="4398258"/>
          <a:ext cx="7163499" cy="4710662"/>
        </p:xfrm>
        <a:graphic>
          <a:graphicData uri="http://schemas.openxmlformats.org/drawingml/2006/table">
            <a:tbl>
              <a:tblPr firstRow="1" bandRow="1">
                <a:tableStyleId>{5C22544A-7EE6-4342-B048-85BDC9FD1C3A}</a:tableStyleId>
              </a:tblPr>
              <a:tblGrid>
                <a:gridCol w="2017823">
                  <a:extLst>
                    <a:ext uri="{9D8B030D-6E8A-4147-A177-3AD203B41FA5}">
                      <a16:colId xmlns:a16="http://schemas.microsoft.com/office/drawing/2014/main" val="3115691057"/>
                    </a:ext>
                  </a:extLst>
                </a:gridCol>
                <a:gridCol w="5145676">
                  <a:extLst>
                    <a:ext uri="{9D8B030D-6E8A-4147-A177-3AD203B41FA5}">
                      <a16:colId xmlns:a16="http://schemas.microsoft.com/office/drawing/2014/main" val="3353110381"/>
                    </a:ext>
                  </a:extLst>
                </a:gridCol>
              </a:tblGrid>
              <a:tr h="282568">
                <a:tc>
                  <a:txBody>
                    <a:bodyPr/>
                    <a:lstStyle/>
                    <a:p>
                      <a:pPr algn="ctr"/>
                      <a:r>
                        <a:rPr kumimoji="1" lang="ja-JP" altLang="en-US" sz="1000" dirty="0">
                          <a:latin typeface="Meiryo UI" panose="020B0604030504040204" pitchFamily="50" charset="-128"/>
                          <a:ea typeface="Meiryo UI" panose="020B0604030504040204" pitchFamily="50" charset="-128"/>
                        </a:rPr>
                        <a:t>講義名</a:t>
                      </a:r>
                    </a:p>
                  </a:txBody>
                  <a:tcPr>
                    <a:solidFill>
                      <a:schemeClr val="accent5"/>
                    </a:solidFill>
                  </a:tcPr>
                </a:tc>
                <a:tc>
                  <a:txBody>
                    <a:bodyPr/>
                    <a:lstStyle/>
                    <a:p>
                      <a:pPr algn="ctr"/>
                      <a:r>
                        <a:rPr kumimoji="1" lang="ja-JP" altLang="en-US" sz="1000" dirty="0">
                          <a:latin typeface="Meiryo UI" panose="020B0604030504040204" pitchFamily="50" charset="-128"/>
                          <a:ea typeface="Meiryo UI" panose="020B0604030504040204" pitchFamily="50" charset="-128"/>
                        </a:rPr>
                        <a:t>講義内容・講師</a:t>
                      </a:r>
                    </a:p>
                  </a:txBody>
                  <a:tcPr>
                    <a:solidFill>
                      <a:schemeClr val="accent5"/>
                    </a:solidFill>
                  </a:tcPr>
                </a:tc>
                <a:extLst>
                  <a:ext uri="{0D108BD9-81ED-4DB2-BD59-A6C34878D82A}">
                    <a16:rowId xmlns:a16="http://schemas.microsoft.com/office/drawing/2014/main" val="1270140633"/>
                  </a:ext>
                </a:extLst>
              </a:tr>
              <a:tr h="2302405">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5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a:t>
                      </a:r>
                      <a:r>
                        <a:rPr kumimoji="1" lang="en-US" altLang="ja-JP" sz="15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CDO</a:t>
                      </a:r>
                      <a:r>
                        <a:rPr kumimoji="1" lang="ja-JP" altLang="en-US" sz="15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の必要性とその育成について</a:t>
                      </a:r>
                      <a:endParaRPr kumimoji="1" lang="en-US" altLang="ja-JP" sz="15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accent5">
                        <a:lumMod val="20000"/>
                        <a:lumOff val="80000"/>
                      </a:schemeClr>
                    </a:solidFill>
                  </a:tcP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企業がデジタル化、</a:t>
                      </a:r>
                      <a:r>
                        <a:rPr kumimoji="1" lang="en-US" altLang="ja-JP"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DX</a:t>
                      </a:r>
                      <a:r>
                        <a:rPr kumimoji="1" lang="ja-JP" altLang="en-US"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を進める上では、デジタル技術を活用して経営戦略を立てることができる能力を持ち、推進役となる人材が必要であることから、今年度、新たに自社のデジタル化、</a:t>
                      </a:r>
                      <a:r>
                        <a:rPr kumimoji="1" lang="en-US" altLang="ja-JP"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DX</a:t>
                      </a:r>
                      <a:r>
                        <a:rPr kumimoji="1" lang="ja-JP" altLang="en-US"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を牽引する人材を育成する「</a:t>
                      </a:r>
                      <a:r>
                        <a:rPr kumimoji="1" lang="en-US" altLang="ja-JP"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CDO</a:t>
                      </a:r>
                      <a:r>
                        <a:rPr kumimoji="1" lang="ja-JP" altLang="en-US"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育成研修」を新設する。</a:t>
                      </a:r>
                      <a:endParaRPr kumimoji="1" lang="en-US" altLang="ja-JP"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CDO</a:t>
                      </a:r>
                      <a:r>
                        <a:rPr kumimoji="1" lang="ja-JP" altLang="en-US"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の必要性やその育成について、育成のプロセスや中小企業の事例を交えながら紹介する。</a:t>
                      </a: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NPO</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法人</a:t>
                      </a: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IT</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コーディネータ協会</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副会長　</a:t>
                      </a:r>
                      <a:r>
                        <a:rPr kumimoji="1"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横屋　俊一　氏　</a:t>
                      </a:r>
                      <a:endParaRPr kumimoji="1" lang="en-US" altLang="ja-JP"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9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solidFill>
                      <a:schemeClr val="accent5">
                        <a:lumMod val="20000"/>
                        <a:lumOff val="80000"/>
                      </a:schemeClr>
                    </a:solidFill>
                  </a:tcPr>
                </a:tc>
                <a:extLst>
                  <a:ext uri="{0D108BD9-81ED-4DB2-BD59-A6C34878D82A}">
                    <a16:rowId xmlns:a16="http://schemas.microsoft.com/office/drawing/2014/main" val="1402216213"/>
                  </a:ext>
                </a:extLst>
              </a:tr>
              <a:tr h="2125689">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5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（２）ノーコード</a:t>
                      </a:r>
                      <a:r>
                        <a:rPr kumimoji="1" lang="en-US" altLang="ja-JP" sz="15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5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ローコードの活用について</a:t>
                      </a:r>
                      <a:endParaRPr kumimoji="1" lang="en-US" altLang="ja-JP" sz="15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accent5">
                        <a:lumMod val="20000"/>
                        <a:lumOff val="80000"/>
                      </a:schemeClr>
                    </a:solidFill>
                  </a:tcP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ノーコード</a:t>
                      </a:r>
                      <a:r>
                        <a:rPr kumimoji="1" lang="en-US" altLang="ja-JP"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ローコードは、いまや</a:t>
                      </a:r>
                      <a:r>
                        <a:rPr kumimoji="1" lang="en-US" altLang="ja-JP"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DX</a:t>
                      </a:r>
                      <a:r>
                        <a:rPr kumimoji="1" lang="ja-JP" altLang="en-US"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推進に不可欠なツールとなりつつある。　　</a:t>
                      </a:r>
                      <a:endParaRPr kumimoji="1" lang="en-US" altLang="ja-JP"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本講演では、日本企業が抱える</a:t>
                      </a:r>
                      <a:r>
                        <a:rPr kumimoji="1" lang="en-US" altLang="ja-JP"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DX</a:t>
                      </a:r>
                      <a:r>
                        <a:rPr kumimoji="1" lang="ja-JP" altLang="en-US"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の課題と、国内の代表的な成功</a:t>
                      </a:r>
                      <a:r>
                        <a:rPr kumimoji="1" lang="en-US" altLang="ja-JP"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失敗事例、今後の日本のシステム開発ビジネスの方向性、ジェネレーティブ</a:t>
                      </a:r>
                      <a:r>
                        <a:rPr kumimoji="1" lang="en-US" altLang="ja-JP"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AI</a:t>
                      </a:r>
                      <a:r>
                        <a:rPr kumimoji="1" lang="ja-JP" altLang="en-US"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とノーコード</a:t>
                      </a:r>
                      <a:r>
                        <a:rPr kumimoji="1" lang="en-US" altLang="ja-JP"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ローコードが創り出すシステム開発の未来について紹介する。</a:t>
                      </a:r>
                      <a:endParaRPr kumimoji="1" lang="en-US" altLang="ja-JP" sz="12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ノーコード推進協会</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代表理事　</a:t>
                      </a:r>
                      <a:r>
                        <a:rPr kumimoji="1"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中山　五輪男　氏</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（アステリア株式会社　</a:t>
                      </a: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CXO</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100" dirty="0">
                        <a:latin typeface="Meiryo UI" panose="020B0604030504040204" pitchFamily="50" charset="-128"/>
                        <a:ea typeface="Meiryo UI" panose="020B0604030504040204" pitchFamily="50" charset="-128"/>
                      </a:endParaRPr>
                    </a:p>
                  </a:txBody>
                  <a:tcPr>
                    <a:solidFill>
                      <a:schemeClr val="accent5">
                        <a:lumMod val="20000"/>
                        <a:lumOff val="80000"/>
                      </a:schemeClr>
                    </a:solidFill>
                  </a:tcPr>
                </a:tc>
                <a:extLst>
                  <a:ext uri="{0D108BD9-81ED-4DB2-BD59-A6C34878D82A}">
                    <a16:rowId xmlns:a16="http://schemas.microsoft.com/office/drawing/2014/main" val="2192901613"/>
                  </a:ext>
                </a:extLst>
              </a:tr>
            </a:tbl>
          </a:graphicData>
        </a:graphic>
      </p:graphicFrame>
      <p:sp>
        <p:nvSpPr>
          <p:cNvPr id="27" name="角丸四角形 34">
            <a:extLst>
              <a:ext uri="{FF2B5EF4-FFF2-40B4-BE49-F238E27FC236}">
                <a16:creationId xmlns:a16="http://schemas.microsoft.com/office/drawing/2014/main" id="{473E2022-707F-47AC-837E-6035A6277808}"/>
              </a:ext>
            </a:extLst>
          </p:cNvPr>
          <p:cNvSpPr/>
          <p:nvPr userDrawn="1"/>
        </p:nvSpPr>
        <p:spPr>
          <a:xfrm>
            <a:off x="159582" y="3631852"/>
            <a:ext cx="864096" cy="23845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Trebuchet MS" panose="020B0603020202020204"/>
                <a:ea typeface="メイリオ" panose="020B0604030504040204" pitchFamily="50" charset="-128"/>
                <a:cs typeface="+mn-cs"/>
              </a:rPr>
              <a:t>内容</a:t>
            </a:r>
          </a:p>
        </p:txBody>
      </p:sp>
      <p:sp>
        <p:nvSpPr>
          <p:cNvPr id="54" name="テキスト ボックス 53">
            <a:extLst>
              <a:ext uri="{FF2B5EF4-FFF2-40B4-BE49-F238E27FC236}">
                <a16:creationId xmlns:a16="http://schemas.microsoft.com/office/drawing/2014/main" id="{DE62838A-BFF4-4D21-965F-CEFAEEF334E1}"/>
              </a:ext>
            </a:extLst>
          </p:cNvPr>
          <p:cNvSpPr txBox="1"/>
          <p:nvPr userDrawn="1"/>
        </p:nvSpPr>
        <p:spPr>
          <a:xfrm>
            <a:off x="50" y="9888402"/>
            <a:ext cx="7200850" cy="360000"/>
          </a:xfrm>
          <a:prstGeom prst="rect">
            <a:avLst/>
          </a:prstGeom>
          <a:solidFill>
            <a:schemeClr val="accent5">
              <a:lumMod val="75000"/>
            </a:schemeClr>
          </a:solidFill>
        </p:spPr>
        <p:txBody>
          <a:bodyPr wrap="square" rtlCol="0" anchor="ctr" anchorCtr="0">
            <a:spAutoFit/>
          </a:bodyPr>
          <a:lstStyle/>
          <a:p>
            <a:pPr algn="ctr">
              <a:lnSpc>
                <a:spcPct val="90000"/>
              </a:lnSpc>
            </a:pPr>
            <a:r>
              <a:rPr kumimoji="1" lang="ja-JP" altLang="en-US" sz="1600" b="1" dirty="0">
                <a:solidFill>
                  <a:schemeClr val="bg1"/>
                </a:solidFill>
                <a:latin typeface="Meiryo UI" panose="020B0604030504040204" pitchFamily="50" charset="-128"/>
                <a:ea typeface="Meiryo UI" panose="020B0604030504040204" pitchFamily="50" charset="-128"/>
              </a:rPr>
              <a:t>「スマートエスイー</a:t>
            </a:r>
            <a:r>
              <a:rPr lang="en-US" altLang="ja-JP" sz="1600" b="1" dirty="0" err="1">
                <a:solidFill>
                  <a:schemeClr val="bg1"/>
                </a:solidFill>
                <a:latin typeface="Meiryo UI" panose="020B0604030504040204" pitchFamily="50" charset="-128"/>
                <a:ea typeface="Meiryo UI" panose="020B0604030504040204" pitchFamily="50" charset="-128"/>
              </a:rPr>
              <a:t>IoT</a:t>
            </a:r>
            <a:r>
              <a:rPr lang="en-US" altLang="ja-JP" sz="1600" b="1" dirty="0">
                <a:solidFill>
                  <a:schemeClr val="bg1"/>
                </a:solidFill>
                <a:latin typeface="Meiryo UI" panose="020B0604030504040204" pitchFamily="50" charset="-128"/>
                <a:ea typeface="Meiryo UI" panose="020B0604030504040204" pitchFamily="50" charset="-128"/>
              </a:rPr>
              <a:t>/AI</a:t>
            </a:r>
            <a:r>
              <a:rPr lang="ja-JP" altLang="en-US" sz="1600" b="1" dirty="0">
                <a:solidFill>
                  <a:schemeClr val="bg1"/>
                </a:solidFill>
                <a:latin typeface="Meiryo UI" panose="020B0604030504040204" pitchFamily="50" charset="-128"/>
                <a:ea typeface="Meiryo UI" panose="020B0604030504040204" pitchFamily="50" charset="-128"/>
              </a:rPr>
              <a:t>石川スクール」運営コンソーシアム</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2" name="四角形: 角を丸くする 1">
            <a:extLst>
              <a:ext uri="{FF2B5EF4-FFF2-40B4-BE49-F238E27FC236}">
                <a16:creationId xmlns:a16="http://schemas.microsoft.com/office/drawing/2014/main" id="{09897B27-49B3-402C-9BD7-397B1C0808B9}"/>
              </a:ext>
            </a:extLst>
          </p:cNvPr>
          <p:cNvSpPr/>
          <p:nvPr userDrawn="1"/>
        </p:nvSpPr>
        <p:spPr>
          <a:xfrm>
            <a:off x="252133" y="4061469"/>
            <a:ext cx="1605506" cy="292256"/>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r>
              <a:rPr kumimoji="1" lang="ja-JP" altLang="en-US" sz="1700" b="1" dirty="0">
                <a:solidFill>
                  <a:schemeClr val="bg1"/>
                </a:solidFill>
                <a:latin typeface="Meiryo UI" panose="020B0604030504040204" pitchFamily="50" charset="-128"/>
                <a:ea typeface="Meiryo UI" panose="020B0604030504040204" pitchFamily="50" charset="-128"/>
              </a:rPr>
              <a:t> １．基調講演 </a:t>
            </a:r>
          </a:p>
        </p:txBody>
      </p:sp>
      <p:sp>
        <p:nvSpPr>
          <p:cNvPr id="21" name="四角形: 角を丸くする 20">
            <a:extLst>
              <a:ext uri="{FF2B5EF4-FFF2-40B4-BE49-F238E27FC236}">
                <a16:creationId xmlns:a16="http://schemas.microsoft.com/office/drawing/2014/main" id="{CE13A768-8105-4FC8-A90B-B17AEEB12FAC}"/>
              </a:ext>
            </a:extLst>
          </p:cNvPr>
          <p:cNvSpPr/>
          <p:nvPr userDrawn="1"/>
        </p:nvSpPr>
        <p:spPr>
          <a:xfrm>
            <a:off x="252133" y="9215682"/>
            <a:ext cx="2023637" cy="292256"/>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r>
              <a:rPr kumimoji="1" lang="ja-JP" altLang="en-US" sz="1700" b="1" dirty="0">
                <a:solidFill>
                  <a:schemeClr val="bg1"/>
                </a:solidFill>
                <a:latin typeface="Meiryo UI" panose="020B0604030504040204" pitchFamily="50" charset="-128"/>
                <a:ea typeface="Meiryo UI" panose="020B0604030504040204" pitchFamily="50" charset="-128"/>
              </a:rPr>
              <a:t> ２．研修内容説明</a:t>
            </a:r>
          </a:p>
        </p:txBody>
      </p:sp>
      <p:sp>
        <p:nvSpPr>
          <p:cNvPr id="22" name="角丸四角形 34">
            <a:extLst>
              <a:ext uri="{FF2B5EF4-FFF2-40B4-BE49-F238E27FC236}">
                <a16:creationId xmlns:a16="http://schemas.microsoft.com/office/drawing/2014/main" id="{0496153F-060B-4EB5-A9BA-F531E2655795}"/>
              </a:ext>
            </a:extLst>
          </p:cNvPr>
          <p:cNvSpPr/>
          <p:nvPr userDrawn="1"/>
        </p:nvSpPr>
        <p:spPr>
          <a:xfrm>
            <a:off x="145317" y="2450371"/>
            <a:ext cx="864096" cy="23845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Trebuchet MS" panose="020B0603020202020204"/>
                <a:ea typeface="メイリオ" panose="020B0604030504040204" pitchFamily="50" charset="-128"/>
                <a:cs typeface="+mn-cs"/>
              </a:rPr>
              <a:t>日時</a:t>
            </a:r>
          </a:p>
        </p:txBody>
      </p:sp>
      <p:sp>
        <p:nvSpPr>
          <p:cNvPr id="23" name="テキスト ボックス 22">
            <a:extLst>
              <a:ext uri="{FF2B5EF4-FFF2-40B4-BE49-F238E27FC236}">
                <a16:creationId xmlns:a16="http://schemas.microsoft.com/office/drawing/2014/main" id="{722640BE-662D-42F8-87E4-7E5B6C8DB1BF}"/>
              </a:ext>
            </a:extLst>
          </p:cNvPr>
          <p:cNvSpPr txBox="1"/>
          <p:nvPr userDrawn="1"/>
        </p:nvSpPr>
        <p:spPr>
          <a:xfrm>
            <a:off x="754996" y="9479228"/>
            <a:ext cx="2736304" cy="300082"/>
          </a:xfrm>
          <a:prstGeom prst="rect">
            <a:avLst/>
          </a:prstGeom>
          <a:noFill/>
        </p:spPr>
        <p:txBody>
          <a:bodyPr wrap="square" rtlCol="0">
            <a:spAutoFit/>
          </a:bodyPr>
          <a:lstStyle/>
          <a:p>
            <a:pPr>
              <a:lnSpc>
                <a:spcPct val="100000"/>
              </a:lnSpc>
            </a:pPr>
            <a:r>
              <a:rPr kumimoji="1" lang="ja-JP" altLang="en-US" sz="1350" dirty="0">
                <a:latin typeface="Meiryo UI" panose="020B0604030504040204" pitchFamily="50" charset="-128"/>
                <a:ea typeface="Meiryo UI" panose="020B0604030504040204" pitchFamily="50" charset="-128"/>
              </a:rPr>
              <a:t>石川県商工労働部産業政策課</a:t>
            </a:r>
            <a:endParaRPr lang="en-US" altLang="ja-JP" sz="1350" dirty="0">
              <a:latin typeface="Meiryo UI" panose="020B0604030504040204" pitchFamily="50" charset="-128"/>
              <a:ea typeface="Meiryo UI" panose="020B0604030504040204" pitchFamily="50" charset="-128"/>
            </a:endParaRPr>
          </a:p>
        </p:txBody>
      </p:sp>
      <p:sp>
        <p:nvSpPr>
          <p:cNvPr id="31" name="角丸四角形 34">
            <a:extLst>
              <a:ext uri="{FF2B5EF4-FFF2-40B4-BE49-F238E27FC236}">
                <a16:creationId xmlns:a16="http://schemas.microsoft.com/office/drawing/2014/main" id="{B9399CF9-CBC4-45CD-A612-9F41F45FAD74}"/>
              </a:ext>
            </a:extLst>
          </p:cNvPr>
          <p:cNvSpPr/>
          <p:nvPr userDrawn="1"/>
        </p:nvSpPr>
        <p:spPr>
          <a:xfrm>
            <a:off x="145317" y="2770946"/>
            <a:ext cx="864096" cy="23845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Trebuchet MS" panose="020B0603020202020204"/>
                <a:ea typeface="メイリオ" panose="020B0604030504040204" pitchFamily="50" charset="-128"/>
                <a:cs typeface="+mn-cs"/>
              </a:rPr>
              <a:t>場所</a:t>
            </a:r>
          </a:p>
        </p:txBody>
      </p:sp>
      <p:sp>
        <p:nvSpPr>
          <p:cNvPr id="38" name="角丸四角形 34">
            <a:extLst>
              <a:ext uri="{FF2B5EF4-FFF2-40B4-BE49-F238E27FC236}">
                <a16:creationId xmlns:a16="http://schemas.microsoft.com/office/drawing/2014/main" id="{497C5178-0C93-46D1-B0D4-704CB4090D5A}"/>
              </a:ext>
            </a:extLst>
          </p:cNvPr>
          <p:cNvSpPr/>
          <p:nvPr userDrawn="1"/>
        </p:nvSpPr>
        <p:spPr>
          <a:xfrm>
            <a:off x="145317" y="3275002"/>
            <a:ext cx="864096" cy="23845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Trebuchet MS" panose="020B0603020202020204"/>
                <a:ea typeface="メイリオ" panose="020B0604030504040204" pitchFamily="50" charset="-128"/>
                <a:cs typeface="+mn-cs"/>
              </a:rPr>
              <a:t>対象</a:t>
            </a:r>
          </a:p>
        </p:txBody>
      </p:sp>
      <p:pic>
        <p:nvPicPr>
          <p:cNvPr id="3" name="図 2">
            <a:extLst>
              <a:ext uri="{FF2B5EF4-FFF2-40B4-BE49-F238E27FC236}">
                <a16:creationId xmlns:a16="http://schemas.microsoft.com/office/drawing/2014/main" id="{016F1029-3018-438C-8EE1-1DE9C28E3658}"/>
              </a:ext>
            </a:extLst>
          </p:cNvPr>
          <p:cNvPicPr>
            <a:picLocks noChangeAspect="1"/>
          </p:cNvPicPr>
          <p:nvPr userDrawn="1"/>
        </p:nvPicPr>
        <p:blipFill>
          <a:blip r:embed="rId2"/>
          <a:stretch>
            <a:fillRect/>
          </a:stretch>
        </p:blipFill>
        <p:spPr>
          <a:xfrm>
            <a:off x="5934892" y="5729727"/>
            <a:ext cx="981366" cy="1152934"/>
          </a:xfrm>
          <a:prstGeom prst="rect">
            <a:avLst/>
          </a:prstGeom>
        </p:spPr>
      </p:pic>
      <p:pic>
        <p:nvPicPr>
          <p:cNvPr id="5" name="図 4">
            <a:extLst>
              <a:ext uri="{FF2B5EF4-FFF2-40B4-BE49-F238E27FC236}">
                <a16:creationId xmlns:a16="http://schemas.microsoft.com/office/drawing/2014/main" id="{608636E8-C09A-442B-9608-D99A377F7230}"/>
              </a:ext>
            </a:extLst>
          </p:cNvPr>
          <p:cNvPicPr>
            <a:picLocks noChangeAspect="1"/>
          </p:cNvPicPr>
          <p:nvPr userDrawn="1"/>
        </p:nvPicPr>
        <p:blipFill>
          <a:blip r:embed="rId3"/>
          <a:stretch>
            <a:fillRect/>
          </a:stretch>
        </p:blipFill>
        <p:spPr>
          <a:xfrm>
            <a:off x="5934892" y="7826447"/>
            <a:ext cx="981365" cy="1242179"/>
          </a:xfrm>
          <a:prstGeom prst="rect">
            <a:avLst/>
          </a:prstGeom>
        </p:spPr>
      </p:pic>
    </p:spTree>
    <p:extLst>
      <p:ext uri="{BB962C8B-B14F-4D97-AF65-F5344CB8AC3E}">
        <p14:creationId xmlns:p14="http://schemas.microsoft.com/office/powerpoint/2010/main" val="4234650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7" name="Text Box 107">
            <a:extLst>
              <a:ext uri="{FF2B5EF4-FFF2-40B4-BE49-F238E27FC236}">
                <a16:creationId xmlns:a16="http://schemas.microsoft.com/office/drawing/2014/main" id="{FDAB1D83-CB70-4CC1-839B-88B198AD295D}"/>
              </a:ext>
            </a:extLst>
          </p:cNvPr>
          <p:cNvSpPr txBox="1">
            <a:spLocks noChangeArrowheads="1"/>
          </p:cNvSpPr>
          <p:nvPr userDrawn="1"/>
        </p:nvSpPr>
        <p:spPr bwMode="auto">
          <a:xfrm>
            <a:off x="282800" y="1056074"/>
            <a:ext cx="676118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ja-JP" altLang="en-US" sz="1600" u="none" dirty="0">
                <a:latin typeface="Meiryo UI" panose="020B0604030504040204" pitchFamily="50" charset="-128"/>
                <a:ea typeface="Meiryo UI" panose="020B0604030504040204" pitchFamily="50" charset="-128"/>
              </a:rPr>
              <a:t>開催日： ６／２（金） １４：００～１６：００</a:t>
            </a:r>
            <a:endParaRPr lang="en-US" altLang="ja-JP" sz="1600" u="none" dirty="0">
              <a:latin typeface="Meiryo UI" panose="020B0604030504040204" pitchFamily="50" charset="-128"/>
              <a:ea typeface="Meiryo UI" panose="020B0604030504040204" pitchFamily="50" charset="-128"/>
            </a:endParaRPr>
          </a:p>
          <a:p>
            <a:pPr eaLnBrk="1" hangingPunct="1"/>
            <a:r>
              <a:rPr kumimoji="1" lang="ja-JP" altLang="en-US" sz="1600" u="none" dirty="0">
                <a:latin typeface="Meiryo UI" panose="020B0604030504040204" pitchFamily="50" charset="-128"/>
                <a:ea typeface="Meiryo UI" panose="020B0604030504040204" pitchFamily="50" charset="-128"/>
              </a:rPr>
              <a:t>場　 所： </a:t>
            </a:r>
            <a:r>
              <a:rPr lang="ja-JP" altLang="en-US" sz="1600" u="none" dirty="0">
                <a:latin typeface="Meiryo UI" panose="020B0604030504040204" pitchFamily="50" charset="-128"/>
                <a:ea typeface="Meiryo UI" panose="020B0604030504040204" pitchFamily="50" charset="-128"/>
              </a:rPr>
              <a:t>石川県地場産業振興センター</a:t>
            </a:r>
            <a:endParaRPr lang="en-US" altLang="ja-JP" sz="1600" u="none" dirty="0">
              <a:latin typeface="Meiryo UI" panose="020B0604030504040204" pitchFamily="50" charset="-128"/>
              <a:ea typeface="Meiryo UI" panose="020B0604030504040204" pitchFamily="50" charset="-128"/>
            </a:endParaRPr>
          </a:p>
          <a:p>
            <a:pPr eaLnBrk="1" hangingPunct="1"/>
            <a:r>
              <a:rPr lang="en-US" altLang="ja-JP" sz="1600" u="none" dirty="0">
                <a:latin typeface="Meiryo UI" panose="020B0604030504040204" pitchFamily="50" charset="-128"/>
                <a:ea typeface="Meiryo UI" panose="020B0604030504040204" pitchFamily="50" charset="-128"/>
              </a:rPr>
              <a:t>             </a:t>
            </a:r>
            <a:r>
              <a:rPr lang="ja-JP" altLang="en-US" sz="1600" u="none" dirty="0">
                <a:latin typeface="Meiryo UI" panose="020B0604030504040204" pitchFamily="50" charset="-128"/>
                <a:ea typeface="Meiryo UI" panose="020B0604030504040204" pitchFamily="50" charset="-128"/>
              </a:rPr>
              <a:t>新館</a:t>
            </a:r>
            <a:r>
              <a:rPr lang="en-US" altLang="ja-JP" sz="1600" u="none" dirty="0">
                <a:latin typeface="Meiryo UI" panose="020B0604030504040204" pitchFamily="50" charset="-128"/>
                <a:ea typeface="Meiryo UI" panose="020B0604030504040204" pitchFamily="50" charset="-128"/>
              </a:rPr>
              <a:t> </a:t>
            </a:r>
            <a:r>
              <a:rPr lang="ja-JP" altLang="en-US" sz="1600" u="none" dirty="0">
                <a:latin typeface="Meiryo UI" panose="020B0604030504040204" pitchFamily="50" charset="-128"/>
                <a:ea typeface="Meiryo UI" panose="020B0604030504040204" pitchFamily="50" charset="-128"/>
              </a:rPr>
              <a:t>第１２研修室</a:t>
            </a:r>
          </a:p>
        </p:txBody>
      </p:sp>
      <p:sp>
        <p:nvSpPr>
          <p:cNvPr id="9" name="Rectangle 2"/>
          <p:cNvSpPr>
            <a:spLocks noChangeArrowheads="1"/>
          </p:cNvSpPr>
          <p:nvPr userDrawn="1"/>
        </p:nvSpPr>
        <p:spPr bwMode="auto">
          <a:xfrm>
            <a:off x="279430" y="6792704"/>
            <a:ext cx="3094995" cy="216000"/>
          </a:xfrm>
          <a:prstGeom prst="rect">
            <a:avLst/>
          </a:prstGeom>
          <a:solidFill>
            <a:schemeClr val="accent5">
              <a:lumMod val="75000"/>
            </a:schemeClr>
          </a:solidFill>
          <a:ln>
            <a:noFill/>
          </a:ln>
          <a:effectLst/>
        </p:spPr>
        <p:txBody>
          <a:bodyPr wrap="none" anchor="ctr"/>
          <a:lstStyle/>
          <a:p>
            <a:endParaRPr lang="ja-JP" altLang="en-US" dirty="0"/>
          </a:p>
        </p:txBody>
      </p:sp>
      <p:sp>
        <p:nvSpPr>
          <p:cNvPr id="10" name="Rectangle 2"/>
          <p:cNvSpPr>
            <a:spLocks noChangeArrowheads="1"/>
          </p:cNvSpPr>
          <p:nvPr userDrawn="1"/>
        </p:nvSpPr>
        <p:spPr bwMode="auto">
          <a:xfrm>
            <a:off x="282800" y="2036626"/>
            <a:ext cx="6588000" cy="264103"/>
          </a:xfrm>
          <a:prstGeom prst="rect">
            <a:avLst/>
          </a:prstGeom>
          <a:solidFill>
            <a:schemeClr val="accent5">
              <a:lumMod val="75000"/>
            </a:schemeClr>
          </a:solidFill>
          <a:ln>
            <a:noFill/>
          </a:ln>
          <a:effectLst/>
        </p:spPr>
        <p:txBody>
          <a:bodyPr wrap="none" anchor="ctr"/>
          <a:lstStyle/>
          <a:p>
            <a:endParaRPr lang="ja-JP" altLang="en-US"/>
          </a:p>
        </p:txBody>
      </p:sp>
      <p:sp>
        <p:nvSpPr>
          <p:cNvPr id="11" name="Text Box 4"/>
          <p:cNvSpPr txBox="1">
            <a:spLocks noChangeArrowheads="1"/>
          </p:cNvSpPr>
          <p:nvPr userDrawn="1"/>
        </p:nvSpPr>
        <p:spPr bwMode="auto">
          <a:xfrm>
            <a:off x="1218805" y="6763864"/>
            <a:ext cx="1207382"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ea typeface="HG創英角ｺﾞｼｯｸUB" pitchFamily="49" charset="-128"/>
              </a:rPr>
              <a:t>【 </a:t>
            </a:r>
            <a:r>
              <a:rPr lang="ja-JP" altLang="en-US" sz="1100" u="none" dirty="0">
                <a:solidFill>
                  <a:schemeClr val="bg1"/>
                </a:solidFill>
                <a:ea typeface="HG創英角ｺﾞｼｯｸUB" pitchFamily="49" charset="-128"/>
              </a:rPr>
              <a:t>会 場 周 辺</a:t>
            </a:r>
            <a:r>
              <a:rPr lang="en-US" altLang="ja-JP" sz="1100" u="none" dirty="0">
                <a:solidFill>
                  <a:schemeClr val="bg1"/>
                </a:solidFill>
                <a:ea typeface="HG創英角ｺﾞｼｯｸUB" pitchFamily="49" charset="-128"/>
              </a:rPr>
              <a:t> 】</a:t>
            </a:r>
            <a:endParaRPr lang="ja-JP" altLang="en-US" sz="1100" u="none" dirty="0">
              <a:solidFill>
                <a:schemeClr val="bg1"/>
              </a:solidFill>
              <a:ea typeface="HG創英角ｺﾞｼｯｸUB" pitchFamily="49" charset="-128"/>
            </a:endParaRPr>
          </a:p>
        </p:txBody>
      </p:sp>
      <p:sp>
        <p:nvSpPr>
          <p:cNvPr id="12" name="Text Box 80"/>
          <p:cNvSpPr txBox="1">
            <a:spLocks noChangeArrowheads="1"/>
          </p:cNvSpPr>
          <p:nvPr userDrawn="1"/>
        </p:nvSpPr>
        <p:spPr bwMode="auto">
          <a:xfrm>
            <a:off x="2731073" y="2012697"/>
            <a:ext cx="1710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400" u="none" dirty="0">
                <a:solidFill>
                  <a:schemeClr val="bg1"/>
                </a:solidFill>
                <a:ea typeface="HG創英角ｺﾞｼｯｸUB" pitchFamily="49" charset="-128"/>
              </a:rPr>
              <a:t>【 </a:t>
            </a:r>
            <a:r>
              <a:rPr lang="ja-JP" altLang="en-US" sz="1400" u="none" dirty="0">
                <a:solidFill>
                  <a:schemeClr val="bg1"/>
                </a:solidFill>
                <a:ea typeface="HG創英角ｺﾞｼｯｸUB" pitchFamily="49" charset="-128"/>
              </a:rPr>
              <a:t>参 加 申 込 書 </a:t>
            </a:r>
            <a:r>
              <a:rPr lang="en-US" altLang="ja-JP" sz="1400" u="none" dirty="0">
                <a:solidFill>
                  <a:schemeClr val="bg1"/>
                </a:solidFill>
                <a:ea typeface="HG創英角ｺﾞｼｯｸUB" pitchFamily="49" charset="-128"/>
              </a:rPr>
              <a:t>】</a:t>
            </a:r>
          </a:p>
        </p:txBody>
      </p:sp>
      <p:sp>
        <p:nvSpPr>
          <p:cNvPr id="13" name="Text Box 107">
            <a:extLst>
              <a:ext uri="{FF2B5EF4-FFF2-40B4-BE49-F238E27FC236}">
                <a16:creationId xmlns:a16="http://schemas.microsoft.com/office/drawing/2014/main" id="{A518068C-26B2-4893-8E44-D611A67B81BD}"/>
              </a:ext>
            </a:extLst>
          </p:cNvPr>
          <p:cNvSpPr txBox="1">
            <a:spLocks noChangeArrowheads="1"/>
          </p:cNvSpPr>
          <p:nvPr userDrawn="1"/>
        </p:nvSpPr>
        <p:spPr bwMode="auto">
          <a:xfrm>
            <a:off x="0" y="422714"/>
            <a:ext cx="7200900"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a:r>
              <a:rPr lang="ja-JP" altLang="en-US" sz="2250" u="none" dirty="0">
                <a:latin typeface="Meiryo UI" panose="020B0604030504040204" pitchFamily="50" charset="-128"/>
                <a:ea typeface="Meiryo UI" panose="020B0604030504040204" pitchFamily="50" charset="-128"/>
              </a:rPr>
              <a:t>「</a:t>
            </a:r>
            <a:r>
              <a:rPr lang="en-US" altLang="ja-JP" sz="2250" u="none" dirty="0">
                <a:latin typeface="Meiryo UI" panose="020B0604030504040204" pitchFamily="50" charset="-128"/>
                <a:ea typeface="Meiryo UI" panose="020B0604030504040204" pitchFamily="50" charset="-128"/>
              </a:rPr>
              <a:t>CDO</a:t>
            </a:r>
            <a:r>
              <a:rPr lang="ja-JP" altLang="en-US" sz="2250" u="none" dirty="0">
                <a:latin typeface="Meiryo UI" panose="020B0604030504040204" pitchFamily="50" charset="-128"/>
                <a:ea typeface="Meiryo UI" panose="020B0604030504040204" pitchFamily="50" charset="-128"/>
              </a:rPr>
              <a:t>育成研修」「ノーコード</a:t>
            </a:r>
            <a:r>
              <a:rPr lang="en-US" altLang="ja-JP" sz="2250" u="none" dirty="0">
                <a:latin typeface="Meiryo UI" panose="020B0604030504040204" pitchFamily="50" charset="-128"/>
                <a:ea typeface="Meiryo UI" panose="020B0604030504040204" pitchFamily="50" charset="-128"/>
              </a:rPr>
              <a:t>/</a:t>
            </a:r>
            <a:r>
              <a:rPr lang="ja-JP" altLang="en-US" sz="2250" u="none" dirty="0">
                <a:latin typeface="Meiryo UI" panose="020B0604030504040204" pitchFamily="50" charset="-128"/>
                <a:ea typeface="Meiryo UI" panose="020B0604030504040204" pitchFamily="50" charset="-128"/>
              </a:rPr>
              <a:t>ローコード研修」募集説明会　　　</a:t>
            </a:r>
            <a:r>
              <a:rPr lang="ja-JP" altLang="en-US" sz="1250" u="none" dirty="0">
                <a:latin typeface="Meiryo UI" panose="020B0604030504040204" pitchFamily="50" charset="-128"/>
                <a:ea typeface="Meiryo UI" panose="020B0604030504040204" pitchFamily="50" charset="-128"/>
              </a:rPr>
              <a:t>～自社の</a:t>
            </a:r>
            <a:r>
              <a:rPr lang="en-US" altLang="ja-JP" sz="1250" u="none" dirty="0">
                <a:latin typeface="Meiryo UI" panose="020B0604030504040204" pitchFamily="50" charset="-128"/>
                <a:ea typeface="Meiryo UI" panose="020B0604030504040204" pitchFamily="50" charset="-128"/>
              </a:rPr>
              <a:t>DX</a:t>
            </a:r>
            <a:r>
              <a:rPr lang="ja-JP" altLang="en-US" sz="1250" u="none" dirty="0">
                <a:latin typeface="Meiryo UI" panose="020B0604030504040204" pitchFamily="50" charset="-128"/>
                <a:ea typeface="Meiryo UI" panose="020B0604030504040204" pitchFamily="50" charset="-128"/>
              </a:rPr>
              <a:t>を牽引する人材を育成する</a:t>
            </a:r>
            <a:r>
              <a:rPr lang="en-US" altLang="ja-JP" sz="1250" u="none" dirty="0">
                <a:latin typeface="Meiryo UI" panose="020B0604030504040204" pitchFamily="50" charset="-128"/>
                <a:ea typeface="Meiryo UI" panose="020B0604030504040204" pitchFamily="50" charset="-128"/>
              </a:rPr>
              <a:t>CDO</a:t>
            </a:r>
            <a:r>
              <a:rPr lang="ja-JP" altLang="en-US" sz="1250" u="none" dirty="0">
                <a:latin typeface="Meiryo UI" panose="020B0604030504040204" pitchFamily="50" charset="-128"/>
                <a:ea typeface="Meiryo UI" panose="020B0604030504040204" pitchFamily="50" charset="-128"/>
              </a:rPr>
              <a:t>育成研修と、コードを最小限に抑えたノーコード</a:t>
            </a:r>
            <a:r>
              <a:rPr lang="en-US" altLang="ja-JP" sz="1250" u="none" dirty="0">
                <a:latin typeface="Meiryo UI" panose="020B0604030504040204" pitchFamily="50" charset="-128"/>
                <a:ea typeface="Meiryo UI" panose="020B0604030504040204" pitchFamily="50" charset="-128"/>
              </a:rPr>
              <a:t>/</a:t>
            </a:r>
            <a:r>
              <a:rPr lang="ja-JP" altLang="en-US" sz="1250" u="none" dirty="0">
                <a:latin typeface="Meiryo UI" panose="020B0604030504040204" pitchFamily="50" charset="-128"/>
                <a:ea typeface="Meiryo UI" panose="020B0604030504040204" pitchFamily="50" charset="-128"/>
              </a:rPr>
              <a:t>ローコード研修～</a:t>
            </a:r>
          </a:p>
        </p:txBody>
      </p:sp>
      <p:sp>
        <p:nvSpPr>
          <p:cNvPr id="14" name="Text Box 5">
            <a:extLst>
              <a:ext uri="{FF2B5EF4-FFF2-40B4-BE49-F238E27FC236}">
                <a16:creationId xmlns:a16="http://schemas.microsoft.com/office/drawing/2014/main" id="{4C7AF743-9C19-48B7-B3B0-9467F3A8B467}"/>
              </a:ext>
            </a:extLst>
          </p:cNvPr>
          <p:cNvSpPr txBox="1">
            <a:spLocks noChangeArrowheads="1"/>
          </p:cNvSpPr>
          <p:nvPr userDrawn="1"/>
        </p:nvSpPr>
        <p:spPr bwMode="auto">
          <a:xfrm>
            <a:off x="3780005" y="7025232"/>
            <a:ext cx="3204000" cy="70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100" b="1" u="none" dirty="0">
                <a:latin typeface="+mn-ea"/>
                <a:ea typeface="+mn-ea"/>
              </a:rPr>
              <a:t>申込書に所定事項をご記入の上、</a:t>
            </a:r>
            <a:endParaRPr lang="en-US" altLang="ja-JP" sz="1100" b="1" u="none" dirty="0">
              <a:latin typeface="+mn-ea"/>
              <a:ea typeface="+mn-ea"/>
            </a:endParaRPr>
          </a:p>
          <a:p>
            <a:pPr eaLnBrk="1" hangingPunct="1">
              <a:lnSpc>
                <a:spcPct val="120000"/>
              </a:lnSpc>
            </a:pPr>
            <a:r>
              <a:rPr lang="ja-JP" altLang="en-US" sz="1100" b="1" u="none" dirty="0">
                <a:latin typeface="+mn-ea"/>
                <a:ea typeface="+mn-ea"/>
              </a:rPr>
              <a:t>ＦＡＸまたは電子メール、あるいは</a:t>
            </a:r>
            <a:endParaRPr lang="en-US" altLang="ja-JP" sz="1100" b="1" u="none" dirty="0">
              <a:latin typeface="+mn-ea"/>
              <a:ea typeface="+mn-ea"/>
            </a:endParaRPr>
          </a:p>
          <a:p>
            <a:pPr eaLnBrk="1" hangingPunct="1">
              <a:lnSpc>
                <a:spcPct val="120000"/>
              </a:lnSpc>
            </a:pPr>
            <a:r>
              <a:rPr lang="en-US" altLang="ja-JP" sz="1100" b="1" u="none" dirty="0">
                <a:latin typeface="+mn-ea"/>
                <a:ea typeface="+mn-ea"/>
              </a:rPr>
              <a:t>WEB</a:t>
            </a:r>
            <a:r>
              <a:rPr lang="ja-JP" altLang="en-US" sz="1100" b="1" u="none" dirty="0">
                <a:latin typeface="+mn-ea"/>
                <a:ea typeface="+mn-ea"/>
              </a:rPr>
              <a:t>申込書にてお申込み下さい。</a:t>
            </a:r>
          </a:p>
        </p:txBody>
      </p:sp>
      <p:sp>
        <p:nvSpPr>
          <p:cNvPr id="15" name="Text Box 6">
            <a:extLst>
              <a:ext uri="{FF2B5EF4-FFF2-40B4-BE49-F238E27FC236}">
                <a16:creationId xmlns:a16="http://schemas.microsoft.com/office/drawing/2014/main" id="{182574DC-F1E1-4E5E-8637-D4F99C12BFD2}"/>
              </a:ext>
            </a:extLst>
          </p:cNvPr>
          <p:cNvSpPr txBox="1">
            <a:spLocks noChangeArrowheads="1"/>
          </p:cNvSpPr>
          <p:nvPr userDrawn="1"/>
        </p:nvSpPr>
        <p:spPr bwMode="auto">
          <a:xfrm>
            <a:off x="3689545" y="8281256"/>
            <a:ext cx="3507266" cy="1661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200" b="1" u="none" dirty="0">
                <a:latin typeface="Meiryo UI" panose="020B0604030504040204" pitchFamily="50" charset="-128"/>
                <a:ea typeface="Meiryo UI" panose="020B0604030504040204" pitchFamily="50" charset="-128"/>
              </a:rPr>
              <a:t>〒</a:t>
            </a:r>
            <a:r>
              <a:rPr lang="en-US" altLang="ja-JP" sz="1200" b="1" u="none" dirty="0">
                <a:latin typeface="Meiryo UI" panose="020B0604030504040204" pitchFamily="50" charset="-128"/>
                <a:ea typeface="Meiryo UI" panose="020B0604030504040204" pitchFamily="50" charset="-128"/>
              </a:rPr>
              <a:t>920-8580</a:t>
            </a:r>
            <a:r>
              <a:rPr lang="ja-JP" altLang="en-US" sz="1200" b="1" u="none" dirty="0">
                <a:latin typeface="Meiryo UI" panose="020B0604030504040204" pitchFamily="50" charset="-128"/>
                <a:ea typeface="Meiryo UI" panose="020B0604030504040204" pitchFamily="50" charset="-128"/>
              </a:rPr>
              <a:t>　石川県金沢市鞍月</a:t>
            </a:r>
            <a:r>
              <a:rPr lang="en-US" altLang="ja-JP" sz="1200" b="1" u="none" dirty="0">
                <a:latin typeface="Meiryo UI" panose="020B0604030504040204" pitchFamily="50" charset="-128"/>
                <a:ea typeface="Meiryo UI" panose="020B0604030504040204" pitchFamily="50" charset="-128"/>
              </a:rPr>
              <a:t>1-1</a:t>
            </a:r>
          </a:p>
          <a:p>
            <a:pPr eaLnBrk="1" hangingPunct="1">
              <a:lnSpc>
                <a:spcPct val="120000"/>
              </a:lnSpc>
            </a:pPr>
            <a:r>
              <a:rPr lang="ja-JP" altLang="en-US" sz="700" b="1" u="none" dirty="0">
                <a:latin typeface="Meiryo UI" panose="020B0604030504040204" pitchFamily="50" charset="-128"/>
                <a:ea typeface="Meiryo UI" panose="020B0604030504040204" pitchFamily="50" charset="-128"/>
              </a:rPr>
              <a:t>　</a:t>
            </a:r>
            <a:endParaRPr lang="en-US" altLang="ja-JP" sz="7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200" b="1" u="none" dirty="0">
                <a:latin typeface="Meiryo UI" panose="020B0604030504040204" pitchFamily="50" charset="-128"/>
                <a:ea typeface="Meiryo UI" panose="020B0604030504040204" pitchFamily="50" charset="-128"/>
              </a:rPr>
              <a:t>　石川県商工労働部産業政策課</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200" b="1" u="none" dirty="0">
                <a:latin typeface="Meiryo UI" panose="020B0604030504040204" pitchFamily="50" charset="-128"/>
                <a:ea typeface="Meiryo UI" panose="020B0604030504040204" pitchFamily="50" charset="-128"/>
              </a:rPr>
              <a:t>　産業デジタル化支援グループ</a:t>
            </a:r>
            <a:r>
              <a:rPr lang="en-US" altLang="ja-JP" sz="1200" b="1" u="none" dirty="0">
                <a:latin typeface="Meiryo UI" panose="020B0604030504040204" pitchFamily="50" charset="-128"/>
                <a:ea typeface="Meiryo UI" panose="020B0604030504040204" pitchFamily="50" charset="-128"/>
              </a:rPr>
              <a:t>      </a:t>
            </a:r>
            <a:r>
              <a:rPr lang="ja-JP" altLang="en-US" sz="1200" b="1" u="none" dirty="0">
                <a:latin typeface="Meiryo UI" panose="020B0604030504040204" pitchFamily="50" charset="-128"/>
                <a:ea typeface="Meiryo UI" panose="020B0604030504040204" pitchFamily="50" charset="-128"/>
              </a:rPr>
              <a:t>庄田、山本</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endParaRPr lang="ja-JP" altLang="en-US" sz="6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200" b="1" u="none" dirty="0">
                <a:latin typeface="Meiryo UI" panose="020B0604030504040204" pitchFamily="50" charset="-128"/>
                <a:ea typeface="Meiryo UI" panose="020B0604030504040204" pitchFamily="50" charset="-128"/>
              </a:rPr>
              <a:t>ＴＥＬ：（０７６）２２５－１５１９</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200" b="1" u="none" dirty="0">
                <a:latin typeface="Meiryo UI" panose="020B0604030504040204" pitchFamily="50" charset="-128"/>
                <a:ea typeface="Meiryo UI" panose="020B0604030504040204" pitchFamily="50" charset="-128"/>
              </a:rPr>
              <a:t>ＦＡＸ：</a:t>
            </a:r>
            <a:r>
              <a:rPr lang="ja-JP" altLang="en-US" sz="1200" b="1" dirty="0">
                <a:latin typeface="Meiryo UI" panose="020B0604030504040204" pitchFamily="50" charset="-128"/>
                <a:ea typeface="Meiryo UI" panose="020B0604030504040204" pitchFamily="50" charset="-128"/>
              </a:rPr>
              <a:t>（０７６）２２５－１５１４</a:t>
            </a:r>
            <a:endParaRPr lang="en-US" altLang="ja-JP" sz="1200" b="1" dirty="0">
              <a:latin typeface="Meiryo UI" panose="020B0604030504040204" pitchFamily="50" charset="-128"/>
              <a:ea typeface="Meiryo UI" panose="020B0604030504040204" pitchFamily="50" charset="-128"/>
            </a:endParaRPr>
          </a:p>
          <a:p>
            <a:pPr eaLnBrk="1" hangingPunct="1">
              <a:lnSpc>
                <a:spcPct val="120000"/>
              </a:lnSpc>
            </a:pPr>
            <a:r>
              <a:rPr lang="ja-JP" altLang="en-US" sz="500" b="1" u="none" dirty="0">
                <a:latin typeface="Meiryo UI" panose="020B0604030504040204" pitchFamily="50" charset="-128"/>
                <a:ea typeface="Meiryo UI" panose="020B0604030504040204" pitchFamily="50" charset="-128"/>
              </a:rPr>
              <a:t>　</a:t>
            </a:r>
            <a:r>
              <a:rPr lang="en-US" altLang="ja-JP" sz="1200" b="1" u="none" dirty="0">
                <a:latin typeface="Meiryo UI" panose="020B0604030504040204" pitchFamily="50" charset="-128"/>
                <a:ea typeface="Meiryo UI" panose="020B0604030504040204" pitchFamily="50" charset="-128"/>
              </a:rPr>
              <a:t>Mail</a:t>
            </a:r>
            <a:r>
              <a:rPr lang="ja-JP" altLang="en-US" sz="1200" b="1" u="none" dirty="0">
                <a:latin typeface="Meiryo UI" panose="020B0604030504040204" pitchFamily="50" charset="-128"/>
                <a:ea typeface="Meiryo UI" panose="020B0604030504040204" pitchFamily="50" charset="-128"/>
              </a:rPr>
              <a:t>　：</a:t>
            </a:r>
            <a:r>
              <a:rPr lang="en-US" altLang="ja-JP" sz="1200" b="1" u="sng" dirty="0">
                <a:latin typeface="Meiryo UI" panose="020B0604030504040204" pitchFamily="50" charset="-128"/>
                <a:ea typeface="Meiryo UI" panose="020B0604030504040204" pitchFamily="50" charset="-128"/>
              </a:rPr>
              <a:t>syoukou@pref.ishikawa.lg.jp</a:t>
            </a:r>
            <a:endParaRPr lang="ja-JP" altLang="en-US" sz="1200" b="1" u="sng" dirty="0">
              <a:latin typeface="Meiryo UI" panose="020B0604030504040204" pitchFamily="50" charset="-128"/>
              <a:ea typeface="Meiryo UI" panose="020B0604030504040204" pitchFamily="50" charset="-128"/>
            </a:endParaRPr>
          </a:p>
        </p:txBody>
      </p:sp>
      <p:sp>
        <p:nvSpPr>
          <p:cNvPr id="16" name="Rectangle 2">
            <a:extLst>
              <a:ext uri="{FF2B5EF4-FFF2-40B4-BE49-F238E27FC236}">
                <a16:creationId xmlns:a16="http://schemas.microsoft.com/office/drawing/2014/main" id="{027BBF7E-91B6-4F3B-9133-3B2DB3393A18}"/>
              </a:ext>
            </a:extLst>
          </p:cNvPr>
          <p:cNvSpPr>
            <a:spLocks noChangeArrowheads="1"/>
          </p:cNvSpPr>
          <p:nvPr userDrawn="1"/>
        </p:nvSpPr>
        <p:spPr bwMode="auto">
          <a:xfrm>
            <a:off x="3799497" y="6789385"/>
            <a:ext cx="3094995" cy="216000"/>
          </a:xfrm>
          <a:prstGeom prst="rect">
            <a:avLst/>
          </a:prstGeom>
          <a:solidFill>
            <a:schemeClr val="accent5">
              <a:lumMod val="75000"/>
            </a:schemeClr>
          </a:solidFill>
          <a:ln>
            <a:noFill/>
          </a:ln>
          <a:effectLst/>
        </p:spPr>
        <p:txBody>
          <a:bodyPr wrap="none" anchor="ctr"/>
          <a:lstStyle/>
          <a:p>
            <a:endParaRPr lang="ja-JP" altLang="en-US" dirty="0"/>
          </a:p>
        </p:txBody>
      </p:sp>
      <p:sp>
        <p:nvSpPr>
          <p:cNvPr id="17" name="Text Box 4">
            <a:extLst>
              <a:ext uri="{FF2B5EF4-FFF2-40B4-BE49-F238E27FC236}">
                <a16:creationId xmlns:a16="http://schemas.microsoft.com/office/drawing/2014/main" id="{D6EB7553-54D1-4C13-B672-AFBFA40F62A5}"/>
              </a:ext>
            </a:extLst>
          </p:cNvPr>
          <p:cNvSpPr txBox="1">
            <a:spLocks noChangeArrowheads="1"/>
          </p:cNvSpPr>
          <p:nvPr userDrawn="1"/>
        </p:nvSpPr>
        <p:spPr bwMode="auto">
          <a:xfrm>
            <a:off x="4461176" y="6763864"/>
            <a:ext cx="177163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ea typeface="HG創英角ｺﾞｼｯｸUB" pitchFamily="49" charset="-128"/>
              </a:rPr>
              <a:t>【 </a:t>
            </a:r>
            <a:r>
              <a:rPr lang="ja-JP" altLang="en-US" sz="1100" u="none" dirty="0">
                <a:solidFill>
                  <a:schemeClr val="bg1"/>
                </a:solidFill>
                <a:ea typeface="HG創英角ｺﾞｼｯｸUB" pitchFamily="49" charset="-128"/>
              </a:rPr>
              <a:t>申込み及び問合せ先</a:t>
            </a:r>
            <a:r>
              <a:rPr lang="en-US" altLang="ja-JP" sz="1100" u="none" dirty="0">
                <a:solidFill>
                  <a:schemeClr val="bg1"/>
                </a:solidFill>
                <a:ea typeface="HG創英角ｺﾞｼｯｸUB" pitchFamily="49" charset="-128"/>
              </a:rPr>
              <a:t>】</a:t>
            </a:r>
            <a:endParaRPr lang="ja-JP" altLang="en-US" sz="1100" u="none" dirty="0">
              <a:solidFill>
                <a:schemeClr val="bg1"/>
              </a:solidFill>
              <a:ea typeface="HG創英角ｺﾞｼｯｸUB" pitchFamily="49" charset="-128"/>
            </a:endParaRPr>
          </a:p>
        </p:txBody>
      </p:sp>
      <p:sp>
        <p:nvSpPr>
          <p:cNvPr id="18" name="テキスト ボックス 17">
            <a:extLst>
              <a:ext uri="{FF2B5EF4-FFF2-40B4-BE49-F238E27FC236}">
                <a16:creationId xmlns:a16="http://schemas.microsoft.com/office/drawing/2014/main" id="{103529B2-0DE5-48AC-AF6D-644165E6850E}"/>
              </a:ext>
            </a:extLst>
          </p:cNvPr>
          <p:cNvSpPr txBox="1"/>
          <p:nvPr userDrawn="1"/>
        </p:nvSpPr>
        <p:spPr>
          <a:xfrm>
            <a:off x="268946" y="6179089"/>
            <a:ext cx="7072550" cy="584775"/>
          </a:xfrm>
          <a:prstGeom prst="rect">
            <a:avLst/>
          </a:prstGeom>
          <a:noFill/>
        </p:spPr>
        <p:txBody>
          <a:bodyPr wrap="square">
            <a:spAutoFit/>
          </a:bodyPr>
          <a:lstStyle/>
          <a:p>
            <a:pPr>
              <a:defRPr/>
            </a:pPr>
            <a:r>
              <a:rPr lang="en-US" altLang="ja-JP" sz="800" u="none" dirty="0">
                <a:latin typeface="AR P丸ゴシック体M" pitchFamily="50" charset="-128"/>
                <a:ea typeface="AR P丸ゴシック体M" pitchFamily="50" charset="-128"/>
              </a:rPr>
              <a:t>【</a:t>
            </a:r>
            <a:r>
              <a:rPr lang="ja-JP" altLang="en-US" sz="800" u="none" dirty="0">
                <a:latin typeface="AR P丸ゴシック体M" pitchFamily="50" charset="-128"/>
                <a:ea typeface="AR P丸ゴシック体M" pitchFamily="50" charset="-128"/>
              </a:rPr>
              <a:t>個人情報の取り扱いについて</a:t>
            </a:r>
            <a:r>
              <a:rPr lang="en-US" altLang="ja-JP" sz="800" u="none" dirty="0">
                <a:latin typeface="AR P丸ゴシック体M" pitchFamily="50" charset="-128"/>
                <a:ea typeface="AR P丸ゴシック体M" pitchFamily="50" charset="-128"/>
              </a:rPr>
              <a:t>】</a:t>
            </a:r>
          </a:p>
          <a:p>
            <a:pPr>
              <a:defRPr/>
            </a:pPr>
            <a:r>
              <a:rPr lang="ja-JP" altLang="en-US" sz="800" u="none" dirty="0">
                <a:latin typeface="AR P丸ゴシック体M" pitchFamily="50" charset="-128"/>
                <a:ea typeface="AR P丸ゴシック体M" pitchFamily="50" charset="-128"/>
              </a:rPr>
              <a:t>セミナーご応募の際にお伺いする個人情報は、石川県で実施する事業で使用します（参加者名簿の作成、セミナー開催に関する連絡及び情報提供等）</a:t>
            </a:r>
            <a:endParaRPr lang="en-US" altLang="ja-JP" sz="800" u="none" dirty="0">
              <a:latin typeface="AR P丸ゴシック体M" pitchFamily="50" charset="-128"/>
              <a:ea typeface="AR P丸ゴシック体M" pitchFamily="50" charset="-128"/>
            </a:endParaRPr>
          </a:p>
          <a:p>
            <a:pPr>
              <a:defRPr/>
            </a:pPr>
            <a:r>
              <a:rPr lang="ja-JP" altLang="en-US" sz="800" u="none" dirty="0">
                <a:latin typeface="AR P丸ゴシック体M" pitchFamily="50" charset="-128"/>
                <a:ea typeface="AR P丸ゴシック体M" pitchFamily="50" charset="-128"/>
              </a:rPr>
              <a:t>また、お客様の同意がある場合及び法令等に基づく要請があった場合を除き、当該個人情報の第三者への提供または開示をいたしません。</a:t>
            </a:r>
            <a:endParaRPr lang="en-US" altLang="ja-JP" sz="800" u="none" dirty="0">
              <a:latin typeface="AR P丸ゴシック体M" pitchFamily="50" charset="-128"/>
              <a:ea typeface="AR P丸ゴシック体M" pitchFamily="50" charset="-128"/>
            </a:endParaRPr>
          </a:p>
          <a:p>
            <a:pPr>
              <a:defRPr/>
            </a:pPr>
            <a:r>
              <a:rPr lang="ja-JP" altLang="en-US" sz="800" u="none" dirty="0">
                <a:latin typeface="AR P丸ゴシック体M" pitchFamily="50" charset="-128"/>
                <a:ea typeface="AR P丸ゴシック体M" pitchFamily="50" charset="-128"/>
              </a:rPr>
              <a:t>ご提供いただいた個人情報を正確に処理するように努めます。</a:t>
            </a:r>
          </a:p>
        </p:txBody>
      </p:sp>
      <p:sp>
        <p:nvSpPr>
          <p:cNvPr id="19" name="Text Box 107">
            <a:extLst>
              <a:ext uri="{FF2B5EF4-FFF2-40B4-BE49-F238E27FC236}">
                <a16:creationId xmlns:a16="http://schemas.microsoft.com/office/drawing/2014/main" id="{FC75AC32-6994-4D92-8CC0-CB6B0143702E}"/>
              </a:ext>
            </a:extLst>
          </p:cNvPr>
          <p:cNvSpPr txBox="1">
            <a:spLocks noChangeArrowheads="1"/>
          </p:cNvSpPr>
          <p:nvPr userDrawn="1"/>
        </p:nvSpPr>
        <p:spPr bwMode="auto">
          <a:xfrm>
            <a:off x="4392538" y="77198"/>
            <a:ext cx="2716741" cy="307777"/>
          </a:xfrm>
          <a:prstGeom prst="rect">
            <a:avLst/>
          </a:prstGeom>
          <a:solidFill>
            <a:srgbClr val="FF0000"/>
          </a:solidFill>
          <a:ln>
            <a:noFill/>
          </a:ln>
          <a:effec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eaLnBrk="1" hangingPunct="1"/>
            <a:r>
              <a:rPr lang="ja-JP" altLang="en-US" sz="1400" u="none" dirty="0">
                <a:solidFill>
                  <a:schemeClr val="bg1"/>
                </a:solidFill>
                <a:ea typeface="HG創英角ｺﾞｼｯｸUB" pitchFamily="49" charset="-128"/>
              </a:rPr>
              <a:t>申込締切：５月３１日（水）</a:t>
            </a:r>
          </a:p>
        </p:txBody>
      </p:sp>
      <p:graphicFrame>
        <p:nvGraphicFramePr>
          <p:cNvPr id="20" name="Group 106">
            <a:extLst>
              <a:ext uri="{FF2B5EF4-FFF2-40B4-BE49-F238E27FC236}">
                <a16:creationId xmlns:a16="http://schemas.microsoft.com/office/drawing/2014/main" id="{B7533BD6-74F8-4871-A58B-D96B1C635D4E}"/>
              </a:ext>
            </a:extLst>
          </p:cNvPr>
          <p:cNvGraphicFramePr>
            <a:graphicFrameLocks noGrp="1"/>
          </p:cNvGraphicFramePr>
          <p:nvPr userDrawn="1">
            <p:extLst>
              <p:ext uri="{D42A27DB-BD31-4B8C-83A1-F6EECF244321}">
                <p14:modId xmlns:p14="http://schemas.microsoft.com/office/powerpoint/2010/main" val="1090855887"/>
              </p:ext>
            </p:extLst>
          </p:nvPr>
        </p:nvGraphicFramePr>
        <p:xfrm>
          <a:off x="301530" y="2336733"/>
          <a:ext cx="6537252" cy="1404156"/>
        </p:xfrm>
        <a:graphic>
          <a:graphicData uri="http://schemas.openxmlformats.org/drawingml/2006/table">
            <a:tbl>
              <a:tblPr/>
              <a:tblGrid>
                <a:gridCol w="9001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352">
                  <a:extLst>
                    <a:ext uri="{9D8B030D-6E8A-4147-A177-3AD203B41FA5}">
                      <a16:colId xmlns:a16="http://schemas.microsoft.com/office/drawing/2014/main" val="20003"/>
                    </a:ext>
                  </a:extLst>
                </a:gridCol>
              </a:tblGrid>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貴社名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rPr>
                        <a:t>所在地</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900" b="1" i="0" u="none" strike="noStrike" cap="none" normalizeH="0" baseline="0" dirty="0">
                          <a:ln>
                            <a:noFill/>
                          </a:ln>
                          <a:solidFill>
                            <a:schemeClr val="tx1"/>
                          </a:solidFill>
                          <a:effectLst/>
                          <a:latin typeface="HG丸ｺﾞｼｯｸM-PRO" pitchFamily="50" charset="-128"/>
                          <a:ea typeface="HG丸ｺﾞｼｯｸM-PRO" pitchFamily="50" charset="-128"/>
                        </a:rPr>
                        <a:t>〒</a:t>
                      </a: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TEL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FAX</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1" name="Group 106">
            <a:extLst>
              <a:ext uri="{FF2B5EF4-FFF2-40B4-BE49-F238E27FC236}">
                <a16:creationId xmlns:a16="http://schemas.microsoft.com/office/drawing/2014/main" id="{2BBFFC00-DB61-4743-A991-9355A891B2F8}"/>
              </a:ext>
            </a:extLst>
          </p:cNvPr>
          <p:cNvGraphicFramePr>
            <a:graphicFrameLocks noGrp="1"/>
          </p:cNvGraphicFramePr>
          <p:nvPr userDrawn="1">
            <p:extLst>
              <p:ext uri="{D42A27DB-BD31-4B8C-83A1-F6EECF244321}">
                <p14:modId xmlns:p14="http://schemas.microsoft.com/office/powerpoint/2010/main" val="157473421"/>
              </p:ext>
            </p:extLst>
          </p:nvPr>
        </p:nvGraphicFramePr>
        <p:xfrm>
          <a:off x="301182" y="4738929"/>
          <a:ext cx="6537600" cy="874168"/>
        </p:xfrm>
        <a:graphic>
          <a:graphicData uri="http://schemas.openxmlformats.org/drawingml/2006/table">
            <a:tbl>
              <a:tblPr/>
              <a:tblGrid>
                <a:gridCol w="9000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800">
                  <a:extLst>
                    <a:ext uri="{9D8B030D-6E8A-4147-A177-3AD203B41FA5}">
                      <a16:colId xmlns:a16="http://schemas.microsoft.com/office/drawing/2014/main" val="20003"/>
                    </a:ext>
                  </a:extLst>
                </a:gridCol>
              </a:tblGrid>
              <a:tr h="44216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a:t>
                      </a:r>
                      <a:r>
                        <a:rPr kumimoji="1" lang="ja-JP" altLang="en-US" sz="12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rPr>
                        <a:t>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22" name="テキスト ボックス 21"/>
          <p:cNvSpPr txBox="1"/>
          <p:nvPr userDrawn="1"/>
        </p:nvSpPr>
        <p:spPr>
          <a:xfrm>
            <a:off x="265562" y="5613097"/>
            <a:ext cx="4913783" cy="307777"/>
          </a:xfrm>
          <a:prstGeom prst="rect">
            <a:avLst/>
          </a:prstGeom>
          <a:noFill/>
        </p:spPr>
        <p:txBody>
          <a:bodyPr wrap="square" rtlCol="0">
            <a:spAutoFit/>
          </a:bodyPr>
          <a:lstStyle/>
          <a:p>
            <a:pPr lvl="0" defTabSz="914400" fontAlgn="base">
              <a:spcBef>
                <a:spcPct val="20000"/>
              </a:spcBef>
              <a:spcAft>
                <a:spcPct val="0"/>
              </a:spcAft>
            </a:pPr>
            <a:r>
              <a:rPr lang="en-US" altLang="ja-JP" sz="1400" dirty="0">
                <a:latin typeface="HG創英角ｺﾞｼｯｸUB" panose="020B0909000000000000" pitchFamily="49" charset="-128"/>
                <a:ea typeface="HG創英角ｺﾞｼｯｸUB" panose="020B0909000000000000" pitchFamily="49" charset="-128"/>
              </a:rPr>
              <a:t>※</a:t>
            </a:r>
            <a:r>
              <a:rPr lang="ja-JP" altLang="en-US" sz="1400" dirty="0">
                <a:latin typeface="HG創英角ｺﾞｼｯｸUB" panose="020B0909000000000000" pitchFamily="49" charset="-128"/>
                <a:ea typeface="HG創英角ｺﾞｼｯｸUB" panose="020B0909000000000000" pitchFamily="49" charset="-128"/>
              </a:rPr>
              <a:t>会場の都合のため</a:t>
            </a:r>
            <a:r>
              <a:rPr lang="ja-JP" altLang="en-US" sz="1400" u="sng" dirty="0">
                <a:solidFill>
                  <a:srgbClr val="FF0000"/>
                </a:solidFill>
                <a:latin typeface="HG創英角ｺﾞｼｯｸUB" panose="020B0909000000000000" pitchFamily="49" charset="-128"/>
                <a:ea typeface="HG創英角ｺﾞｼｯｸUB" panose="020B0909000000000000" pitchFamily="49" charset="-128"/>
              </a:rPr>
              <a:t>１社２名様限り</a:t>
            </a:r>
            <a:r>
              <a:rPr lang="ja-JP" altLang="en-US" sz="1400" dirty="0">
                <a:latin typeface="HG創英角ｺﾞｼｯｸUB" panose="020B0909000000000000" pitchFamily="49" charset="-128"/>
                <a:ea typeface="HG創英角ｺﾞｼｯｸUB" panose="020B0909000000000000" pitchFamily="49" charset="-128"/>
              </a:rPr>
              <a:t>でお願いいたします。</a:t>
            </a:r>
          </a:p>
        </p:txBody>
      </p:sp>
      <p:graphicFrame>
        <p:nvGraphicFramePr>
          <p:cNvPr id="23" name="Group 106">
            <a:extLst>
              <a:ext uri="{FF2B5EF4-FFF2-40B4-BE49-F238E27FC236}">
                <a16:creationId xmlns:a16="http://schemas.microsoft.com/office/drawing/2014/main" id="{319462B2-AFCC-47AC-B243-23F0CB95D34C}"/>
              </a:ext>
            </a:extLst>
          </p:cNvPr>
          <p:cNvGraphicFramePr>
            <a:graphicFrameLocks noGrp="1"/>
          </p:cNvGraphicFramePr>
          <p:nvPr userDrawn="1">
            <p:extLst>
              <p:ext uri="{D42A27DB-BD31-4B8C-83A1-F6EECF244321}">
                <p14:modId xmlns:p14="http://schemas.microsoft.com/office/powerpoint/2010/main" val="2378113941"/>
              </p:ext>
            </p:extLst>
          </p:nvPr>
        </p:nvGraphicFramePr>
        <p:xfrm>
          <a:off x="301182" y="3802825"/>
          <a:ext cx="6537600" cy="874168"/>
        </p:xfrm>
        <a:graphic>
          <a:graphicData uri="http://schemas.openxmlformats.org/drawingml/2006/table">
            <a:tbl>
              <a:tblPr/>
              <a:tblGrid>
                <a:gridCol w="9000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800">
                  <a:extLst>
                    <a:ext uri="{9D8B030D-6E8A-4147-A177-3AD203B41FA5}">
                      <a16:colId xmlns:a16="http://schemas.microsoft.com/office/drawing/2014/main" val="20003"/>
                    </a:ext>
                  </a:extLst>
                </a:gridCol>
              </a:tblGrid>
              <a:tr h="44216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a:t>
                      </a:r>
                      <a:r>
                        <a:rPr kumimoji="1" lang="ja-JP" altLang="en-US" sz="12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rPr>
                        <a:t>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25" name="Text Box 107">
            <a:extLst>
              <a:ext uri="{FF2B5EF4-FFF2-40B4-BE49-F238E27FC236}">
                <a16:creationId xmlns:a16="http://schemas.microsoft.com/office/drawing/2014/main" id="{FDAB1D83-CB70-4CC1-839B-88B198AD295D}"/>
              </a:ext>
            </a:extLst>
          </p:cNvPr>
          <p:cNvSpPr txBox="1">
            <a:spLocks noChangeArrowheads="1"/>
          </p:cNvSpPr>
          <p:nvPr userDrawn="1"/>
        </p:nvSpPr>
        <p:spPr bwMode="auto">
          <a:xfrm>
            <a:off x="4117256" y="1522347"/>
            <a:ext cx="243883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200" u="none" dirty="0">
                <a:latin typeface="+mn-ea"/>
                <a:ea typeface="+mn-ea"/>
              </a:rPr>
              <a:t>WEB</a:t>
            </a:r>
            <a:r>
              <a:rPr lang="ja-JP" altLang="en-US" sz="1200" u="none" dirty="0">
                <a:latin typeface="+mn-ea"/>
                <a:ea typeface="+mn-ea"/>
              </a:rPr>
              <a:t>申込みは、こちらの</a:t>
            </a:r>
            <a:endParaRPr lang="en-US" altLang="ja-JP" sz="1200" u="none" dirty="0">
              <a:latin typeface="+mn-ea"/>
              <a:ea typeface="+mn-ea"/>
            </a:endParaRPr>
          </a:p>
          <a:p>
            <a:pPr eaLnBrk="1" hangingPunct="1"/>
            <a:r>
              <a:rPr lang="en-US" altLang="ja-JP" sz="1200" u="none" dirty="0">
                <a:latin typeface="+mn-ea"/>
                <a:ea typeface="+mn-ea"/>
              </a:rPr>
              <a:t>QR</a:t>
            </a:r>
            <a:r>
              <a:rPr lang="ja-JP" altLang="en-US" sz="1200" u="none" dirty="0">
                <a:latin typeface="+mn-ea"/>
                <a:ea typeface="+mn-ea"/>
              </a:rPr>
              <a:t>コードを読み取り下さい</a:t>
            </a:r>
            <a:endParaRPr lang="en-US" altLang="ja-JP" sz="1200" u="none" dirty="0">
              <a:latin typeface="+mn-ea"/>
              <a:ea typeface="+mn-ea"/>
            </a:endParaRPr>
          </a:p>
          <a:p>
            <a:pPr eaLnBrk="1" hangingPunct="1"/>
            <a:endParaRPr lang="en-US" altLang="ja-JP" sz="1200" u="none" dirty="0">
              <a:latin typeface="+mn-ea"/>
              <a:ea typeface="+mn-ea"/>
            </a:endParaRPr>
          </a:p>
        </p:txBody>
      </p:sp>
      <p:sp>
        <p:nvSpPr>
          <p:cNvPr id="27" name="Text Box 107">
            <a:extLst>
              <a:ext uri="{FF2B5EF4-FFF2-40B4-BE49-F238E27FC236}">
                <a16:creationId xmlns:a16="http://schemas.microsoft.com/office/drawing/2014/main" id="{FDAB1D83-CB70-4CC1-839B-88B198AD295D}"/>
              </a:ext>
            </a:extLst>
          </p:cNvPr>
          <p:cNvSpPr txBox="1">
            <a:spLocks noChangeArrowheads="1"/>
          </p:cNvSpPr>
          <p:nvPr userDrawn="1"/>
        </p:nvSpPr>
        <p:spPr bwMode="auto">
          <a:xfrm>
            <a:off x="4263787" y="7704028"/>
            <a:ext cx="2438838"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latin typeface="+mn-ea"/>
                <a:ea typeface="+mn-ea"/>
              </a:rPr>
              <a:t>WEB</a:t>
            </a:r>
            <a:r>
              <a:rPr lang="ja-JP" altLang="en-US" sz="1100" u="none" dirty="0">
                <a:latin typeface="+mn-ea"/>
                <a:ea typeface="+mn-ea"/>
              </a:rPr>
              <a:t>申込みは、こちらの</a:t>
            </a:r>
            <a:endParaRPr lang="en-US" altLang="ja-JP" sz="1100" u="none" dirty="0">
              <a:latin typeface="+mn-ea"/>
              <a:ea typeface="+mn-ea"/>
            </a:endParaRPr>
          </a:p>
          <a:p>
            <a:pPr eaLnBrk="1" hangingPunct="1"/>
            <a:r>
              <a:rPr lang="en-US" altLang="ja-JP" sz="1100" u="none" dirty="0">
                <a:latin typeface="+mn-ea"/>
                <a:ea typeface="+mn-ea"/>
              </a:rPr>
              <a:t>QR</a:t>
            </a:r>
            <a:r>
              <a:rPr lang="ja-JP" altLang="en-US" sz="1100" u="none" dirty="0">
                <a:latin typeface="+mn-ea"/>
                <a:ea typeface="+mn-ea"/>
              </a:rPr>
              <a:t>コードを読み取り下さい</a:t>
            </a:r>
            <a:endParaRPr lang="en-US" altLang="ja-JP" sz="1100" u="none" dirty="0">
              <a:latin typeface="+mn-ea"/>
              <a:ea typeface="+mn-ea"/>
            </a:endParaRPr>
          </a:p>
          <a:p>
            <a:pPr eaLnBrk="1" hangingPunct="1"/>
            <a:endParaRPr lang="en-US" altLang="ja-JP" sz="1100" u="none" dirty="0">
              <a:latin typeface="+mn-ea"/>
              <a:ea typeface="+mn-ea"/>
            </a:endParaRPr>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7472" y="7037543"/>
            <a:ext cx="3106953" cy="3106953"/>
          </a:xfrm>
          <a:prstGeom prst="rect">
            <a:avLst/>
          </a:prstGeom>
        </p:spPr>
      </p:pic>
      <p:cxnSp>
        <p:nvCxnSpPr>
          <p:cNvPr id="5" name="直線コネクタ 4"/>
          <p:cNvCxnSpPr/>
          <p:nvPr userDrawn="1"/>
        </p:nvCxnSpPr>
        <p:spPr>
          <a:xfrm>
            <a:off x="303093" y="8248692"/>
            <a:ext cx="1242142"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31" name="直線コネクタ 30"/>
          <p:cNvCxnSpPr>
            <a:cxnSpLocks/>
          </p:cNvCxnSpPr>
          <p:nvPr userDrawn="1"/>
        </p:nvCxnSpPr>
        <p:spPr>
          <a:xfrm>
            <a:off x="1521184" y="8248692"/>
            <a:ext cx="167169" cy="140576"/>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
        <p:nvSpPr>
          <p:cNvPr id="37" name="正方形/長方形 36"/>
          <p:cNvSpPr/>
          <p:nvPr userDrawn="1"/>
        </p:nvSpPr>
        <p:spPr>
          <a:xfrm>
            <a:off x="1695125" y="8281256"/>
            <a:ext cx="251645" cy="216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7CB9AD1E-BB37-4547-BD78-683D1B2F1FE0}"/>
              </a:ext>
            </a:extLst>
          </p:cNvPr>
          <p:cNvSpPr txBox="1"/>
          <p:nvPr userDrawn="1"/>
        </p:nvSpPr>
        <p:spPr>
          <a:xfrm>
            <a:off x="265562" y="5822504"/>
            <a:ext cx="6835098" cy="307777"/>
          </a:xfrm>
          <a:prstGeom prst="rect">
            <a:avLst/>
          </a:prstGeom>
          <a:noFill/>
        </p:spPr>
        <p:txBody>
          <a:bodyPr wrap="square" rtlCol="0">
            <a:spAutoFit/>
          </a:bodyPr>
          <a:lstStyle/>
          <a:p>
            <a:pPr lvl="0" defTabSz="914400" fontAlgn="base">
              <a:spcBef>
                <a:spcPct val="20000"/>
              </a:spcBef>
              <a:spcAft>
                <a:spcPct val="0"/>
              </a:spcAft>
            </a:pPr>
            <a:r>
              <a:rPr lang="ja-JP" altLang="en-US" sz="1400" dirty="0">
                <a:latin typeface="HG創英角ｺﾞｼｯｸUB" panose="020B0909000000000000" pitchFamily="49" charset="-128"/>
                <a:ea typeface="HG創英角ｺﾞｼｯｸUB" panose="020B0909000000000000" pitchFamily="49" charset="-128"/>
              </a:rPr>
              <a:t>　なお、申込多数の場合は</a:t>
            </a:r>
            <a:r>
              <a:rPr lang="ja-JP" altLang="en-US" sz="1400" u="sng" dirty="0">
                <a:solidFill>
                  <a:srgbClr val="FF0000"/>
                </a:solidFill>
                <a:latin typeface="HG創英角ｺﾞｼｯｸUB" panose="020B0909000000000000" pitchFamily="49" charset="-128"/>
                <a:ea typeface="HG創英角ｺﾞｼｯｸUB" panose="020B0909000000000000" pitchFamily="49" charset="-128"/>
              </a:rPr>
              <a:t>１社１名様に制限させていただく可能性がございます。</a:t>
            </a:r>
            <a:endParaRPr lang="ja-JP" altLang="en-US" sz="1400" dirty="0">
              <a:latin typeface="HG創英角ｺﾞｼｯｸUB" panose="020B0909000000000000" pitchFamily="49" charset="-128"/>
              <a:ea typeface="HG創英角ｺﾞｼｯｸUB" panose="020B0909000000000000" pitchFamily="49" charset="-128"/>
            </a:endParaRPr>
          </a:p>
        </p:txBody>
      </p:sp>
      <p:pic>
        <p:nvPicPr>
          <p:cNvPr id="6" name="図 5">
            <a:extLst>
              <a:ext uri="{FF2B5EF4-FFF2-40B4-BE49-F238E27FC236}">
                <a16:creationId xmlns:a16="http://schemas.microsoft.com/office/drawing/2014/main" id="{B51666B9-243C-47A3-8C0C-4C63FA3034AF}"/>
              </a:ext>
            </a:extLst>
          </p:cNvPr>
          <p:cNvPicPr>
            <a:picLocks noChangeAspect="1"/>
          </p:cNvPicPr>
          <p:nvPr userDrawn="1"/>
        </p:nvPicPr>
        <p:blipFill>
          <a:blip r:embed="rId3"/>
          <a:stretch>
            <a:fillRect/>
          </a:stretch>
        </p:blipFill>
        <p:spPr>
          <a:xfrm>
            <a:off x="6047086" y="1102464"/>
            <a:ext cx="867020" cy="867020"/>
          </a:xfrm>
          <a:prstGeom prst="rect">
            <a:avLst/>
          </a:prstGeom>
        </p:spPr>
      </p:pic>
      <p:pic>
        <p:nvPicPr>
          <p:cNvPr id="8" name="図 7">
            <a:extLst>
              <a:ext uri="{FF2B5EF4-FFF2-40B4-BE49-F238E27FC236}">
                <a16:creationId xmlns:a16="http://schemas.microsoft.com/office/drawing/2014/main" id="{7AC88C4F-D0E9-4DFE-8D56-0B46F4BC0F3C}"/>
              </a:ext>
            </a:extLst>
          </p:cNvPr>
          <p:cNvPicPr>
            <a:picLocks noChangeAspect="1"/>
          </p:cNvPicPr>
          <p:nvPr userDrawn="1"/>
        </p:nvPicPr>
        <p:blipFill>
          <a:blip r:embed="rId4"/>
          <a:stretch>
            <a:fillRect/>
          </a:stretch>
        </p:blipFill>
        <p:spPr>
          <a:xfrm>
            <a:off x="6066458" y="7069577"/>
            <a:ext cx="865707" cy="865707"/>
          </a:xfrm>
          <a:prstGeom prst="rect">
            <a:avLst/>
          </a:prstGeom>
        </p:spPr>
      </p:pic>
    </p:spTree>
    <p:extLst>
      <p:ext uri="{BB962C8B-B14F-4D97-AF65-F5344CB8AC3E}">
        <p14:creationId xmlns:p14="http://schemas.microsoft.com/office/powerpoint/2010/main" val="39087672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6" y="410943"/>
            <a:ext cx="6480810" cy="1710267"/>
          </a:xfrm>
          <a:prstGeom prst="rect">
            <a:avLst/>
          </a:prstGeom>
        </p:spPr>
        <p:txBody>
          <a:bodyPr vert="horz" lIns="92870" tIns="46435" rIns="92870" bIns="46435"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6" y="2394380"/>
            <a:ext cx="6480810" cy="6772181"/>
          </a:xfrm>
          <a:prstGeom prst="rect">
            <a:avLst/>
          </a:prstGeom>
        </p:spPr>
        <p:txBody>
          <a:bodyPr vert="horz" lIns="92870" tIns="46435" rIns="92870" bIns="46435"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0047" y="9510987"/>
            <a:ext cx="1680211" cy="546334"/>
          </a:xfrm>
          <a:prstGeom prst="rect">
            <a:avLst/>
          </a:prstGeom>
        </p:spPr>
        <p:txBody>
          <a:bodyPr vert="horz" lIns="92870" tIns="46435" rIns="92870" bIns="46435" rtlCol="0" anchor="ctr"/>
          <a:lstStyle>
            <a:lvl1pPr algn="l">
              <a:defRPr sz="1200">
                <a:solidFill>
                  <a:schemeClr val="tx1">
                    <a:tint val="75000"/>
                  </a:schemeClr>
                </a:solidFill>
              </a:defRPr>
            </a:lvl1pPr>
          </a:lstStyle>
          <a:p>
            <a:fld id="{5CA056CF-0E2A-49ED-A903-9217649B0161}" type="datetimeFigureOut">
              <a:rPr kumimoji="1" lang="ja-JP" altLang="en-US" smtClean="0"/>
              <a:t>2023/5/9</a:t>
            </a:fld>
            <a:endParaRPr kumimoji="1" lang="ja-JP" altLang="en-US"/>
          </a:p>
        </p:txBody>
      </p:sp>
      <p:sp>
        <p:nvSpPr>
          <p:cNvPr id="5" name="フッター プレースホルダー 4"/>
          <p:cNvSpPr>
            <a:spLocks noGrp="1"/>
          </p:cNvSpPr>
          <p:nvPr>
            <p:ph type="ftr" sz="quarter" idx="3"/>
          </p:nvPr>
        </p:nvSpPr>
        <p:spPr>
          <a:xfrm>
            <a:off x="2460310" y="9510987"/>
            <a:ext cx="2280285" cy="546334"/>
          </a:xfrm>
          <a:prstGeom prst="rect">
            <a:avLst/>
          </a:prstGeom>
        </p:spPr>
        <p:txBody>
          <a:bodyPr vert="horz" lIns="92870" tIns="46435" rIns="92870" bIns="4643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6" y="9510987"/>
            <a:ext cx="1680211" cy="546334"/>
          </a:xfrm>
          <a:prstGeom prst="rect">
            <a:avLst/>
          </a:prstGeom>
        </p:spPr>
        <p:txBody>
          <a:bodyPr vert="horz" lIns="92870" tIns="46435" rIns="92870" bIns="46435" rtlCol="0" anchor="ctr"/>
          <a:lstStyle>
            <a:lvl1pPr algn="r">
              <a:defRPr sz="1200">
                <a:solidFill>
                  <a:schemeClr val="tx1">
                    <a:tint val="75000"/>
                  </a:schemeClr>
                </a:solidFill>
              </a:defRPr>
            </a:lvl1p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172219541"/>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28698" rtl="0" eaLnBrk="1" latinLnBrk="0" hangingPunct="1">
        <a:spcBef>
          <a:spcPct val="0"/>
        </a:spcBef>
        <a:buNone/>
        <a:defRPr kumimoji="1" sz="4500" kern="1200">
          <a:solidFill>
            <a:schemeClr val="tx1"/>
          </a:solidFill>
          <a:latin typeface="+mj-lt"/>
          <a:ea typeface="+mj-ea"/>
          <a:cs typeface="+mj-cs"/>
        </a:defRPr>
      </a:lvl1pPr>
    </p:titleStyle>
    <p:bodyStyle>
      <a:lvl1pPr marL="348261" indent="-348261" algn="l" defTabSz="928698"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54567" indent="-290218" algn="l" defTabSz="9286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60872" indent="-232174" algn="l" defTabSz="928698"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25221"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89569"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53918"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301826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8261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946963"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2696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20321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lumMod val="60000"/>
            <a:lumOff val="40000"/>
          </a:schemeClr>
        </a:solidFill>
        <a:ln>
          <a:noFill/>
        </a:ln>
      </a:spPr>
      <a:bodyPr lIns="0" tIns="0" rIns="0" bIns="0" rtlCol="0" anchor="ctr"/>
      <a:lstStyle>
        <a:defPPr algn="ctr">
          <a:defRPr kumimoji="1" sz="1400" b="1" dirty="0" smtClean="0">
            <a:solidFill>
              <a:schemeClr val="bg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5166</TotalTime>
  <Words>1</Words>
  <Application>Microsoft Office PowerPoint</Application>
  <PresentationFormat>ユーザー設定</PresentationFormat>
  <Paragraphs>1</Paragraphs>
  <Slides>2</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AR P丸ゴシック体M</vt:lpstr>
      <vt:lpstr>HG丸ｺﾞｼｯｸM-PRO</vt:lpstr>
      <vt:lpstr>HG創英角ｺﾞｼｯｸUB</vt:lpstr>
      <vt:lpstr>Meiryo UI</vt:lpstr>
      <vt:lpstr>ＭＳ Ｐゴシック</vt:lpstr>
      <vt:lpstr>游ゴシック</vt:lpstr>
      <vt:lpstr>Arial</vt:lpstr>
      <vt:lpstr>Arial Black</vt:lpstr>
      <vt:lpstr>Calibri</vt:lpstr>
      <vt:lpstr>Times New Roman</vt:lpstr>
      <vt:lpstr>Trebuchet MS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川畑　泰樹</dc:creator>
  <cp:lastModifiedBy>HW53749</cp:lastModifiedBy>
  <cp:revision>369</cp:revision>
  <cp:lastPrinted>2021-06-18T09:36:54Z</cp:lastPrinted>
  <dcterms:created xsi:type="dcterms:W3CDTF">2014-05-02T00:09:42Z</dcterms:created>
  <dcterms:modified xsi:type="dcterms:W3CDTF">2023-05-09T06:06:47Z</dcterms:modified>
</cp:coreProperties>
</file>