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67" r:id="rId2"/>
    <p:sldId id="268" r:id="rId3"/>
  </p:sldIdLst>
  <p:sldSz cx="7200900" cy="10261600"/>
  <p:notesSz cx="6807200" cy="9939338"/>
  <p:defaultText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2">
          <p15:clr>
            <a:srgbClr val="A4A3A4"/>
          </p15:clr>
        </p15:guide>
        <p15:guide id="2" pos="2267">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00"/>
    <a:srgbClr val="0000CC"/>
    <a:srgbClr val="FFCC66"/>
    <a:srgbClr val="FFCC99"/>
    <a:srgbClr val="FFCCCC"/>
    <a:srgbClr val="FF9999"/>
    <a:srgbClr val="3333FF"/>
    <a:srgbClr val="FF99FF"/>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40" autoAdjust="0"/>
    <p:restoredTop sz="94660"/>
  </p:normalViewPr>
  <p:slideViewPr>
    <p:cSldViewPr>
      <p:cViewPr>
        <p:scale>
          <a:sx n="66" d="100"/>
          <a:sy n="66" d="100"/>
        </p:scale>
        <p:origin x="1944" y="-1536"/>
      </p:cViewPr>
      <p:guideLst>
        <p:guide orient="horz" pos="3232"/>
        <p:guide pos="22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1200"/>
            </a:lvl1pPr>
          </a:lstStyle>
          <a:p>
            <a:fld id="{DA685E68-331B-4E99-B819-98F6FAA87134}" type="datetimeFigureOut">
              <a:rPr kumimoji="1" lang="ja-JP" altLang="en-US" smtClean="0"/>
              <a:t>2020/9/8</a:t>
            </a:fld>
            <a:endParaRPr kumimoji="1" lang="ja-JP" altLang="en-US"/>
          </a:p>
        </p:txBody>
      </p:sp>
      <p:sp>
        <p:nvSpPr>
          <p:cNvPr id="4" name="スライド イメージ プレースホルダー 3"/>
          <p:cNvSpPr>
            <a:spLocks noGrp="1" noRot="1" noChangeAspect="1"/>
          </p:cNvSpPr>
          <p:nvPr>
            <p:ph type="sldImg" idx="2"/>
          </p:nvPr>
        </p:nvSpPr>
        <p:spPr>
          <a:xfrm>
            <a:off x="2227263" y="1243013"/>
            <a:ext cx="2352675" cy="3352800"/>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1200"/>
            </a:lvl1pPr>
          </a:lstStyle>
          <a:p>
            <a:fld id="{B648E0AC-CC16-4869-93C2-7DEBD8005DB7}" type="slidenum">
              <a:rPr kumimoji="1" lang="ja-JP" altLang="en-US" smtClean="0"/>
              <a:t>‹#›</a:t>
            </a:fld>
            <a:endParaRPr kumimoji="1" lang="ja-JP" altLang="en-US"/>
          </a:p>
        </p:txBody>
      </p:sp>
    </p:spTree>
    <p:extLst>
      <p:ext uri="{BB962C8B-B14F-4D97-AF65-F5344CB8AC3E}">
        <p14:creationId xmlns:p14="http://schemas.microsoft.com/office/powerpoint/2010/main" val="29952926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648E0AC-CC16-4869-93C2-7DEBD8005DB7}" type="slidenum">
              <a:rPr kumimoji="1" lang="ja-JP" altLang="en-US" smtClean="0"/>
              <a:t>1</a:t>
            </a:fld>
            <a:endParaRPr kumimoji="1" lang="ja-JP" altLang="en-US"/>
          </a:p>
        </p:txBody>
      </p:sp>
    </p:spTree>
    <p:extLst>
      <p:ext uri="{BB962C8B-B14F-4D97-AF65-F5344CB8AC3E}">
        <p14:creationId xmlns:p14="http://schemas.microsoft.com/office/powerpoint/2010/main" val="3803754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187753"/>
            <a:ext cx="6120766" cy="219959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80136" y="5814909"/>
            <a:ext cx="5040630" cy="2622409"/>
          </a:xfrm>
        </p:spPr>
        <p:txBody>
          <a:bodyPr/>
          <a:lstStyle>
            <a:lvl1pPr marL="0" indent="0" algn="ctr">
              <a:buNone/>
              <a:defRPr>
                <a:solidFill>
                  <a:schemeClr val="tx1">
                    <a:tint val="75000"/>
                  </a:schemeClr>
                </a:solidFill>
              </a:defRPr>
            </a:lvl1pPr>
            <a:lvl2pPr marL="464349" indent="0" algn="ctr">
              <a:buNone/>
              <a:defRPr>
                <a:solidFill>
                  <a:schemeClr val="tx1">
                    <a:tint val="75000"/>
                  </a:schemeClr>
                </a:solidFill>
              </a:defRPr>
            </a:lvl2pPr>
            <a:lvl3pPr marL="928698" indent="0" algn="ctr">
              <a:buNone/>
              <a:defRPr>
                <a:solidFill>
                  <a:schemeClr val="tx1">
                    <a:tint val="75000"/>
                  </a:schemeClr>
                </a:solidFill>
              </a:defRPr>
            </a:lvl3pPr>
            <a:lvl4pPr marL="1393046" indent="0" algn="ctr">
              <a:buNone/>
              <a:defRPr>
                <a:solidFill>
                  <a:schemeClr val="tx1">
                    <a:tint val="75000"/>
                  </a:schemeClr>
                </a:solidFill>
              </a:defRPr>
            </a:lvl4pPr>
            <a:lvl5pPr marL="1857395" indent="0" algn="ctr">
              <a:buNone/>
              <a:defRPr>
                <a:solidFill>
                  <a:schemeClr val="tx1">
                    <a:tint val="75000"/>
                  </a:schemeClr>
                </a:solidFill>
              </a:defRPr>
            </a:lvl5pPr>
            <a:lvl6pPr marL="2321744" indent="0" algn="ctr">
              <a:buNone/>
              <a:defRPr>
                <a:solidFill>
                  <a:schemeClr val="tx1">
                    <a:tint val="75000"/>
                  </a:schemeClr>
                </a:solidFill>
              </a:defRPr>
            </a:lvl6pPr>
            <a:lvl7pPr marL="2786093" indent="0" algn="ctr">
              <a:buNone/>
              <a:defRPr>
                <a:solidFill>
                  <a:schemeClr val="tx1">
                    <a:tint val="75000"/>
                  </a:schemeClr>
                </a:solidFill>
              </a:defRPr>
            </a:lvl7pPr>
            <a:lvl8pPr marL="3250441" indent="0" algn="ctr">
              <a:buNone/>
              <a:defRPr>
                <a:solidFill>
                  <a:schemeClr val="tx1">
                    <a:tint val="75000"/>
                  </a:schemeClr>
                </a:solidFill>
              </a:defRPr>
            </a:lvl8pPr>
            <a:lvl9pPr marL="371479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2020/9/8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4234650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2020/9/8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622038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915489" y="548715"/>
            <a:ext cx="1215153" cy="1167257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70038" y="548715"/>
            <a:ext cx="3525441" cy="1167257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2020/9/8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530802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2020/9/8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908767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594028"/>
            <a:ext cx="6120766" cy="2038068"/>
          </a:xfrm>
        </p:spPr>
        <p:txBody>
          <a:bodyPr anchor="t"/>
          <a:lstStyle>
            <a:lvl1pPr algn="l">
              <a:defRPr sz="41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68822" y="4349306"/>
            <a:ext cx="6120766" cy="2244724"/>
          </a:xfrm>
        </p:spPr>
        <p:txBody>
          <a:bodyPr anchor="b"/>
          <a:lstStyle>
            <a:lvl1pPr marL="0" indent="0">
              <a:buNone/>
              <a:defRPr sz="2000">
                <a:solidFill>
                  <a:schemeClr val="tx1">
                    <a:tint val="75000"/>
                  </a:schemeClr>
                </a:solidFill>
              </a:defRPr>
            </a:lvl1pPr>
            <a:lvl2pPr marL="464349" indent="0">
              <a:buNone/>
              <a:defRPr sz="1900">
                <a:solidFill>
                  <a:schemeClr val="tx1">
                    <a:tint val="75000"/>
                  </a:schemeClr>
                </a:solidFill>
              </a:defRPr>
            </a:lvl2pPr>
            <a:lvl3pPr marL="928698" indent="0">
              <a:buNone/>
              <a:defRPr sz="1600">
                <a:solidFill>
                  <a:schemeClr val="tx1">
                    <a:tint val="75000"/>
                  </a:schemeClr>
                </a:solidFill>
              </a:defRPr>
            </a:lvl3pPr>
            <a:lvl4pPr marL="1393046" indent="0">
              <a:buNone/>
              <a:defRPr sz="1400">
                <a:solidFill>
                  <a:schemeClr val="tx1">
                    <a:tint val="75000"/>
                  </a:schemeClr>
                </a:solidFill>
              </a:defRPr>
            </a:lvl4pPr>
            <a:lvl5pPr marL="1857395" indent="0">
              <a:buNone/>
              <a:defRPr sz="1400">
                <a:solidFill>
                  <a:schemeClr val="tx1">
                    <a:tint val="75000"/>
                  </a:schemeClr>
                </a:solidFill>
              </a:defRPr>
            </a:lvl5pPr>
            <a:lvl6pPr marL="2321744" indent="0">
              <a:buNone/>
              <a:defRPr sz="1400">
                <a:solidFill>
                  <a:schemeClr val="tx1">
                    <a:tint val="75000"/>
                  </a:schemeClr>
                </a:solidFill>
              </a:defRPr>
            </a:lvl6pPr>
            <a:lvl7pPr marL="2786093" indent="0">
              <a:buNone/>
              <a:defRPr sz="1400">
                <a:solidFill>
                  <a:schemeClr val="tx1">
                    <a:tint val="75000"/>
                  </a:schemeClr>
                </a:solidFill>
              </a:defRPr>
            </a:lvl7pPr>
            <a:lvl8pPr marL="3250441" indent="0">
              <a:buNone/>
              <a:defRPr sz="1400">
                <a:solidFill>
                  <a:schemeClr val="tx1">
                    <a:tint val="75000"/>
                  </a:schemeClr>
                </a:solidFill>
              </a:defRPr>
            </a:lvl8pPr>
            <a:lvl9pPr marL="371479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2020/9/8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228396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70037"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760348"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2020/9/8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883478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410943"/>
            <a:ext cx="6480810" cy="1710267"/>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8" y="2296989"/>
            <a:ext cx="318164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60048" y="3254257"/>
            <a:ext cx="318164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657960" y="2296989"/>
            <a:ext cx="318289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657960" y="3254257"/>
            <a:ext cx="318289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CA056CF-0E2A-49ED-A903-9217649B0161}" type="datetimeFigureOut">
              <a:rPr kumimoji="1" lang="ja-JP" altLang="en-US" smtClean="0"/>
              <a:t>2020/9/8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77092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CA056CF-0E2A-49ED-A903-9217649B0161}" type="datetimeFigureOut">
              <a:rPr kumimoji="1" lang="ja-JP" altLang="en-US" smtClean="0"/>
              <a:t>2020/9/8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452836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CA056CF-0E2A-49ED-A903-9217649B0161}" type="datetimeFigureOut">
              <a:rPr kumimoji="1" lang="ja-JP" altLang="en-US" smtClean="0"/>
              <a:t>2020/9/8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949953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9" y="408566"/>
            <a:ext cx="2369047" cy="1738771"/>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815355" y="408569"/>
            <a:ext cx="4025504" cy="8757991"/>
          </a:xfrm>
        </p:spPr>
        <p:txBody>
          <a:bodyPr/>
          <a:lstStyle>
            <a:lvl1pPr>
              <a:defRPr sz="33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60049" y="2147336"/>
            <a:ext cx="2369047" cy="701922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2020/9/8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441513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6" y="7183122"/>
            <a:ext cx="4320540" cy="848009"/>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411426" y="916893"/>
            <a:ext cx="4320540" cy="6156960"/>
          </a:xfrm>
        </p:spPr>
        <p:txBody>
          <a:bodyPr/>
          <a:lstStyle>
            <a:lvl1pPr marL="0" indent="0">
              <a:buNone/>
              <a:defRPr sz="3300"/>
            </a:lvl1pPr>
            <a:lvl2pPr marL="464349" indent="0">
              <a:buNone/>
              <a:defRPr sz="2800"/>
            </a:lvl2pPr>
            <a:lvl3pPr marL="928698" indent="0">
              <a:buNone/>
              <a:defRPr sz="2400"/>
            </a:lvl3pPr>
            <a:lvl4pPr marL="1393046" indent="0">
              <a:buNone/>
              <a:defRPr sz="2000"/>
            </a:lvl4pPr>
            <a:lvl5pPr marL="1857395" indent="0">
              <a:buNone/>
              <a:defRPr sz="2000"/>
            </a:lvl5pPr>
            <a:lvl6pPr marL="2321744" indent="0">
              <a:buNone/>
              <a:defRPr sz="2000"/>
            </a:lvl6pPr>
            <a:lvl7pPr marL="2786093" indent="0">
              <a:buNone/>
              <a:defRPr sz="2000"/>
            </a:lvl7pPr>
            <a:lvl8pPr marL="3250441" indent="0">
              <a:buNone/>
              <a:defRPr sz="2000"/>
            </a:lvl8pPr>
            <a:lvl9pPr marL="3714790" indent="0">
              <a:buNone/>
              <a:defRPr sz="2000"/>
            </a:lvl9pPr>
          </a:lstStyle>
          <a:p>
            <a:endParaRPr kumimoji="1" lang="ja-JP" altLang="en-US"/>
          </a:p>
        </p:txBody>
      </p:sp>
      <p:sp>
        <p:nvSpPr>
          <p:cNvPr id="4" name="テキスト プレースホルダー 3"/>
          <p:cNvSpPr>
            <a:spLocks noGrp="1"/>
          </p:cNvSpPr>
          <p:nvPr>
            <p:ph type="body" sz="half" idx="2"/>
          </p:nvPr>
        </p:nvSpPr>
        <p:spPr>
          <a:xfrm>
            <a:off x="1411426" y="8031132"/>
            <a:ext cx="4320540" cy="120431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2020/9/8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68528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6" y="410943"/>
            <a:ext cx="6480810" cy="1710267"/>
          </a:xfrm>
          <a:prstGeom prst="rect">
            <a:avLst/>
          </a:prstGeom>
        </p:spPr>
        <p:txBody>
          <a:bodyPr vert="horz" lIns="92870" tIns="46435" rIns="92870" bIns="46435"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6" y="2394380"/>
            <a:ext cx="6480810" cy="6772181"/>
          </a:xfrm>
          <a:prstGeom prst="rect">
            <a:avLst/>
          </a:prstGeom>
        </p:spPr>
        <p:txBody>
          <a:bodyPr vert="horz" lIns="92870" tIns="46435" rIns="92870" bIns="46435"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60047" y="9510987"/>
            <a:ext cx="1680211" cy="546334"/>
          </a:xfrm>
          <a:prstGeom prst="rect">
            <a:avLst/>
          </a:prstGeom>
        </p:spPr>
        <p:txBody>
          <a:bodyPr vert="horz" lIns="92870" tIns="46435" rIns="92870" bIns="46435" rtlCol="0" anchor="ctr"/>
          <a:lstStyle>
            <a:lvl1pPr algn="l">
              <a:defRPr sz="1200">
                <a:solidFill>
                  <a:schemeClr val="tx1">
                    <a:tint val="75000"/>
                  </a:schemeClr>
                </a:solidFill>
              </a:defRPr>
            </a:lvl1pPr>
          </a:lstStyle>
          <a:p>
            <a:fld id="{5CA056CF-0E2A-49ED-A903-9217649B0161}" type="datetimeFigureOut">
              <a:rPr kumimoji="1" lang="ja-JP" altLang="en-US" smtClean="0"/>
              <a:t>2020/9/8</a:t>
            </a:fld>
            <a:endParaRPr kumimoji="1" lang="ja-JP" altLang="en-US"/>
          </a:p>
        </p:txBody>
      </p:sp>
      <p:sp>
        <p:nvSpPr>
          <p:cNvPr id="5" name="フッター プレースホルダー 4"/>
          <p:cNvSpPr>
            <a:spLocks noGrp="1"/>
          </p:cNvSpPr>
          <p:nvPr>
            <p:ph type="ftr" sz="quarter" idx="3"/>
          </p:nvPr>
        </p:nvSpPr>
        <p:spPr>
          <a:xfrm>
            <a:off x="2460310" y="9510987"/>
            <a:ext cx="2280285" cy="546334"/>
          </a:xfrm>
          <a:prstGeom prst="rect">
            <a:avLst/>
          </a:prstGeom>
        </p:spPr>
        <p:txBody>
          <a:bodyPr vert="horz" lIns="92870" tIns="46435" rIns="92870" bIns="46435"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6" y="9510987"/>
            <a:ext cx="1680211" cy="546334"/>
          </a:xfrm>
          <a:prstGeom prst="rect">
            <a:avLst/>
          </a:prstGeom>
        </p:spPr>
        <p:txBody>
          <a:bodyPr vert="horz" lIns="92870" tIns="46435" rIns="92870" bIns="46435" rtlCol="0" anchor="ctr"/>
          <a:lstStyle>
            <a:lvl1pPr algn="r">
              <a:defRPr sz="1200">
                <a:solidFill>
                  <a:schemeClr val="tx1">
                    <a:tint val="75000"/>
                  </a:schemeClr>
                </a:solidFill>
              </a:defRPr>
            </a:lvl1p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172219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28698" rtl="0" eaLnBrk="1" latinLnBrk="0" hangingPunct="1">
        <a:spcBef>
          <a:spcPct val="0"/>
        </a:spcBef>
        <a:buNone/>
        <a:defRPr kumimoji="1" sz="4500" kern="1200">
          <a:solidFill>
            <a:schemeClr val="tx1"/>
          </a:solidFill>
          <a:latin typeface="+mj-lt"/>
          <a:ea typeface="+mj-ea"/>
          <a:cs typeface="+mj-cs"/>
        </a:defRPr>
      </a:lvl1pPr>
    </p:titleStyle>
    <p:bodyStyle>
      <a:lvl1pPr marL="348261" indent="-348261" algn="l" defTabSz="928698"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1pPr>
      <a:lvl2pPr marL="754567" indent="-290218" algn="l" defTabSz="9286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60872" indent="-232174" algn="l" defTabSz="928698"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25221"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89569"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53918"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301826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8261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946963"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3860" y="758753"/>
            <a:ext cx="7163499" cy="1188788"/>
          </a:xfrm>
          <a:prstGeom prst="rect">
            <a:avLst/>
          </a:prstGeom>
          <a:noFill/>
        </p:spPr>
        <p:txBody>
          <a:bodyPr wrap="square" rtlCol="0">
            <a:noAutofit/>
          </a:bodyPr>
          <a:lstStyle/>
          <a:p>
            <a:r>
              <a:rPr kumimoji="1" lang="ja-JP" altLang="en-US" sz="1400" dirty="0">
                <a:latin typeface="Meiryo UI" panose="020B0604030504040204" pitchFamily="50" charset="-128"/>
                <a:ea typeface="Meiryo UI" panose="020B0604030504040204" pitchFamily="50" charset="-128"/>
              </a:rPr>
              <a:t>　　</a:t>
            </a:r>
            <a:r>
              <a:rPr lang="en-US" altLang="ja-JP" sz="2000" b="1" u="sng" dirty="0" err="1">
                <a:solidFill>
                  <a:srgbClr val="FF0000"/>
                </a:solidFill>
                <a:latin typeface="Meiryo UI" panose="020B0604030504040204" pitchFamily="50" charset="-128"/>
                <a:ea typeface="Meiryo UI" panose="020B0604030504040204" pitchFamily="50" charset="-128"/>
              </a:rPr>
              <a:t>IoT</a:t>
            </a:r>
            <a:r>
              <a:rPr lang="en-US" altLang="ja-JP" sz="2000" b="1" u="sng" dirty="0">
                <a:solidFill>
                  <a:srgbClr val="FF0000"/>
                </a:solidFill>
                <a:latin typeface="Meiryo UI" panose="020B0604030504040204" pitchFamily="50" charset="-128"/>
                <a:ea typeface="Meiryo UI" panose="020B0604030504040204" pitchFamily="50" charset="-128"/>
              </a:rPr>
              <a:t>/AI</a:t>
            </a:r>
            <a:r>
              <a:rPr lang="ja-JP" altLang="en-US" sz="2000" b="1" u="sng" dirty="0">
                <a:solidFill>
                  <a:srgbClr val="FF0000"/>
                </a:solidFill>
                <a:latin typeface="Meiryo UI" panose="020B0604030504040204" pitchFamily="50" charset="-128"/>
                <a:ea typeface="Meiryo UI" panose="020B0604030504040204" pitchFamily="50" charset="-128"/>
              </a:rPr>
              <a:t>の有効活用に必要</a:t>
            </a:r>
            <a:r>
              <a:rPr lang="ja-JP" altLang="en-US" sz="2000" b="1" u="sng" dirty="0">
                <a:latin typeface="Meiryo UI" panose="020B0604030504040204" pitchFamily="50" charset="-128"/>
                <a:ea typeface="Meiryo UI" panose="020B0604030504040204" pitchFamily="50" charset="-128"/>
              </a:rPr>
              <a:t>となる</a:t>
            </a:r>
            <a:r>
              <a:rPr lang="ja-JP" altLang="en-US" sz="2000" b="1" u="sng" dirty="0">
                <a:solidFill>
                  <a:srgbClr val="FF0000"/>
                </a:solidFill>
                <a:latin typeface="Meiryo UI" panose="020B0604030504040204" pitchFamily="50" charset="-128"/>
                <a:ea typeface="Meiryo UI" panose="020B0604030504040204" pitchFamily="50" charset="-128"/>
              </a:rPr>
              <a:t>データ解析プログラミング</a:t>
            </a:r>
            <a:r>
              <a:rPr lang="ja-JP" altLang="en-US" sz="2000" b="1" u="sng" dirty="0">
                <a:latin typeface="Meiryo UI" panose="020B0604030504040204" pitchFamily="50" charset="-128"/>
                <a:ea typeface="Meiryo UI" panose="020B0604030504040204" pitchFamily="50" charset="-128"/>
              </a:rPr>
              <a:t>の基礎を学べる</a:t>
            </a:r>
            <a:r>
              <a:rPr lang="ja-JP" altLang="en-US" sz="2000" b="1" u="sng" dirty="0">
                <a:solidFill>
                  <a:srgbClr val="FF0000"/>
                </a:solidFill>
                <a:latin typeface="Meiryo UI" panose="020B0604030504040204" pitchFamily="50" charset="-128"/>
                <a:ea typeface="Meiryo UI" panose="020B0604030504040204" pitchFamily="50" charset="-128"/>
              </a:rPr>
              <a:t>製品開発担当者のための</a:t>
            </a:r>
            <a:r>
              <a:rPr lang="ja-JP" altLang="en-US" sz="2000" b="1" u="sng" dirty="0">
                <a:latin typeface="Meiryo UI" panose="020B0604030504040204" pitchFamily="50" charset="-128"/>
                <a:ea typeface="Meiryo UI" panose="020B0604030504040204" pitchFamily="50" charset="-128"/>
              </a:rPr>
              <a:t>研修を開催します！</a:t>
            </a:r>
            <a:endParaRPr lang="en-US" altLang="ja-JP" sz="2000" b="1" u="sng" dirty="0">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a:t>
            </a:r>
            <a:r>
              <a:rPr lang="en-US" altLang="ja-JP" sz="1600" b="1" dirty="0" smtClean="0">
                <a:solidFill>
                  <a:prstClr val="black"/>
                </a:solidFill>
                <a:latin typeface="Meiryo UI" panose="020B0604030504040204" pitchFamily="50" charset="-128"/>
                <a:ea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rPr>
              <a:t>内容</a:t>
            </a:r>
            <a:r>
              <a:rPr lang="en-US" altLang="ja-JP" sz="1600" b="1" dirty="0" smtClean="0">
                <a:solidFill>
                  <a:prstClr val="black"/>
                </a:solidFill>
                <a:latin typeface="Meiryo UI" panose="020B0604030504040204" pitchFamily="50" charset="-128"/>
                <a:ea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rPr>
              <a:t>・</a:t>
            </a:r>
            <a:r>
              <a:rPr lang="en-US" altLang="ja-JP" sz="1600" b="1" dirty="0">
                <a:solidFill>
                  <a:srgbClr val="FF0000"/>
                </a:solidFill>
                <a:latin typeface="Meiryo UI" panose="020B0604030504040204" pitchFamily="50" charset="-128"/>
                <a:ea typeface="Meiryo UI" panose="020B0604030504040204" pitchFamily="50" charset="-128"/>
              </a:rPr>
              <a:t> </a:t>
            </a:r>
            <a:r>
              <a:rPr lang="ja-JP" altLang="en-US" sz="1600" b="1" dirty="0">
                <a:solidFill>
                  <a:srgbClr val="FF0000"/>
                </a:solidFill>
                <a:latin typeface="Meiryo UI" panose="020B0604030504040204" pitchFamily="50" charset="-128"/>
                <a:ea typeface="Meiryo UI" panose="020B0604030504040204" pitchFamily="50" charset="-128"/>
              </a:rPr>
              <a:t>将来的な</a:t>
            </a:r>
            <a:r>
              <a:rPr lang="en-US" altLang="ja-JP" sz="1600" b="1" dirty="0" err="1">
                <a:solidFill>
                  <a:srgbClr val="FF0000"/>
                </a:solidFill>
                <a:latin typeface="Meiryo UI" panose="020B0604030504040204" pitchFamily="50" charset="-128"/>
                <a:ea typeface="Meiryo UI" panose="020B0604030504040204" pitchFamily="50" charset="-128"/>
              </a:rPr>
              <a:t>IoT</a:t>
            </a:r>
            <a:r>
              <a:rPr lang="en-US" altLang="ja-JP" sz="1600" b="1" dirty="0">
                <a:solidFill>
                  <a:srgbClr val="FF0000"/>
                </a:solidFill>
                <a:latin typeface="Meiryo UI" panose="020B0604030504040204" pitchFamily="50" charset="-128"/>
                <a:ea typeface="Meiryo UI" panose="020B0604030504040204" pitchFamily="50" charset="-128"/>
              </a:rPr>
              <a:t>/AI</a:t>
            </a:r>
            <a:r>
              <a:rPr lang="ja-JP" altLang="en-US" sz="1600" b="1" dirty="0">
                <a:solidFill>
                  <a:srgbClr val="FF0000"/>
                </a:solidFill>
                <a:latin typeface="Meiryo UI" panose="020B0604030504040204" pitchFamily="50" charset="-128"/>
                <a:ea typeface="Meiryo UI" panose="020B0604030504040204" pitchFamily="50" charset="-128"/>
              </a:rPr>
              <a:t>実践研修の履修に向けた</a:t>
            </a:r>
            <a:r>
              <a:rPr lang="en-US" altLang="ja-JP" sz="1600" b="1" dirty="0" err="1">
                <a:solidFill>
                  <a:srgbClr val="FF0000"/>
                </a:solidFill>
                <a:latin typeface="Meiryo UI" panose="020B0604030504040204" pitchFamily="50" charset="-128"/>
                <a:ea typeface="Meiryo UI" panose="020B0604030504040204" pitchFamily="50" charset="-128"/>
              </a:rPr>
              <a:t>IoT</a:t>
            </a:r>
            <a:r>
              <a:rPr lang="en-US" altLang="ja-JP" sz="1600" b="1" dirty="0">
                <a:solidFill>
                  <a:srgbClr val="FF0000"/>
                </a:solidFill>
                <a:latin typeface="Meiryo UI" panose="020B0604030504040204" pitchFamily="50" charset="-128"/>
                <a:ea typeface="Meiryo UI" panose="020B0604030504040204" pitchFamily="50" charset="-128"/>
              </a:rPr>
              <a:t>/AI</a:t>
            </a:r>
            <a:r>
              <a:rPr lang="ja-JP" altLang="en-US" sz="1600" b="1" dirty="0">
                <a:solidFill>
                  <a:srgbClr val="FF0000"/>
                </a:solidFill>
                <a:latin typeface="Meiryo UI" panose="020B0604030504040204" pitchFamily="50" charset="-128"/>
                <a:ea typeface="Meiryo UI" panose="020B0604030504040204" pitchFamily="50" charset="-128"/>
              </a:rPr>
              <a:t>用語の基礎</a:t>
            </a:r>
            <a:endParaRPr lang="en-US" altLang="ja-JP" sz="1600" b="1" dirty="0">
              <a:solidFill>
                <a:srgbClr val="FF0000"/>
              </a:solidFill>
              <a:latin typeface="Meiryo UI" panose="020B0604030504040204" pitchFamily="50" charset="-128"/>
              <a:ea typeface="Meiryo UI" panose="020B0604030504040204" pitchFamily="50" charset="-128"/>
            </a:endParaRPr>
          </a:p>
          <a:p>
            <a:pPr lvl="0"/>
            <a:r>
              <a:rPr lang="ja-JP" altLang="en-US" sz="1600" b="1" dirty="0">
                <a:solidFill>
                  <a:srgbClr val="FF0000"/>
                </a:solidFill>
                <a:latin typeface="Meiryo UI" panose="020B0604030504040204" pitchFamily="50" charset="-128"/>
                <a:ea typeface="Meiryo UI" panose="020B0604030504040204" pitchFamily="50" charset="-128"/>
              </a:rPr>
              <a:t>　　　　　　</a:t>
            </a:r>
            <a:r>
              <a:rPr lang="en-US" altLang="ja-JP" sz="1600" b="1" dirty="0">
                <a:solidFill>
                  <a:srgbClr val="FF0000"/>
                </a:solidFill>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 </a:t>
            </a:r>
            <a:r>
              <a:rPr lang="en-US" altLang="ja-JP" sz="1600" b="1" dirty="0" err="1">
                <a:latin typeface="Meiryo UI" panose="020B0604030504040204" pitchFamily="50" charset="-128"/>
                <a:ea typeface="Meiryo UI" panose="020B0604030504040204" pitchFamily="50" charset="-128"/>
              </a:rPr>
              <a:t>IoT</a:t>
            </a:r>
            <a:r>
              <a:rPr lang="en-US" altLang="ja-JP" sz="1600" b="1" dirty="0">
                <a:latin typeface="Meiryo UI" panose="020B0604030504040204" pitchFamily="50" charset="-128"/>
                <a:ea typeface="Meiryo UI" panose="020B0604030504040204" pitchFamily="50" charset="-128"/>
              </a:rPr>
              <a:t>/AI</a:t>
            </a:r>
            <a:r>
              <a:rPr lang="ja-JP" altLang="en-US" sz="1600" b="1" dirty="0">
                <a:latin typeface="Meiryo UI" panose="020B0604030504040204" pitchFamily="50" charset="-128"/>
                <a:ea typeface="Meiryo UI" panose="020B0604030504040204" pitchFamily="50" charset="-128"/>
              </a:rPr>
              <a:t>活用に必要となる</a:t>
            </a:r>
            <a:r>
              <a:rPr lang="ja-JP" altLang="en-US" sz="1600" b="1" dirty="0">
                <a:solidFill>
                  <a:srgbClr val="FF0000"/>
                </a:solidFill>
                <a:latin typeface="Meiryo UI" panose="020B0604030504040204" pitchFamily="50" charset="-128"/>
                <a:ea typeface="Meiryo UI" panose="020B0604030504040204" pitchFamily="50" charset="-128"/>
              </a:rPr>
              <a:t>データ解析プログラミングの基礎　</a:t>
            </a:r>
            <a:r>
              <a:rPr lang="ja-JP" altLang="en-US" sz="1600" b="1" dirty="0">
                <a:solidFill>
                  <a:prstClr val="black"/>
                </a:solidFill>
                <a:latin typeface="Meiryo UI" panose="020B0604030504040204" pitchFamily="50" charset="-128"/>
                <a:ea typeface="Meiryo UI" panose="020B0604030504040204" pitchFamily="50" charset="-128"/>
              </a:rPr>
              <a:t>等</a:t>
            </a:r>
            <a:endParaRPr lang="en-US" altLang="ja-JP" sz="20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kumimoji="1" lang="ja-JP" altLang="en-US" sz="1600" b="1" dirty="0">
                <a:latin typeface="Meiryo UI" panose="020B0604030504040204" pitchFamily="50" charset="-128"/>
                <a:ea typeface="Meiryo UI" panose="020B0604030504040204" pitchFamily="50" charset="-128"/>
              </a:rPr>
              <a:t>　　　</a:t>
            </a:r>
            <a:r>
              <a:rPr kumimoji="1" lang="ja-JP" altLang="en-US" sz="1300" dirty="0">
                <a:latin typeface="Meiryo UI" panose="020B0604030504040204" pitchFamily="50" charset="-128"/>
                <a:ea typeface="Meiryo UI" panose="020B0604030504040204" pitchFamily="50" charset="-128"/>
              </a:rPr>
              <a:t>　　</a:t>
            </a:r>
          </a:p>
        </p:txBody>
      </p:sp>
      <p:sp>
        <p:nvSpPr>
          <p:cNvPr id="47" name="ホームベース 46"/>
          <p:cNvSpPr/>
          <p:nvPr/>
        </p:nvSpPr>
        <p:spPr>
          <a:xfrm>
            <a:off x="83860" y="3964305"/>
            <a:ext cx="1726831" cy="341376"/>
          </a:xfrm>
          <a:prstGeom prst="homePlat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lang="ja-JP" altLang="en-US" sz="1800" b="1" dirty="0">
                <a:solidFill>
                  <a:prstClr val="white"/>
                </a:solidFill>
                <a:latin typeface="Trebuchet MS" panose="020B0603020202020204"/>
                <a:ea typeface="メイリオ" panose="020B0604030504040204" pitchFamily="50" charset="-128"/>
              </a:rPr>
              <a:t>受講対象者</a:t>
            </a:r>
            <a:endParaRPr kumimoji="1" lang="ja-JP" altLang="en-US" sz="18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endParaRPr>
          </a:p>
        </p:txBody>
      </p:sp>
      <p:sp>
        <p:nvSpPr>
          <p:cNvPr id="48" name="テキスト ボックス 47"/>
          <p:cNvSpPr txBox="1"/>
          <p:nvPr/>
        </p:nvSpPr>
        <p:spPr>
          <a:xfrm>
            <a:off x="50" y="4227795"/>
            <a:ext cx="7313140" cy="830997"/>
          </a:xfrm>
          <a:prstGeom prst="rect">
            <a:avLst/>
          </a:prstGeom>
          <a:noFill/>
        </p:spPr>
        <p:txBody>
          <a:bodyPr wrap="square" rtlCol="0">
            <a:spAutoFit/>
          </a:bodyPr>
          <a:lstStyle/>
          <a:p>
            <a:pPr>
              <a:lnSpc>
                <a:spcPct val="120000"/>
              </a:lnSpc>
            </a:pPr>
            <a:r>
              <a:rPr lang="en-US" altLang="ja-JP" sz="2000" b="1" dirty="0" err="1">
                <a:latin typeface="Meiryo UI" panose="020B0604030504040204" pitchFamily="50" charset="-128"/>
                <a:ea typeface="Meiryo UI" panose="020B0604030504040204" pitchFamily="50" charset="-128"/>
              </a:rPr>
              <a:t>IoT</a:t>
            </a:r>
            <a:r>
              <a:rPr lang="en-US" altLang="ja-JP" sz="2000" b="1" dirty="0">
                <a:latin typeface="Meiryo UI" panose="020B0604030504040204" pitchFamily="50" charset="-128"/>
                <a:ea typeface="Meiryo UI" panose="020B0604030504040204" pitchFamily="50" charset="-128"/>
              </a:rPr>
              <a:t>/AI</a:t>
            </a:r>
            <a:r>
              <a:rPr lang="ja-JP" altLang="en-US" sz="2000" b="1" dirty="0">
                <a:latin typeface="Meiryo UI" panose="020B0604030504040204" pitchFamily="50" charset="-128"/>
                <a:ea typeface="Meiryo UI" panose="020B0604030504040204" pitchFamily="50" charset="-128"/>
              </a:rPr>
              <a:t>の有効活用に関心がある</a:t>
            </a:r>
            <a:r>
              <a:rPr kumimoji="1" lang="ja-JP" altLang="en-US" sz="2000" b="1" dirty="0">
                <a:latin typeface="Meiryo UI" panose="020B0604030504040204" pitchFamily="50" charset="-128"/>
                <a:ea typeface="Meiryo UI" panose="020B0604030504040204" pitchFamily="50" charset="-128"/>
              </a:rPr>
              <a:t>県内企業の</a:t>
            </a:r>
            <a:r>
              <a:rPr lang="ja-JP" altLang="en-US" sz="2000" b="1" dirty="0">
                <a:latin typeface="Meiryo UI" panose="020B0604030504040204" pitchFamily="50" charset="-128"/>
                <a:ea typeface="Meiryo UI" panose="020B0604030504040204" pitchFamily="50" charset="-128"/>
              </a:rPr>
              <a:t>製品開発</a:t>
            </a:r>
            <a:r>
              <a:rPr kumimoji="1" lang="ja-JP" altLang="en-US" sz="2000" b="1" dirty="0">
                <a:latin typeface="Meiryo UI" panose="020B0604030504040204" pitchFamily="50" charset="-128"/>
                <a:ea typeface="Meiryo UI" panose="020B0604030504040204" pitchFamily="50" charset="-128"/>
              </a:rPr>
              <a:t>担当者など　</a:t>
            </a:r>
            <a:endParaRPr kumimoji="1" lang="en-US" altLang="ja-JP" sz="2000" b="1" dirty="0">
              <a:latin typeface="Meiryo UI" panose="020B0604030504040204" pitchFamily="50" charset="-128"/>
              <a:ea typeface="Meiryo UI" panose="020B0604030504040204" pitchFamily="50" charset="-128"/>
            </a:endParaRPr>
          </a:p>
          <a:p>
            <a:pPr>
              <a:lnSpc>
                <a:spcPct val="120000"/>
              </a:lnSpc>
            </a:pPr>
            <a:r>
              <a:rPr lang="ja-JP" altLang="en-US" sz="2000" b="1" dirty="0">
                <a:latin typeface="Meiryo UI" panose="020B0604030504040204" pitchFamily="50" charset="-128"/>
                <a:ea typeface="Meiryo UI" panose="020B0604030504040204" pitchFamily="50" charset="-128"/>
              </a:rPr>
              <a:t>　　　　　　　　　　　　　　　　　　　　　　　　　　</a:t>
            </a:r>
            <a:r>
              <a:rPr lang="en-US" altLang="ja-JP" sz="2000" b="1" dirty="0">
                <a:latin typeface="Meiryo UI" panose="020B0604030504040204" pitchFamily="50" charset="-128"/>
                <a:ea typeface="Meiryo UI" panose="020B0604030504040204" pitchFamily="50" charset="-128"/>
              </a:rPr>
              <a:t>25~30</a:t>
            </a:r>
            <a:r>
              <a:rPr kumimoji="1" lang="ja-JP" altLang="en-US" sz="2000" b="1" dirty="0">
                <a:latin typeface="Meiryo UI" panose="020B0604030504040204" pitchFamily="50" charset="-128"/>
                <a:ea typeface="Meiryo UI" panose="020B0604030504040204" pitchFamily="50" charset="-128"/>
              </a:rPr>
              <a:t>名程度</a:t>
            </a:r>
            <a:r>
              <a:rPr kumimoji="1" lang="ja-JP" altLang="en-US" sz="1800" b="1" dirty="0">
                <a:latin typeface="Meiryo UI" panose="020B0604030504040204" pitchFamily="50" charset="-128"/>
                <a:ea typeface="Meiryo UI" panose="020B0604030504040204" pitchFamily="50" charset="-128"/>
              </a:rPr>
              <a:t>（先着）</a:t>
            </a:r>
          </a:p>
        </p:txBody>
      </p:sp>
      <p:sp>
        <p:nvSpPr>
          <p:cNvPr id="50" name="ホームベース 49"/>
          <p:cNvSpPr/>
          <p:nvPr/>
        </p:nvSpPr>
        <p:spPr>
          <a:xfrm>
            <a:off x="83860" y="4854851"/>
            <a:ext cx="3168352" cy="341376"/>
          </a:xfrm>
          <a:prstGeom prst="homePlat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dist" defTabSz="457200">
              <a:lnSpc>
                <a:spcPct val="130000"/>
              </a:lnSpc>
              <a:defRPr/>
            </a:pPr>
            <a:r>
              <a:rPr lang="ja-JP" altLang="en-US" sz="1800" b="1" dirty="0">
                <a:solidFill>
                  <a:prstClr val="white"/>
                </a:solidFill>
                <a:latin typeface="Trebuchet MS" panose="020B0603020202020204"/>
                <a:ea typeface="メイリオ" panose="020B0604030504040204" pitchFamily="50" charset="-128"/>
              </a:rPr>
              <a:t>講義日時・講師・講義内容</a:t>
            </a:r>
          </a:p>
        </p:txBody>
      </p:sp>
      <p:graphicFrame>
        <p:nvGraphicFramePr>
          <p:cNvPr id="2" name="表 1"/>
          <p:cNvGraphicFramePr>
            <a:graphicFrameLocks noGrp="1"/>
          </p:cNvGraphicFramePr>
          <p:nvPr>
            <p:extLst>
              <p:ext uri="{D42A27DB-BD31-4B8C-83A1-F6EECF244321}">
                <p14:modId xmlns:p14="http://schemas.microsoft.com/office/powerpoint/2010/main" val="3825557389"/>
              </p:ext>
            </p:extLst>
          </p:nvPr>
        </p:nvGraphicFramePr>
        <p:xfrm>
          <a:off x="141241" y="5211504"/>
          <a:ext cx="7059659" cy="4815840"/>
        </p:xfrm>
        <a:graphic>
          <a:graphicData uri="http://schemas.openxmlformats.org/drawingml/2006/table">
            <a:tbl>
              <a:tblPr firstRow="1" bandRow="1">
                <a:tableStyleId>{93296810-A885-4BE3-A3E7-6D5BEEA58F35}</a:tableStyleId>
              </a:tblPr>
              <a:tblGrid>
                <a:gridCol w="1767077">
                  <a:extLst>
                    <a:ext uri="{9D8B030D-6E8A-4147-A177-3AD203B41FA5}">
                      <a16:colId xmlns:a16="http://schemas.microsoft.com/office/drawing/2014/main" val="4204409680"/>
                    </a:ext>
                  </a:extLst>
                </a:gridCol>
                <a:gridCol w="2646291">
                  <a:extLst>
                    <a:ext uri="{9D8B030D-6E8A-4147-A177-3AD203B41FA5}">
                      <a16:colId xmlns:a16="http://schemas.microsoft.com/office/drawing/2014/main" val="3115691057"/>
                    </a:ext>
                  </a:extLst>
                </a:gridCol>
                <a:gridCol w="2646291">
                  <a:extLst>
                    <a:ext uri="{9D8B030D-6E8A-4147-A177-3AD203B41FA5}">
                      <a16:colId xmlns:a16="http://schemas.microsoft.com/office/drawing/2014/main" val="3353110381"/>
                    </a:ext>
                  </a:extLst>
                </a:gridCol>
              </a:tblGrid>
              <a:tr h="298622">
                <a:tc>
                  <a:txBody>
                    <a:bodyPr/>
                    <a:lstStyle/>
                    <a:p>
                      <a:pPr algn="ctr"/>
                      <a:r>
                        <a:rPr kumimoji="1" lang="ja-JP" altLang="en-US" sz="1400" b="1" dirty="0">
                          <a:latin typeface="Meiryo UI" panose="020B0604030504040204" pitchFamily="50" charset="-128"/>
                          <a:ea typeface="Meiryo UI" panose="020B0604030504040204" pitchFamily="50" charset="-128"/>
                          <a:cs typeface="Microsoft Himalaya" panose="01010100010101010101" pitchFamily="2" charset="0"/>
                        </a:rPr>
                        <a:t>日時</a:t>
                      </a:r>
                    </a:p>
                  </a:txBody>
                  <a:tcPr/>
                </a:tc>
                <a:tc>
                  <a:txBody>
                    <a:bodyPr/>
                    <a:lstStyle/>
                    <a:p>
                      <a:pPr algn="ctr"/>
                      <a:r>
                        <a:rPr kumimoji="1" lang="ja-JP" altLang="en-US" sz="1400" b="1" dirty="0">
                          <a:latin typeface="Meiryo UI" panose="020B0604030504040204" pitchFamily="50" charset="-128"/>
                          <a:ea typeface="Meiryo UI" panose="020B0604030504040204" pitchFamily="50" charset="-128"/>
                          <a:cs typeface="Microsoft Himalaya" panose="01010100010101010101" pitchFamily="2" charset="0"/>
                        </a:rPr>
                        <a:t>講義内容（予定）</a:t>
                      </a:r>
                    </a:p>
                  </a:txBody>
                  <a:tcPr/>
                </a:tc>
                <a:tc>
                  <a:txBody>
                    <a:bodyPr/>
                    <a:lstStyle/>
                    <a:p>
                      <a:pPr algn="ctr"/>
                      <a:r>
                        <a:rPr kumimoji="1" lang="ja-JP" altLang="en-US" sz="1400" b="1" dirty="0">
                          <a:latin typeface="Meiryo UI" panose="020B0604030504040204" pitchFamily="50" charset="-128"/>
                          <a:ea typeface="Meiryo UI" panose="020B0604030504040204" pitchFamily="50" charset="-128"/>
                          <a:cs typeface="Microsoft Himalaya" panose="01010100010101010101" pitchFamily="2" charset="0"/>
                        </a:rPr>
                        <a:t>講師</a:t>
                      </a:r>
                    </a:p>
                  </a:txBody>
                  <a:tcPr/>
                </a:tc>
                <a:extLst>
                  <a:ext uri="{0D108BD9-81ED-4DB2-BD59-A6C34878D82A}">
                    <a16:rowId xmlns:a16="http://schemas.microsoft.com/office/drawing/2014/main" val="1270140633"/>
                  </a:ext>
                </a:extLst>
              </a:tr>
              <a:tr h="900000">
                <a:tc>
                  <a:txBody>
                    <a:bodyPr/>
                    <a:lstStyle/>
                    <a:p>
                      <a:r>
                        <a:rPr kumimoji="1" lang="en-US" altLang="ja-JP" sz="1600" b="1" dirty="0">
                          <a:latin typeface="Meiryo UI" panose="020B0604030504040204" pitchFamily="50" charset="-128"/>
                          <a:ea typeface="Meiryo UI" panose="020B0604030504040204" pitchFamily="50" charset="-128"/>
                        </a:rPr>
                        <a:t>10:30</a:t>
                      </a:r>
                      <a:r>
                        <a:rPr kumimoji="1" lang="ja-JP" altLang="en-US" sz="1600" b="1" dirty="0">
                          <a:latin typeface="Meiryo UI" panose="020B0604030504040204" pitchFamily="50" charset="-128"/>
                          <a:ea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rPr>
                        <a:t>10:40</a:t>
                      </a:r>
                      <a:r>
                        <a:rPr kumimoji="1" lang="en-US" altLang="ja-JP" sz="1600" b="1" baseline="0" dirty="0">
                          <a:latin typeface="Meiryo UI" panose="020B0604030504040204" pitchFamily="50" charset="-128"/>
                          <a:ea typeface="Meiryo UI" panose="020B0604030504040204" pitchFamily="50" charset="-128"/>
                        </a:rPr>
                        <a:t> </a:t>
                      </a:r>
                    </a:p>
                  </a:txBody>
                  <a:tcPr anchor="ctr"/>
                </a:tc>
                <a:tc>
                  <a:txBody>
                    <a:bodyPr/>
                    <a:lstStyle/>
                    <a:p>
                      <a:r>
                        <a:rPr kumimoji="1" lang="ja-JP" altLang="en-US" sz="1100" b="1" dirty="0">
                          <a:solidFill>
                            <a:schemeClr val="tx1"/>
                          </a:solidFill>
                          <a:latin typeface="Meiryo UI" panose="020B0604030504040204" pitchFamily="50" charset="-128"/>
                          <a:ea typeface="Meiryo UI" panose="020B0604030504040204" pitchFamily="50" charset="-128"/>
                        </a:rPr>
                        <a:t>オープニング</a:t>
                      </a:r>
                      <a:endParaRPr kumimoji="1" lang="en-US" altLang="ja-JP" sz="1100" b="1" dirty="0">
                        <a:solidFill>
                          <a:schemeClr val="tx1"/>
                        </a:solidFill>
                        <a:latin typeface="Meiryo UI" panose="020B0604030504040204" pitchFamily="50" charset="-128"/>
                        <a:ea typeface="Meiryo UI" panose="020B0604030504040204" pitchFamily="50" charset="-128"/>
                      </a:endParaRPr>
                    </a:p>
                  </a:txBody>
                  <a:tcPr anchor="ctr"/>
                </a:tc>
                <a:tc rowSpan="5">
                  <a:txBody>
                    <a:bodyPr/>
                    <a:lstStyle/>
                    <a:p>
                      <a:r>
                        <a:rPr kumimoji="1" lang="ja-JP" altLang="en-US" sz="1100" b="1" dirty="0">
                          <a:latin typeface="Meiryo UI" panose="020B0604030504040204" pitchFamily="50" charset="-128"/>
                          <a:ea typeface="Meiryo UI" panose="020B0604030504040204" pitchFamily="50" charset="-128"/>
                        </a:rPr>
                        <a:t>早稲田大学</a:t>
                      </a:r>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グローバルソフトウェア</a:t>
                      </a:r>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エンジニアリング研究所所長</a:t>
                      </a:r>
                    </a:p>
                    <a:p>
                      <a:r>
                        <a:rPr kumimoji="1" lang="ja-JP" altLang="en-US" sz="1100" b="1" dirty="0">
                          <a:latin typeface="Meiryo UI" panose="020B0604030504040204" pitchFamily="50" charset="-128"/>
                          <a:ea typeface="Meiryo UI" panose="020B0604030504040204" pitchFamily="50" charset="-128"/>
                        </a:rPr>
                        <a:t>スマート</a:t>
                      </a:r>
                      <a:r>
                        <a:rPr kumimoji="1" lang="en-US" altLang="ja-JP" sz="1100" b="1" dirty="0">
                          <a:latin typeface="Meiryo UI" panose="020B0604030504040204" pitchFamily="50" charset="-128"/>
                          <a:ea typeface="Meiryo UI" panose="020B0604030504040204" pitchFamily="50" charset="-128"/>
                        </a:rPr>
                        <a:t>SE</a:t>
                      </a:r>
                      <a:r>
                        <a:rPr kumimoji="1" lang="ja-JP" altLang="en-US" sz="1100" b="1" dirty="0">
                          <a:latin typeface="Meiryo UI" panose="020B0604030504040204" pitchFamily="50" charset="-128"/>
                          <a:ea typeface="Meiryo UI" panose="020B0604030504040204" pitchFamily="50" charset="-128"/>
                        </a:rPr>
                        <a:t>コンソーシアム</a:t>
                      </a:r>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会長</a:t>
                      </a:r>
                      <a:endParaRPr kumimoji="1" lang="en-US" altLang="ja-JP" sz="11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鷲崎　弘宜</a:t>
                      </a:r>
                      <a:r>
                        <a:rPr kumimoji="1" lang="ja-JP" altLang="en-US" sz="1100" b="1" dirty="0">
                          <a:latin typeface="Meiryo UI" panose="020B0604030504040204" pitchFamily="50" charset="-128"/>
                          <a:ea typeface="Meiryo UI" panose="020B0604030504040204" pitchFamily="50" charset="-128"/>
                        </a:rPr>
                        <a:t>　氏</a:t>
                      </a:r>
                      <a:endParaRPr kumimoji="1" lang="en-US" altLang="ja-JP" sz="1100" b="1" dirty="0">
                        <a:latin typeface="Meiryo UI" panose="020B0604030504040204" pitchFamily="50" charset="-128"/>
                        <a:ea typeface="Meiryo UI" panose="020B0604030504040204" pitchFamily="50" charset="-128"/>
                      </a:endParaRPr>
                    </a:p>
                    <a:p>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・経済産業省 「デジタル・トランスフォー</a:t>
                      </a:r>
                      <a:endParaRPr kumimoji="1" lang="en-US" altLang="ja-JP" sz="1100" b="1" dirty="0">
                        <a:latin typeface="Meiryo UI" panose="020B0604030504040204" pitchFamily="50" charset="-128"/>
                        <a:ea typeface="Meiryo UI" panose="020B0604030504040204" pitchFamily="50" charset="-128"/>
                      </a:endParaRPr>
                    </a:p>
                    <a:p>
                      <a:r>
                        <a:rPr kumimoji="1" lang="en-US" altLang="ja-JP" sz="1100" b="1" dirty="0">
                          <a:latin typeface="Meiryo UI" panose="020B0604030504040204" pitchFamily="50" charset="-128"/>
                          <a:ea typeface="Meiryo UI" panose="020B0604030504040204" pitchFamily="50" charset="-128"/>
                        </a:rPr>
                        <a:t>  </a:t>
                      </a:r>
                      <a:r>
                        <a:rPr kumimoji="1" lang="ja-JP" altLang="en-US" sz="1100" b="1" dirty="0">
                          <a:latin typeface="Meiryo UI" panose="020B0604030504040204" pitchFamily="50" charset="-128"/>
                          <a:ea typeface="Meiryo UI" panose="020B0604030504040204" pitchFamily="50" charset="-128"/>
                        </a:rPr>
                        <a:t>メーションを促進するためのデジタルガバ</a:t>
                      </a:r>
                      <a:endParaRPr kumimoji="1" lang="en-US" altLang="ja-JP" sz="1100" b="1" dirty="0">
                        <a:latin typeface="Meiryo UI" panose="020B0604030504040204" pitchFamily="50" charset="-128"/>
                        <a:ea typeface="Meiryo UI" panose="020B0604030504040204" pitchFamily="50" charset="-128"/>
                      </a:endParaRPr>
                    </a:p>
                    <a:p>
                      <a:r>
                        <a:rPr kumimoji="1" lang="en-US" altLang="ja-JP" sz="1100" b="1" dirty="0">
                          <a:latin typeface="Meiryo UI" panose="020B0604030504040204" pitchFamily="50" charset="-128"/>
                          <a:ea typeface="Meiryo UI" panose="020B0604030504040204" pitchFamily="50" charset="-128"/>
                        </a:rPr>
                        <a:t>  </a:t>
                      </a:r>
                      <a:r>
                        <a:rPr kumimoji="1" lang="ja-JP" altLang="en-US" sz="1100" b="1" dirty="0">
                          <a:latin typeface="Meiryo UI" panose="020B0604030504040204" pitchFamily="50" charset="-128"/>
                          <a:ea typeface="Meiryo UI" panose="020B0604030504040204" pitchFamily="50" charset="-128"/>
                        </a:rPr>
                        <a:t>ナンスに関する有識者検討会」 委員</a:t>
                      </a:r>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・ソフトウェア工学研究の第一人者として</a:t>
                      </a:r>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　研究を実施</a:t>
                      </a:r>
                      <a:endParaRPr kumimoji="1" lang="en-US" altLang="ja-JP" sz="1100" b="1" dirty="0">
                        <a:latin typeface="Meiryo UI" panose="020B0604030504040204" pitchFamily="50" charset="-128"/>
                        <a:ea typeface="Meiryo UI" panose="020B0604030504040204" pitchFamily="50" charset="-128"/>
                      </a:endParaRPr>
                    </a:p>
                    <a:p>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smtClean="0">
                          <a:latin typeface="Meiryo UI" panose="020B0604030504040204" pitchFamily="50" charset="-128"/>
                          <a:ea typeface="Meiryo UI" panose="020B0604030504040204" pitchFamily="50" charset="-128"/>
                        </a:rPr>
                        <a:t>早稲田</a:t>
                      </a:r>
                      <a:r>
                        <a:rPr kumimoji="1" lang="ja-JP" altLang="en-US" sz="1100" b="1" dirty="0">
                          <a:latin typeface="Meiryo UI" panose="020B0604030504040204" pitchFamily="50" charset="-128"/>
                          <a:ea typeface="Meiryo UI" panose="020B0604030504040204" pitchFamily="50" charset="-128"/>
                        </a:rPr>
                        <a:t>大学</a:t>
                      </a:r>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研究院客員准教授</a:t>
                      </a:r>
                      <a:r>
                        <a:rPr kumimoji="1" lang="en-US" altLang="ja-JP" sz="1100" b="1" dirty="0">
                          <a:latin typeface="Meiryo UI" panose="020B0604030504040204" pitchFamily="50" charset="-128"/>
                          <a:ea typeface="Meiryo UI" panose="020B0604030504040204" pitchFamily="50" charset="-128"/>
                        </a:rPr>
                        <a:t/>
                      </a:r>
                      <a:br>
                        <a:rPr kumimoji="1" lang="en-US" altLang="ja-JP" sz="1100" b="1" dirty="0">
                          <a:latin typeface="Meiryo UI" panose="020B0604030504040204" pitchFamily="50" charset="-128"/>
                          <a:ea typeface="Meiryo UI" panose="020B0604030504040204" pitchFamily="50" charset="-128"/>
                        </a:rPr>
                      </a:br>
                      <a:r>
                        <a:rPr kumimoji="1" lang="en-US" altLang="ja-JP" sz="1100" b="1" dirty="0" err="1">
                          <a:latin typeface="Meiryo UI" panose="020B0604030504040204" pitchFamily="50" charset="-128"/>
                          <a:ea typeface="Meiryo UI" panose="020B0604030504040204" pitchFamily="50" charset="-128"/>
                        </a:rPr>
                        <a:t>WillBooster</a:t>
                      </a:r>
                      <a:r>
                        <a:rPr kumimoji="1" lang="ja-JP" altLang="en-US" sz="1100" b="1" dirty="0">
                          <a:latin typeface="Meiryo UI" panose="020B0604030504040204" pitchFamily="50" charset="-128"/>
                          <a:ea typeface="Meiryo UI" panose="020B0604030504040204" pitchFamily="50" charset="-128"/>
                        </a:rPr>
                        <a:t>株式会社</a:t>
                      </a:r>
                      <a:r>
                        <a:rPr kumimoji="1" lang="en-US" altLang="ja-JP" sz="1100" b="1" dirty="0">
                          <a:latin typeface="Meiryo UI" panose="020B0604030504040204" pitchFamily="50" charset="-128"/>
                          <a:ea typeface="Meiryo UI" panose="020B0604030504040204" pitchFamily="50" charset="-128"/>
                        </a:rPr>
                        <a:t/>
                      </a:r>
                      <a:br>
                        <a:rPr kumimoji="1" lang="en-US" altLang="ja-JP" sz="1100" b="1" dirty="0">
                          <a:latin typeface="Meiryo UI" panose="020B0604030504040204" pitchFamily="50" charset="-128"/>
                          <a:ea typeface="Meiryo UI" panose="020B0604030504040204" pitchFamily="50" charset="-128"/>
                        </a:rPr>
                      </a:br>
                      <a:r>
                        <a:rPr kumimoji="1" lang="ja-JP" altLang="en-US" sz="1100" b="1" dirty="0">
                          <a:latin typeface="Meiryo UI" panose="020B0604030504040204" pitchFamily="50" charset="-128"/>
                          <a:ea typeface="Meiryo UI" panose="020B0604030504040204" pitchFamily="50" charset="-128"/>
                        </a:rPr>
                        <a:t>代表取締役社長</a:t>
                      </a:r>
                      <a:r>
                        <a:rPr kumimoji="1" lang="en-US" altLang="ja-JP" sz="1100" b="1" dirty="0">
                          <a:latin typeface="Meiryo UI" panose="020B0604030504040204" pitchFamily="50" charset="-128"/>
                          <a:ea typeface="Meiryo UI" panose="020B0604030504040204" pitchFamily="50" charset="-128"/>
                        </a:rPr>
                        <a:t/>
                      </a:r>
                      <a:br>
                        <a:rPr kumimoji="1" lang="en-US" altLang="ja-JP" sz="1100" b="1" dirty="0">
                          <a:latin typeface="Meiryo UI" panose="020B0604030504040204" pitchFamily="50" charset="-128"/>
                          <a:ea typeface="Meiryo UI" panose="020B0604030504040204" pitchFamily="50" charset="-128"/>
                        </a:rPr>
                      </a:br>
                      <a:endParaRPr kumimoji="1" lang="en-US" altLang="ja-JP" sz="11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坂本　憲一</a:t>
                      </a:r>
                      <a:r>
                        <a:rPr kumimoji="1" lang="ja-JP" altLang="en-US" sz="1100" b="1" dirty="0">
                          <a:latin typeface="Meiryo UI" panose="020B0604030504040204" pitchFamily="50" charset="-128"/>
                          <a:ea typeface="Meiryo UI" panose="020B0604030504040204" pitchFamily="50" charset="-128"/>
                        </a:rPr>
                        <a:t>　氏</a:t>
                      </a:r>
                      <a:r>
                        <a:rPr kumimoji="1" lang="en-US" altLang="ja-JP" sz="1100" b="1" dirty="0">
                          <a:latin typeface="Meiryo UI" panose="020B0604030504040204" pitchFamily="50" charset="-128"/>
                          <a:ea typeface="Meiryo UI" panose="020B0604030504040204" pitchFamily="50" charset="-128"/>
                        </a:rPr>
                        <a:t/>
                      </a:r>
                      <a:br>
                        <a:rPr kumimoji="1" lang="en-US" altLang="ja-JP" sz="1100" b="1" dirty="0">
                          <a:latin typeface="Meiryo UI" panose="020B0604030504040204" pitchFamily="50" charset="-128"/>
                          <a:ea typeface="Meiryo UI" panose="020B0604030504040204" pitchFamily="50" charset="-128"/>
                        </a:rPr>
                      </a:br>
                      <a:endParaRPr kumimoji="1" lang="en-US" altLang="ja-JP" sz="800" b="1"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IPA</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の未踏アドバンスト事業に採択され、</a:t>
                      </a: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AI</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技術を活用して、ユーザの個性を考慮した行動変容のための技術を研究開発中</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・上記技術の製品化のため、自身で会社を起こして</a:t>
                      </a: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活動中</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tc>
                <a:extLst>
                  <a:ext uri="{0D108BD9-81ED-4DB2-BD59-A6C34878D82A}">
                    <a16:rowId xmlns:a16="http://schemas.microsoft.com/office/drawing/2014/main" val="1402216213"/>
                  </a:ext>
                </a:extLst>
              </a:tr>
              <a:tr h="900000">
                <a:tc>
                  <a:txBody>
                    <a:bodyPr/>
                    <a:lstStyle/>
                    <a:p>
                      <a:r>
                        <a:rPr kumimoji="1" lang="en-US" altLang="ja-JP" sz="1600" b="1" dirty="0">
                          <a:latin typeface="Meiryo UI" panose="020B0604030504040204" pitchFamily="50" charset="-128"/>
                          <a:ea typeface="Meiryo UI" panose="020B0604030504040204" pitchFamily="50" charset="-128"/>
                        </a:rPr>
                        <a:t>10:40~12:00</a:t>
                      </a:r>
                      <a:endParaRPr kumimoji="1" lang="ja-JP" altLang="en-US" sz="1600" b="1" dirty="0">
                        <a:latin typeface="Meiryo UI" panose="020B0604030504040204" pitchFamily="50" charset="-128"/>
                        <a:ea typeface="Meiryo UI" panose="020B0604030504040204" pitchFamily="50" charset="-128"/>
                      </a:endParaRPr>
                    </a:p>
                  </a:txBody>
                  <a:tcPr anchor="ctr"/>
                </a:tc>
                <a:tc>
                  <a:txBody>
                    <a:bodyPr/>
                    <a:lstStyle/>
                    <a:p>
                      <a:r>
                        <a:rPr kumimoji="1" lang="en-US" altLang="ja-JP" sz="1100" b="1" dirty="0">
                          <a:solidFill>
                            <a:schemeClr val="tx1"/>
                          </a:solidFill>
                          <a:latin typeface="Meiryo UI" panose="020B0604030504040204" pitchFamily="50" charset="-128"/>
                          <a:ea typeface="Meiryo UI" panose="020B0604030504040204" pitchFamily="50" charset="-128"/>
                        </a:rPr>
                        <a:t>IoT/</a:t>
                      </a:r>
                      <a:r>
                        <a:rPr kumimoji="1" lang="en-US" altLang="ja-JP" sz="1100" b="1" baseline="0" dirty="0">
                          <a:solidFill>
                            <a:schemeClr val="tx1"/>
                          </a:solidFill>
                          <a:latin typeface="Meiryo UI" panose="020B0604030504040204" pitchFamily="50" charset="-128"/>
                          <a:ea typeface="Meiryo UI" panose="020B0604030504040204" pitchFamily="50" charset="-128"/>
                        </a:rPr>
                        <a:t>AI</a:t>
                      </a:r>
                      <a:r>
                        <a:rPr kumimoji="1" lang="ja-JP" altLang="en-US" sz="1100" b="1" baseline="0" dirty="0">
                          <a:solidFill>
                            <a:schemeClr val="tx1"/>
                          </a:solidFill>
                          <a:latin typeface="Meiryo UI" panose="020B0604030504040204" pitchFamily="50" charset="-128"/>
                          <a:ea typeface="Meiryo UI" panose="020B0604030504040204" pitchFamily="50" charset="-128"/>
                        </a:rPr>
                        <a:t>とプログラミング</a:t>
                      </a:r>
                      <a:endParaRPr kumimoji="1" lang="en-US" altLang="ja-JP" sz="1100" b="1" baseline="0" dirty="0">
                        <a:solidFill>
                          <a:schemeClr val="tx1"/>
                        </a:solidFill>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Meiryo UI" panose="020B0604030504040204" pitchFamily="50" charset="-128"/>
                          <a:ea typeface="Meiryo UI" panose="020B0604030504040204" pitchFamily="50" charset="-128"/>
                        </a:rPr>
                        <a:t>Python</a:t>
                      </a:r>
                      <a:r>
                        <a:rPr kumimoji="1" lang="ja-JP" altLang="en-US" sz="1100" b="1" dirty="0">
                          <a:solidFill>
                            <a:schemeClr val="tx1"/>
                          </a:solidFill>
                          <a:latin typeface="Meiryo UI" panose="020B0604030504040204" pitchFamily="50" charset="-128"/>
                          <a:ea typeface="Meiryo UI" panose="020B0604030504040204" pitchFamily="50" charset="-128"/>
                        </a:rPr>
                        <a:t>プログラミング入門</a:t>
                      </a:r>
                    </a:p>
                  </a:txBody>
                  <a:tcPr anchor="ctr"/>
                </a:tc>
                <a:tc vMerge="1">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192901613"/>
                  </a:ext>
                </a:extLst>
              </a:tr>
              <a:tr h="900000">
                <a:tc>
                  <a:txBody>
                    <a:bodyPr/>
                    <a:lstStyle/>
                    <a:p>
                      <a:r>
                        <a:rPr kumimoji="1" lang="en-US" altLang="ja-JP" sz="1600" b="1" dirty="0">
                          <a:latin typeface="Meiryo UI" panose="020B0604030504040204" pitchFamily="50" charset="-128"/>
                          <a:ea typeface="Meiryo UI" panose="020B0604030504040204" pitchFamily="50" charset="-128"/>
                        </a:rPr>
                        <a:t>13:00~14:30</a:t>
                      </a:r>
                      <a:endParaRPr kumimoji="1" lang="ja-JP" altLang="en-US" sz="1600" b="1"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eiryo UI" panose="020B0604030504040204" pitchFamily="50" charset="-128"/>
                          <a:ea typeface="Meiryo UI" panose="020B0604030504040204" pitchFamily="50" charset="-128"/>
                        </a:rPr>
                        <a:t>フィーチャエンジニアリングに向けた</a:t>
                      </a:r>
                      <a:r>
                        <a:rPr kumimoji="1" lang="en-US" altLang="ja-JP" sz="1100" b="1" dirty="0">
                          <a:solidFill>
                            <a:schemeClr val="tx1"/>
                          </a:solidFill>
                          <a:latin typeface="Meiryo UI" panose="020B0604030504040204" pitchFamily="50" charset="-128"/>
                          <a:ea typeface="Meiryo UI" panose="020B0604030504040204" pitchFamily="50" charset="-128"/>
                        </a:rPr>
                        <a:t>Python</a:t>
                      </a:r>
                      <a:r>
                        <a:rPr kumimoji="1" lang="ja-JP" altLang="en-US" sz="1100" b="1" dirty="0">
                          <a:solidFill>
                            <a:schemeClr val="tx1"/>
                          </a:solidFill>
                          <a:latin typeface="Meiryo UI" panose="020B0604030504040204" pitchFamily="50" charset="-128"/>
                          <a:ea typeface="Meiryo UI" panose="020B0604030504040204" pitchFamily="50" charset="-128"/>
                        </a:rPr>
                        <a:t>データ解析プログラミング①</a:t>
                      </a:r>
                    </a:p>
                    <a:p>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nchor="ctr"/>
                </a:tc>
                <a:tc vMerge="1">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55861840"/>
                  </a:ext>
                </a:extLst>
              </a:tr>
              <a:tr h="900000">
                <a:tc>
                  <a:txBody>
                    <a:bodyPr/>
                    <a:lstStyle/>
                    <a:p>
                      <a:r>
                        <a:rPr kumimoji="1" lang="en-US" altLang="ja-JP" sz="1600" b="1" dirty="0">
                          <a:latin typeface="Meiryo UI" panose="020B0604030504040204" pitchFamily="50" charset="-128"/>
                          <a:ea typeface="Meiryo UI" panose="020B0604030504040204" pitchFamily="50" charset="-128"/>
                        </a:rPr>
                        <a:t>14:45~16:15</a:t>
                      </a:r>
                      <a:endParaRPr kumimoji="1" lang="ja-JP" altLang="en-US" sz="1600" b="1"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eiryo UI" panose="020B0604030504040204" pitchFamily="50" charset="-128"/>
                          <a:ea typeface="Meiryo UI" panose="020B0604030504040204" pitchFamily="50" charset="-128"/>
                        </a:rPr>
                        <a:t>フィーチャエンジニアリングに向けた</a:t>
                      </a:r>
                      <a:r>
                        <a:rPr kumimoji="1" lang="en-US" altLang="ja-JP" sz="1100" b="1" dirty="0">
                          <a:solidFill>
                            <a:schemeClr val="tx1"/>
                          </a:solidFill>
                          <a:latin typeface="Meiryo UI" panose="020B0604030504040204" pitchFamily="50" charset="-128"/>
                          <a:ea typeface="Meiryo UI" panose="020B0604030504040204" pitchFamily="50" charset="-128"/>
                        </a:rPr>
                        <a:t>Python</a:t>
                      </a:r>
                      <a:r>
                        <a:rPr kumimoji="1" lang="ja-JP" altLang="en-US" sz="1100" b="1" dirty="0">
                          <a:solidFill>
                            <a:schemeClr val="tx1"/>
                          </a:solidFill>
                          <a:latin typeface="Meiryo UI" panose="020B0604030504040204" pitchFamily="50" charset="-128"/>
                          <a:ea typeface="Meiryo UI" panose="020B0604030504040204" pitchFamily="50" charset="-128"/>
                        </a:rPr>
                        <a:t>データ解析プログラミング②</a:t>
                      </a:r>
                    </a:p>
                  </a:txBody>
                  <a:tcPr anchor="ctr"/>
                </a:tc>
                <a:tc vMerge="1">
                  <a:txBody>
                    <a:bodyPr/>
                    <a:lstStyle/>
                    <a:p>
                      <a:endParaRPr kumimoji="1" lang="ja-JP" altLang="en-US"/>
                    </a:p>
                  </a:txBody>
                  <a:tcPr/>
                </a:tc>
                <a:extLst>
                  <a:ext uri="{0D108BD9-81ED-4DB2-BD59-A6C34878D82A}">
                    <a16:rowId xmlns:a16="http://schemas.microsoft.com/office/drawing/2014/main" val="1227644517"/>
                  </a:ext>
                </a:extLst>
              </a:tr>
              <a:tr h="900000">
                <a:tc>
                  <a:txBody>
                    <a:bodyPr/>
                    <a:lstStyle/>
                    <a:p>
                      <a:r>
                        <a:rPr kumimoji="1" lang="en-US" altLang="ja-JP" sz="1600" b="1" dirty="0">
                          <a:latin typeface="Meiryo UI" panose="020B0604030504040204" pitchFamily="50" charset="-128"/>
                          <a:ea typeface="Meiryo UI" panose="020B0604030504040204" pitchFamily="50" charset="-128"/>
                        </a:rPr>
                        <a:t>16:30~18:00</a:t>
                      </a:r>
                      <a:endParaRPr kumimoji="1" lang="ja-JP" altLang="en-US" sz="1600" b="1"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eiryo UI" panose="020B0604030504040204" pitchFamily="50" charset="-128"/>
                          <a:ea typeface="Meiryo UI" panose="020B0604030504040204" pitchFamily="50" charset="-128"/>
                        </a:rPr>
                        <a:t>フィーチャエンジニアリングに向けた</a:t>
                      </a:r>
                      <a:r>
                        <a:rPr kumimoji="1" lang="en-US" altLang="ja-JP" sz="1100" b="1" dirty="0">
                          <a:solidFill>
                            <a:schemeClr val="tx1"/>
                          </a:solidFill>
                          <a:latin typeface="Meiryo UI" panose="020B0604030504040204" pitchFamily="50" charset="-128"/>
                          <a:ea typeface="Meiryo UI" panose="020B0604030504040204" pitchFamily="50" charset="-128"/>
                        </a:rPr>
                        <a:t>Python</a:t>
                      </a:r>
                      <a:r>
                        <a:rPr kumimoji="1" lang="ja-JP" altLang="en-US" sz="1100" b="1" dirty="0">
                          <a:solidFill>
                            <a:schemeClr val="tx1"/>
                          </a:solidFill>
                          <a:latin typeface="Meiryo UI" panose="020B0604030504040204" pitchFamily="50" charset="-128"/>
                          <a:ea typeface="Meiryo UI" panose="020B0604030504040204" pitchFamily="50" charset="-128"/>
                        </a:rPr>
                        <a:t>データ解析プログラミング③</a:t>
                      </a:r>
                    </a:p>
                  </a:txBody>
                  <a:tcPr anchor="ctr"/>
                </a:tc>
                <a:tc vMerge="1">
                  <a:txBody>
                    <a:bodyPr/>
                    <a:lstStyle/>
                    <a:p>
                      <a:endParaRPr kumimoji="1" lang="en-US" altLang="ja-JP"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720243444"/>
                  </a:ext>
                </a:extLst>
              </a:tr>
            </a:tbl>
          </a:graphicData>
        </a:graphic>
      </p:graphicFrame>
      <p:sp>
        <p:nvSpPr>
          <p:cNvPr id="3" name="テキスト ボックス 2"/>
          <p:cNvSpPr txBox="1"/>
          <p:nvPr/>
        </p:nvSpPr>
        <p:spPr>
          <a:xfrm>
            <a:off x="-15609" y="0"/>
            <a:ext cx="7216509" cy="738312"/>
          </a:xfrm>
          <a:prstGeom prst="rect">
            <a:avLst/>
          </a:prstGeom>
          <a:solidFill>
            <a:srgbClr val="FF9900"/>
          </a:solidFill>
        </p:spPr>
        <p:txBody>
          <a:bodyPr wrap="square" rtlCol="0">
            <a:noAutofit/>
          </a:bodyPr>
          <a:lstStyle/>
          <a:p>
            <a:pPr algn="ctr">
              <a:lnSpc>
                <a:spcPct val="80000"/>
              </a:lnSpc>
            </a:pPr>
            <a:r>
              <a:rPr lang="ja-JP" altLang="en-US" sz="2600" b="1" dirty="0">
                <a:solidFill>
                  <a:schemeClr val="bg1"/>
                </a:solidFill>
                <a:latin typeface="Meiryo UI" panose="020B0604030504040204" pitchFamily="50" charset="-128"/>
                <a:ea typeface="Meiryo UI" panose="020B0604030504040204" pitchFamily="50" charset="-128"/>
              </a:rPr>
              <a:t>　</a:t>
            </a:r>
            <a:r>
              <a:rPr lang="ja-JP" altLang="en-US" sz="1800" b="1" dirty="0">
                <a:solidFill>
                  <a:schemeClr val="bg1"/>
                </a:solidFill>
                <a:latin typeface="Meiryo UI" panose="020B0604030504040204" pitchFamily="50" charset="-128"/>
                <a:ea typeface="Meiryo UI" panose="020B0604030504040204" pitchFamily="50" charset="-128"/>
              </a:rPr>
              <a:t>～</a:t>
            </a:r>
            <a:r>
              <a:rPr lang="en-US" altLang="ja-JP" sz="1800" b="1" dirty="0" err="1">
                <a:solidFill>
                  <a:schemeClr val="bg1"/>
                </a:solidFill>
                <a:latin typeface="Meiryo UI" panose="020B0604030504040204" pitchFamily="50" charset="-128"/>
                <a:ea typeface="Meiryo UI" panose="020B0604030504040204" pitchFamily="50" charset="-128"/>
              </a:rPr>
              <a:t>IoT</a:t>
            </a:r>
            <a:r>
              <a:rPr lang="en-US" altLang="ja-JP" sz="1800" b="1" dirty="0">
                <a:solidFill>
                  <a:schemeClr val="bg1"/>
                </a:solidFill>
                <a:latin typeface="Meiryo UI" panose="020B0604030504040204" pitchFamily="50" charset="-128"/>
                <a:ea typeface="Meiryo UI" panose="020B0604030504040204" pitchFamily="50" charset="-128"/>
              </a:rPr>
              <a:t>/AI</a:t>
            </a:r>
            <a:r>
              <a:rPr lang="ja-JP" altLang="en-US" sz="1800" b="1" dirty="0">
                <a:solidFill>
                  <a:schemeClr val="bg1"/>
                </a:solidFill>
                <a:latin typeface="Meiryo UI" panose="020B0604030504040204" pitchFamily="50" charset="-128"/>
                <a:ea typeface="Meiryo UI" panose="020B0604030504040204" pitchFamily="50" charset="-128"/>
              </a:rPr>
              <a:t>有効活用のための基盤作り！～</a:t>
            </a:r>
            <a:endParaRPr lang="en-US" altLang="ja-JP" sz="1800" b="1" dirty="0">
              <a:solidFill>
                <a:schemeClr val="bg1"/>
              </a:solidFill>
              <a:latin typeface="Meiryo UI" panose="020B0604030504040204" pitchFamily="50" charset="-128"/>
              <a:ea typeface="Meiryo UI" panose="020B0604030504040204" pitchFamily="50" charset="-128"/>
            </a:endParaRPr>
          </a:p>
          <a:p>
            <a:pPr algn="ctr">
              <a:lnSpc>
                <a:spcPct val="80000"/>
              </a:lnSpc>
            </a:pPr>
            <a:r>
              <a:rPr lang="ja-JP" altLang="en-US" sz="2800" b="1" dirty="0">
                <a:solidFill>
                  <a:schemeClr val="bg1"/>
                </a:solidFill>
                <a:latin typeface="Meiryo UI" panose="020B0604030504040204" pitchFamily="50" charset="-128"/>
                <a:ea typeface="Meiryo UI" panose="020B0604030504040204" pitchFamily="50" charset="-128"/>
              </a:rPr>
              <a:t>技術者向けデータ解析プログラミング研修　　</a:t>
            </a:r>
            <a:r>
              <a:rPr lang="ja-JP" altLang="en-US" sz="2800" b="1" u="sng" dirty="0">
                <a:solidFill>
                  <a:schemeClr val="bg1"/>
                </a:solidFill>
                <a:latin typeface="Meiryo UI" panose="020B0604030504040204" pitchFamily="50" charset="-128"/>
                <a:ea typeface="Meiryo UI" panose="020B0604030504040204" pitchFamily="50" charset="-128"/>
              </a:rPr>
              <a:t>　</a:t>
            </a:r>
            <a:endParaRPr lang="en-US" altLang="ja-JP" sz="2800" b="1" u="sng" dirty="0">
              <a:solidFill>
                <a:schemeClr val="bg1"/>
              </a:solidFill>
              <a:latin typeface="Meiryo UI" panose="020B0604030504040204" pitchFamily="50" charset="-128"/>
              <a:ea typeface="Meiryo UI" panose="020B0604030504040204" pitchFamily="50" charset="-128"/>
            </a:endParaRPr>
          </a:p>
        </p:txBody>
      </p:sp>
      <p:sp>
        <p:nvSpPr>
          <p:cNvPr id="51" name="テキスト ボックス 50"/>
          <p:cNvSpPr txBox="1"/>
          <p:nvPr/>
        </p:nvSpPr>
        <p:spPr>
          <a:xfrm>
            <a:off x="-15609" y="10132334"/>
            <a:ext cx="7213075" cy="258532"/>
          </a:xfrm>
          <a:prstGeom prst="rect">
            <a:avLst/>
          </a:prstGeom>
          <a:solidFill>
            <a:srgbClr val="FF9900"/>
          </a:solidFill>
        </p:spPr>
        <p:txBody>
          <a:bodyPr wrap="square" rtlCol="0">
            <a:spAutoFit/>
          </a:bodyPr>
          <a:lstStyle/>
          <a:p>
            <a:pPr algn="ctr">
              <a:lnSpc>
                <a:spcPct val="90000"/>
              </a:lnSpc>
            </a:pPr>
            <a:r>
              <a:rPr lang="ja-JP" altLang="en-US" sz="1200" b="1" dirty="0">
                <a:solidFill>
                  <a:schemeClr val="bg1"/>
                </a:solidFill>
                <a:latin typeface="Meiryo UI" panose="020B0604030504040204" pitchFamily="50" charset="-128"/>
                <a:ea typeface="Meiryo UI" panose="020B0604030504040204" pitchFamily="50" charset="-128"/>
              </a:rPr>
              <a:t>「スマートエスイー</a:t>
            </a:r>
            <a:r>
              <a:rPr lang="en-US" altLang="ja-JP" sz="1200" b="1" dirty="0" err="1">
                <a:solidFill>
                  <a:schemeClr val="bg1"/>
                </a:solidFill>
                <a:latin typeface="Meiryo UI" panose="020B0604030504040204" pitchFamily="50" charset="-128"/>
                <a:ea typeface="Meiryo UI" panose="020B0604030504040204" pitchFamily="50" charset="-128"/>
              </a:rPr>
              <a:t>IoT</a:t>
            </a:r>
            <a:r>
              <a:rPr lang="en-US" altLang="ja-JP" sz="1200" b="1" dirty="0">
                <a:solidFill>
                  <a:schemeClr val="bg1"/>
                </a:solidFill>
                <a:latin typeface="Meiryo UI" panose="020B0604030504040204" pitchFamily="50" charset="-128"/>
                <a:ea typeface="Meiryo UI" panose="020B0604030504040204" pitchFamily="50" charset="-128"/>
              </a:rPr>
              <a:t>/AI</a:t>
            </a:r>
            <a:r>
              <a:rPr lang="ja-JP" altLang="en-US" sz="1200" b="1" dirty="0">
                <a:solidFill>
                  <a:schemeClr val="bg1"/>
                </a:solidFill>
                <a:latin typeface="Meiryo UI" panose="020B0604030504040204" pitchFamily="50" charset="-128"/>
                <a:ea typeface="Meiryo UI" panose="020B0604030504040204" pitchFamily="50" charset="-128"/>
              </a:rPr>
              <a:t>石川スクール」運営コンソーシアム</a:t>
            </a:r>
            <a:endParaRPr lang="en-US" altLang="ja-JP" sz="1200" b="1" dirty="0">
              <a:solidFill>
                <a:schemeClr val="bg1"/>
              </a:solidFill>
              <a:latin typeface="Meiryo UI" panose="020B0604030504040204" pitchFamily="50" charset="-128"/>
              <a:ea typeface="Meiryo UI" panose="020B0604030504040204" pitchFamily="50" charset="-128"/>
            </a:endParaRPr>
          </a:p>
        </p:txBody>
      </p:sp>
      <p:pic>
        <p:nvPicPr>
          <p:cNvPr id="14" name="図 13"/>
          <p:cNvPicPr>
            <a:picLocks noChangeAspect="1"/>
          </p:cNvPicPr>
          <p:nvPr/>
        </p:nvPicPr>
        <p:blipFill rotWithShape="1">
          <a:blip r:embed="rId3"/>
          <a:srcRect t="10308"/>
          <a:stretch/>
        </p:blipFill>
        <p:spPr>
          <a:xfrm>
            <a:off x="6315354" y="5606973"/>
            <a:ext cx="870286" cy="996734"/>
          </a:xfrm>
          <a:prstGeom prst="rect">
            <a:avLst/>
          </a:prstGeom>
        </p:spPr>
      </p:pic>
      <p:sp>
        <p:nvSpPr>
          <p:cNvPr id="16" name="大かっこ 15"/>
          <p:cNvSpPr/>
          <p:nvPr/>
        </p:nvSpPr>
        <p:spPr>
          <a:xfrm>
            <a:off x="4628510" y="6779126"/>
            <a:ext cx="2557130" cy="982424"/>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大かっこ 16"/>
          <p:cNvSpPr/>
          <p:nvPr/>
        </p:nvSpPr>
        <p:spPr>
          <a:xfrm>
            <a:off x="4628509" y="9026604"/>
            <a:ext cx="2557131" cy="991815"/>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ホームベース 19"/>
          <p:cNvSpPr/>
          <p:nvPr/>
        </p:nvSpPr>
        <p:spPr>
          <a:xfrm>
            <a:off x="88464" y="1962448"/>
            <a:ext cx="1726831" cy="341376"/>
          </a:xfrm>
          <a:prstGeom prst="homePlat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日時・場所</a:t>
            </a:r>
          </a:p>
        </p:txBody>
      </p:sp>
      <p:sp>
        <p:nvSpPr>
          <p:cNvPr id="21" name="テキスト ボックス 20"/>
          <p:cNvSpPr txBox="1"/>
          <p:nvPr/>
        </p:nvSpPr>
        <p:spPr>
          <a:xfrm>
            <a:off x="25226" y="2193307"/>
            <a:ext cx="7488832" cy="1717393"/>
          </a:xfrm>
          <a:prstGeom prst="rect">
            <a:avLst/>
          </a:prstGeom>
          <a:noFill/>
        </p:spPr>
        <p:txBody>
          <a:bodyPr wrap="square" rtlCol="0">
            <a:spAutoFit/>
          </a:bodyPr>
          <a:lstStyle/>
          <a:p>
            <a:pPr>
              <a:lnSpc>
                <a:spcPct val="120000"/>
              </a:lnSpc>
            </a:pPr>
            <a:r>
              <a:rPr kumimoji="1" lang="ja-JP" altLang="en-US" sz="1600" dirty="0">
                <a:latin typeface="Meiryo UI" panose="020B0604030504040204" pitchFamily="50" charset="-128"/>
                <a:ea typeface="Meiryo UI" panose="020B0604030504040204" pitchFamily="50" charset="-128"/>
              </a:rPr>
              <a:t>日　時：</a:t>
            </a:r>
            <a:r>
              <a:rPr lang="ja-JP" altLang="en-US" sz="1600" dirty="0">
                <a:latin typeface="Meiryo UI" panose="020B0604030504040204" pitchFamily="50" charset="-128"/>
                <a:ea typeface="Meiryo UI" panose="020B0604030504040204" pitchFamily="50" charset="-128"/>
              </a:rPr>
              <a:t>令和２</a:t>
            </a:r>
            <a:r>
              <a:rPr kumimoji="1" lang="ja-JP" altLang="en-US" sz="1600" dirty="0">
                <a:latin typeface="Meiryo UI" panose="020B0604030504040204" pitchFamily="50" charset="-128"/>
                <a:ea typeface="Meiryo UI" panose="020B0604030504040204" pitchFamily="50" charset="-128"/>
              </a:rPr>
              <a:t>年</a:t>
            </a:r>
            <a:r>
              <a:rPr lang="ja-JP" altLang="en-US" sz="2400" b="1" dirty="0">
                <a:latin typeface="Meiryo UI" panose="020B0604030504040204" pitchFamily="50" charset="-128"/>
                <a:ea typeface="Meiryo UI" panose="020B0604030504040204" pitchFamily="50" charset="-128"/>
              </a:rPr>
              <a:t>９</a:t>
            </a:r>
            <a:r>
              <a:rPr lang="ja-JP" altLang="en-US" sz="1600" dirty="0">
                <a:latin typeface="Meiryo UI" panose="020B0604030504040204" pitchFamily="50" charset="-128"/>
                <a:ea typeface="Meiryo UI" panose="020B0604030504040204" pitchFamily="50" charset="-128"/>
              </a:rPr>
              <a:t>月</a:t>
            </a:r>
            <a:r>
              <a:rPr lang="ja-JP" altLang="en-US" sz="2400" b="1" dirty="0">
                <a:latin typeface="Meiryo UI" panose="020B0604030504040204" pitchFamily="50" charset="-128"/>
                <a:ea typeface="Meiryo UI" panose="020B0604030504040204" pitchFamily="50" charset="-128"/>
              </a:rPr>
              <a:t>２４</a:t>
            </a:r>
            <a:r>
              <a:rPr lang="ja-JP" altLang="en-US" sz="1600" dirty="0">
                <a:latin typeface="Meiryo UI" panose="020B0604030504040204" pitchFamily="50" charset="-128"/>
                <a:ea typeface="Meiryo UI" panose="020B0604030504040204" pitchFamily="50" charset="-128"/>
              </a:rPr>
              <a:t>日（</a:t>
            </a:r>
            <a:r>
              <a:rPr lang="ja-JP" altLang="en-US" sz="2400" b="1" dirty="0">
                <a:latin typeface="Meiryo UI" panose="020B0604030504040204" pitchFamily="50" charset="-128"/>
                <a:ea typeface="Meiryo UI" panose="020B0604030504040204" pitchFamily="50" charset="-128"/>
              </a:rPr>
              <a:t>木</a:t>
            </a:r>
            <a:r>
              <a:rPr lang="ja-JP" altLang="en-US" sz="1600"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１０</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３</a:t>
            </a:r>
            <a:r>
              <a:rPr lang="en-US" altLang="ja-JP" sz="1600" b="1" dirty="0">
                <a:latin typeface="Meiryo UI" panose="020B0604030504040204" pitchFamily="50" charset="-128"/>
                <a:ea typeface="Meiryo UI" panose="020B0604030504040204" pitchFamily="50" charset="-128"/>
              </a:rPr>
              <a:t>0</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1</a:t>
            </a:r>
            <a:r>
              <a:rPr lang="ja-JP" altLang="en-US" sz="1600" b="1" dirty="0">
                <a:latin typeface="Meiryo UI" panose="020B0604030504040204" pitchFamily="50" charset="-128"/>
                <a:ea typeface="Meiryo UI" panose="020B0604030504040204" pitchFamily="50" charset="-128"/>
              </a:rPr>
              <a:t>８</a:t>
            </a:r>
            <a:r>
              <a:rPr lang="en-US" altLang="ja-JP" sz="1600" b="1" dirty="0">
                <a:latin typeface="Meiryo UI" panose="020B0604030504040204" pitchFamily="50" charset="-128"/>
                <a:ea typeface="Meiryo UI" panose="020B0604030504040204" pitchFamily="50" charset="-128"/>
              </a:rPr>
              <a:t>:00</a:t>
            </a:r>
          </a:p>
          <a:p>
            <a:pPr>
              <a:lnSpc>
                <a:spcPct val="120000"/>
              </a:lnSpc>
            </a:pPr>
            <a:r>
              <a:rPr kumimoji="1" lang="ja-JP" altLang="en-US" sz="1600" dirty="0">
                <a:latin typeface="Meiryo UI" panose="020B0604030504040204" pitchFamily="50" charset="-128"/>
                <a:ea typeface="Meiryo UI" panose="020B0604030504040204" pitchFamily="50" charset="-128"/>
              </a:rPr>
              <a:t>場　所：</a:t>
            </a:r>
            <a:r>
              <a:rPr lang="en-US" altLang="ja-JP" sz="1600" dirty="0">
                <a:latin typeface="Meiryo UI" panose="020B0604030504040204" pitchFamily="50" charset="-128"/>
                <a:ea typeface="Meiryo UI" panose="020B0604030504040204" pitchFamily="50" charset="-128"/>
              </a:rPr>
              <a:t>TKP</a:t>
            </a:r>
            <a:r>
              <a:rPr lang="ja-JP" altLang="en-US" sz="1600" dirty="0">
                <a:latin typeface="Meiryo UI" panose="020B0604030504040204" pitchFamily="50" charset="-128"/>
                <a:ea typeface="Meiryo UI" panose="020B0604030504040204" pitchFamily="50" charset="-128"/>
              </a:rPr>
              <a:t>ガーデンシティ</a:t>
            </a:r>
            <a:r>
              <a:rPr lang="en-US" altLang="ja-JP" sz="1600" dirty="0">
                <a:latin typeface="Meiryo UI" panose="020B0604030504040204" pitchFamily="50" charset="-128"/>
                <a:ea typeface="Meiryo UI" panose="020B0604030504040204" pitchFamily="50" charset="-128"/>
              </a:rPr>
              <a:t>PREMIUM</a:t>
            </a:r>
            <a:r>
              <a:rPr lang="ja-JP" altLang="en-US" sz="1600" dirty="0">
                <a:latin typeface="Meiryo UI" panose="020B0604030504040204" pitchFamily="50" charset="-128"/>
                <a:ea typeface="Meiryo UI" panose="020B0604030504040204" pitchFamily="50" charset="-128"/>
              </a:rPr>
              <a:t>金沢駅西口３</a:t>
            </a:r>
            <a:r>
              <a:rPr lang="en-US" altLang="ja-JP" sz="1600" dirty="0">
                <a:latin typeface="Meiryo UI" panose="020B0604030504040204" pitchFamily="50" charset="-128"/>
                <a:ea typeface="Meiryo UI" panose="020B0604030504040204" pitchFamily="50" charset="-128"/>
              </a:rPr>
              <a:t>B</a:t>
            </a:r>
            <a:r>
              <a:rPr lang="ja-JP" altLang="en-US" sz="1600" dirty="0">
                <a:latin typeface="Meiryo UI" panose="020B0604030504040204" pitchFamily="50" charset="-128"/>
                <a:ea typeface="Meiryo UI" panose="020B0604030504040204" pitchFamily="50" charset="-128"/>
              </a:rPr>
              <a:t>会議室</a:t>
            </a:r>
            <a:endParaRPr lang="en-US" altLang="ja-JP" sz="1600" dirty="0">
              <a:latin typeface="Meiryo UI" panose="020B0604030504040204" pitchFamily="50" charset="-128"/>
              <a:ea typeface="Meiryo UI" panose="020B0604030504040204" pitchFamily="50" charset="-128"/>
            </a:endParaRPr>
          </a:p>
          <a:p>
            <a:pPr>
              <a:lnSpc>
                <a:spcPct val="120000"/>
              </a:lnSpc>
            </a:pPr>
            <a:r>
              <a:rPr lang="ja-JP" altLang="en-US" sz="1600" dirty="0">
                <a:latin typeface="Meiryo UI" panose="020B0604030504040204" pitchFamily="50" charset="-128"/>
                <a:ea typeface="Meiryo UI" panose="020B0604030504040204" pitchFamily="50" charset="-128"/>
              </a:rPr>
              <a:t>　　　　　（石川県金沢市広岡二丁目 </a:t>
            </a:r>
            <a:r>
              <a:rPr lang="en-US" altLang="ja-JP" sz="1600" dirty="0">
                <a:latin typeface="Meiryo UI" panose="020B0604030504040204" pitchFamily="50" charset="-128"/>
                <a:ea typeface="Meiryo UI" panose="020B0604030504040204" pitchFamily="50" charset="-128"/>
              </a:rPr>
              <a:t>13 </a:t>
            </a:r>
            <a:r>
              <a:rPr lang="ja-JP" altLang="en-US" sz="1600" dirty="0">
                <a:latin typeface="Meiryo UI" panose="020B0604030504040204" pitchFamily="50" charset="-128"/>
                <a:ea typeface="Meiryo UI" panose="020B0604030504040204" pitchFamily="50" charset="-128"/>
              </a:rPr>
              <a:t>番 </a:t>
            </a:r>
            <a:r>
              <a:rPr lang="en-US" altLang="ja-JP" sz="1600" dirty="0">
                <a:latin typeface="Meiryo UI" panose="020B0604030504040204" pitchFamily="50" charset="-128"/>
                <a:ea typeface="Meiryo UI" panose="020B0604030504040204" pitchFamily="50" charset="-128"/>
              </a:rPr>
              <a:t>33 </a:t>
            </a:r>
            <a:r>
              <a:rPr lang="ja-JP" altLang="en-US" sz="1600" dirty="0">
                <a:latin typeface="Meiryo UI" panose="020B0604030504040204" pitchFamily="50" charset="-128"/>
                <a:ea typeface="Meiryo UI" panose="020B0604030504040204" pitchFamily="50" charset="-128"/>
              </a:rPr>
              <a:t>号 </a:t>
            </a:r>
            <a:r>
              <a:rPr lang="en-US" altLang="ja-JP" sz="1600" dirty="0">
                <a:latin typeface="Meiryo UI" panose="020B0604030504040204" pitchFamily="50" charset="-128"/>
                <a:ea typeface="Meiryo UI" panose="020B0604030504040204" pitchFamily="50" charset="-128"/>
              </a:rPr>
              <a:t>JR </a:t>
            </a:r>
            <a:r>
              <a:rPr lang="ja-JP" altLang="en-US" sz="1600" dirty="0">
                <a:latin typeface="Meiryo UI" panose="020B0604030504040204" pitchFamily="50" charset="-128"/>
                <a:ea typeface="Meiryo UI" panose="020B0604030504040204" pitchFamily="50" charset="-128"/>
              </a:rPr>
              <a:t>金沢駅西第三 </a:t>
            </a:r>
            <a:r>
              <a:rPr lang="en-US" altLang="ja-JP" sz="1600" dirty="0">
                <a:latin typeface="Meiryo UI" panose="020B0604030504040204" pitchFamily="50" charset="-128"/>
                <a:ea typeface="Meiryo UI" panose="020B0604030504040204" pitchFamily="50" charset="-128"/>
              </a:rPr>
              <a:t>NK </a:t>
            </a:r>
            <a:r>
              <a:rPr lang="ja-JP" altLang="en-US" sz="1600" dirty="0">
                <a:latin typeface="Meiryo UI" panose="020B0604030504040204" pitchFamily="50" charset="-128"/>
                <a:ea typeface="Meiryo UI" panose="020B0604030504040204" pitchFamily="50" charset="-128"/>
              </a:rPr>
              <a:t>ビル</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a:lnSpc>
                <a:spcPct val="120000"/>
              </a:lnSpc>
            </a:pPr>
            <a:r>
              <a:rPr kumimoji="1" lang="ja-JP" altLang="en-US" sz="1600" dirty="0" smtClean="0">
                <a:latin typeface="Meiryo UI" panose="020B0604030504040204" pitchFamily="50" charset="-128"/>
                <a:ea typeface="Meiryo UI" panose="020B0604030504040204" pitchFamily="50" charset="-128"/>
              </a:rPr>
              <a:t>備　考：</a:t>
            </a:r>
            <a:r>
              <a:rPr lang="en-US" altLang="ja-JP" sz="1600" u="sng" dirty="0" smtClean="0">
                <a:solidFill>
                  <a:srgbClr val="FF0000"/>
                </a:solidFill>
                <a:latin typeface="Meiryo UI" panose="020B0604030504040204" pitchFamily="50" charset="-128"/>
                <a:ea typeface="Meiryo UI" panose="020B0604030504040204" pitchFamily="50" charset="-128"/>
              </a:rPr>
              <a:t>Wi-Fi</a:t>
            </a:r>
            <a:r>
              <a:rPr lang="ja-JP" altLang="en-US" sz="1600" u="sng" dirty="0" smtClean="0">
                <a:solidFill>
                  <a:srgbClr val="FF0000"/>
                </a:solidFill>
                <a:latin typeface="Meiryo UI" panose="020B0604030504040204" pitchFamily="50" charset="-128"/>
                <a:ea typeface="Meiryo UI" panose="020B0604030504040204" pitchFamily="50" charset="-128"/>
              </a:rPr>
              <a:t>に</a:t>
            </a:r>
            <a:r>
              <a:rPr kumimoji="1" lang="ja-JP" altLang="en-US" sz="1600" u="sng" dirty="0" smtClean="0">
                <a:solidFill>
                  <a:srgbClr val="FF0000"/>
                </a:solidFill>
                <a:latin typeface="Meiryo UI" panose="020B0604030504040204" pitchFamily="50" charset="-128"/>
                <a:ea typeface="Meiryo UI" panose="020B0604030504040204" pitchFamily="50" charset="-128"/>
              </a:rPr>
              <a:t>接続可能なノート</a:t>
            </a:r>
            <a:r>
              <a:rPr kumimoji="1" lang="en-US" altLang="ja-JP" sz="1600" u="sng" dirty="0" smtClean="0">
                <a:solidFill>
                  <a:srgbClr val="FF0000"/>
                </a:solidFill>
                <a:latin typeface="Meiryo UI" panose="020B0604030504040204" pitchFamily="50" charset="-128"/>
                <a:ea typeface="Meiryo UI" panose="020B0604030504040204" pitchFamily="50" charset="-128"/>
              </a:rPr>
              <a:t>PC</a:t>
            </a:r>
            <a:r>
              <a:rPr kumimoji="1" lang="ja-JP" altLang="en-US" sz="1600" u="sng" dirty="0" err="1" smtClean="0">
                <a:solidFill>
                  <a:srgbClr val="FF0000"/>
                </a:solidFill>
                <a:latin typeface="Meiryo UI" panose="020B0604030504040204" pitchFamily="50" charset="-128"/>
                <a:ea typeface="Meiryo UI" panose="020B0604030504040204" pitchFamily="50" charset="-128"/>
              </a:rPr>
              <a:t>、</a:t>
            </a:r>
            <a:r>
              <a:rPr kumimoji="1" lang="ja-JP" altLang="en-US" sz="1600" u="sng" dirty="0" smtClean="0">
                <a:solidFill>
                  <a:srgbClr val="FF0000"/>
                </a:solidFill>
                <a:latin typeface="Meiryo UI" panose="020B0604030504040204" pitchFamily="50" charset="-128"/>
                <a:ea typeface="Meiryo UI" panose="020B0604030504040204" pitchFamily="50" charset="-128"/>
              </a:rPr>
              <a:t>電源アダプタをご持参</a:t>
            </a:r>
            <a:r>
              <a:rPr lang="ja-JP" altLang="en-US" sz="1600" u="sng" dirty="0" smtClean="0">
                <a:solidFill>
                  <a:srgbClr val="FF0000"/>
                </a:solidFill>
                <a:latin typeface="Meiryo UI" panose="020B0604030504040204" pitchFamily="50" charset="-128"/>
                <a:ea typeface="Meiryo UI" panose="020B0604030504040204" pitchFamily="50" charset="-128"/>
              </a:rPr>
              <a:t>ください</a:t>
            </a:r>
            <a:endParaRPr lang="en-US" altLang="ja-JP" sz="1600" u="sng" dirty="0" smtClean="0">
              <a:solidFill>
                <a:srgbClr val="FF0000"/>
              </a:solidFill>
              <a:latin typeface="Meiryo UI" panose="020B0604030504040204" pitchFamily="50" charset="-128"/>
              <a:ea typeface="Meiryo UI" panose="020B0604030504040204" pitchFamily="50" charset="-128"/>
            </a:endParaRPr>
          </a:p>
          <a:p>
            <a:pPr>
              <a:lnSpc>
                <a:spcPct val="120000"/>
              </a:lnSpc>
            </a:pPr>
            <a:r>
              <a:rPr kumimoji="1" lang="ja-JP" altLang="en-US" sz="1600" dirty="0">
                <a:solidFill>
                  <a:srgbClr val="FF0000"/>
                </a:solidFill>
                <a:latin typeface="Meiryo UI" panose="020B0604030504040204" pitchFamily="50" charset="-128"/>
                <a:ea typeface="Meiryo UI" panose="020B0604030504040204" pitchFamily="50" charset="-128"/>
              </a:rPr>
              <a:t>　</a:t>
            </a:r>
            <a:r>
              <a:rPr kumimoji="1" lang="ja-JP" altLang="en-US" sz="1600" dirty="0" smtClean="0">
                <a:solidFill>
                  <a:srgbClr val="FF0000"/>
                </a:solidFill>
                <a:latin typeface="Meiryo UI" panose="020B0604030504040204" pitchFamily="50" charset="-128"/>
                <a:ea typeface="Meiryo UI" panose="020B0604030504040204" pitchFamily="50" charset="-128"/>
              </a:rPr>
              <a:t>　　　　 受講者の方には</a:t>
            </a:r>
            <a:r>
              <a:rPr kumimoji="1" lang="ja-JP" altLang="en-US" sz="1600" u="sng" dirty="0" smtClean="0">
                <a:solidFill>
                  <a:srgbClr val="FF0000"/>
                </a:solidFill>
                <a:latin typeface="Meiryo UI" panose="020B0604030504040204" pitchFamily="50" charset="-128"/>
                <a:ea typeface="Meiryo UI" panose="020B0604030504040204" pitchFamily="50" charset="-128"/>
              </a:rPr>
              <a:t>別途ご案内する事前演習課題に取り組んでいただきます</a:t>
            </a:r>
            <a:endParaRPr kumimoji="1" lang="ja-JP" altLang="en-US" sz="1600" dirty="0">
              <a:latin typeface="Meiryo UI" panose="020B0604030504040204" pitchFamily="50" charset="-128"/>
              <a:ea typeface="Meiryo UI" panose="020B0604030504040204" pitchFamily="50" charset="-128"/>
            </a:endParaRPr>
          </a:p>
        </p:txBody>
      </p:sp>
      <p:sp>
        <p:nvSpPr>
          <p:cNvPr id="18" name="ホームベース 17"/>
          <p:cNvSpPr/>
          <p:nvPr/>
        </p:nvSpPr>
        <p:spPr>
          <a:xfrm>
            <a:off x="5313484" y="1962448"/>
            <a:ext cx="1726831" cy="341376"/>
          </a:xfrm>
          <a:prstGeom prst="homePlat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lang="ja-JP" altLang="en-US" sz="1800" b="1" dirty="0">
                <a:solidFill>
                  <a:prstClr val="white"/>
                </a:solidFill>
                <a:latin typeface="Trebuchet MS" panose="020B0603020202020204"/>
                <a:ea typeface="メイリオ" panose="020B0604030504040204" pitchFamily="50" charset="-128"/>
              </a:rPr>
              <a:t>受講料</a:t>
            </a:r>
            <a:endParaRPr kumimoji="1" lang="ja-JP" altLang="en-US" sz="18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endParaRPr>
          </a:p>
        </p:txBody>
      </p:sp>
      <p:sp>
        <p:nvSpPr>
          <p:cNvPr id="19" name="テキスト ボックス 18"/>
          <p:cNvSpPr txBox="1"/>
          <p:nvPr/>
        </p:nvSpPr>
        <p:spPr>
          <a:xfrm>
            <a:off x="5695455" y="2320913"/>
            <a:ext cx="1649411" cy="387798"/>
          </a:xfrm>
          <a:prstGeom prst="rect">
            <a:avLst/>
          </a:prstGeom>
          <a:noFill/>
        </p:spPr>
        <p:txBody>
          <a:bodyPr wrap="square" rtlCol="0">
            <a:spAutoFit/>
          </a:bodyPr>
          <a:lstStyle/>
          <a:p>
            <a:pPr>
              <a:lnSpc>
                <a:spcPct val="120000"/>
              </a:lnSpc>
            </a:pPr>
            <a:r>
              <a:rPr lang="en-US" altLang="ja-JP" sz="1600" dirty="0">
                <a:latin typeface="Meiryo UI" panose="020B0604030504040204" pitchFamily="50" charset="-128"/>
                <a:ea typeface="Meiryo UI" panose="020B0604030504040204" pitchFamily="50" charset="-128"/>
              </a:rPr>
              <a:t>5,000</a:t>
            </a:r>
            <a:r>
              <a:rPr lang="ja-JP" altLang="en-US" sz="1600" dirty="0">
                <a:latin typeface="Meiryo UI" panose="020B0604030504040204" pitchFamily="50" charset="-128"/>
                <a:ea typeface="Meiryo UI" panose="020B0604030504040204" pitchFamily="50" charset="-128"/>
              </a:rPr>
              <a:t>円</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名</a:t>
            </a:r>
            <a:endParaRPr lang="en-US" altLang="ja-JP" sz="1600" dirty="0">
              <a:latin typeface="Meiryo UI" panose="020B0604030504040204" pitchFamily="50" charset="-128"/>
              <a:ea typeface="Meiryo UI" panose="020B0604030504040204" pitchFamily="50" charset="-128"/>
            </a:endParaRPr>
          </a:p>
        </p:txBody>
      </p:sp>
      <p:pic>
        <p:nvPicPr>
          <p:cNvPr id="5" name="図 4">
            <a:extLst>
              <a:ext uri="{FF2B5EF4-FFF2-40B4-BE49-F238E27FC236}">
                <a16:creationId xmlns:a16="http://schemas.microsoft.com/office/drawing/2014/main" id="{A57B9C6C-DCB5-4FC7-AC04-046079CF0562}"/>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6315354" y="7874476"/>
            <a:ext cx="870286" cy="996685"/>
          </a:xfrm>
          <a:prstGeom prst="rect">
            <a:avLst/>
          </a:prstGeom>
        </p:spPr>
      </p:pic>
    </p:spTree>
    <p:extLst>
      <p:ext uri="{BB962C8B-B14F-4D97-AF65-F5344CB8AC3E}">
        <p14:creationId xmlns:p14="http://schemas.microsoft.com/office/powerpoint/2010/main" val="2418569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269317" y="1933219"/>
            <a:ext cx="6659562" cy="322887"/>
          </a:xfrm>
          <a:prstGeom prst="rect">
            <a:avLst/>
          </a:prstGeom>
          <a:solidFill>
            <a:srgbClr val="FF9900"/>
          </a:solidFill>
          <a:ln>
            <a:noFill/>
          </a:ln>
          <a:effectLst/>
        </p:spPr>
        <p:txBody>
          <a:bodyPr wrap="none" anchor="ctr"/>
          <a:lstStyle/>
          <a:p>
            <a:endParaRPr lang="ja-JP" altLang="en-US"/>
          </a:p>
        </p:txBody>
      </p:sp>
      <p:sp>
        <p:nvSpPr>
          <p:cNvPr id="8" name="Text Box 80"/>
          <p:cNvSpPr txBox="1">
            <a:spLocks noChangeArrowheads="1"/>
          </p:cNvSpPr>
          <p:nvPr/>
        </p:nvSpPr>
        <p:spPr bwMode="auto">
          <a:xfrm>
            <a:off x="2551067" y="1890404"/>
            <a:ext cx="214674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800" u="none" dirty="0">
                <a:solidFill>
                  <a:schemeClr val="bg1"/>
                </a:solidFill>
                <a:ea typeface="HG創英角ｺﾞｼｯｸUB" pitchFamily="49" charset="-128"/>
              </a:rPr>
              <a:t>【 </a:t>
            </a:r>
            <a:r>
              <a:rPr lang="ja-JP" altLang="en-US" sz="1800" u="none" dirty="0">
                <a:solidFill>
                  <a:schemeClr val="bg1"/>
                </a:solidFill>
                <a:ea typeface="HG創英角ｺﾞｼｯｸUB" pitchFamily="49" charset="-128"/>
              </a:rPr>
              <a:t>参 加 申 込 書 </a:t>
            </a:r>
            <a:r>
              <a:rPr lang="en-US" altLang="ja-JP" sz="1800" u="none" dirty="0">
                <a:solidFill>
                  <a:schemeClr val="bg1"/>
                </a:solidFill>
                <a:ea typeface="HG創英角ｺﾞｼｯｸUB" pitchFamily="49" charset="-128"/>
              </a:rPr>
              <a:t>】</a:t>
            </a:r>
          </a:p>
        </p:txBody>
      </p:sp>
      <p:sp>
        <p:nvSpPr>
          <p:cNvPr id="9" name="Text Box 107">
            <a:extLst>
              <a:ext uri="{FF2B5EF4-FFF2-40B4-BE49-F238E27FC236}">
                <a16:creationId xmlns:a16="http://schemas.microsoft.com/office/drawing/2014/main" id="{A518068C-26B2-4893-8E44-D611A67B81BD}"/>
              </a:ext>
            </a:extLst>
          </p:cNvPr>
          <p:cNvSpPr txBox="1">
            <a:spLocks noChangeArrowheads="1"/>
          </p:cNvSpPr>
          <p:nvPr/>
        </p:nvSpPr>
        <p:spPr bwMode="auto">
          <a:xfrm>
            <a:off x="7614" y="773181"/>
            <a:ext cx="7200900" cy="880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lvl="0" algn="ctr" eaLnBrk="1" hangingPunct="1">
              <a:lnSpc>
                <a:spcPct val="80000"/>
              </a:lnSpc>
            </a:pPr>
            <a:r>
              <a:rPr lang="ja-JP" altLang="en-US" sz="1800" u="none" dirty="0">
                <a:latin typeface="Meiryo UI" panose="020B0604030504040204" pitchFamily="50" charset="-128"/>
                <a:ea typeface="Meiryo UI" panose="020B0604030504040204" pitchFamily="50" charset="-128"/>
              </a:rPr>
              <a:t>～</a:t>
            </a:r>
            <a:r>
              <a:rPr lang="en-US" altLang="ja-JP" sz="1800" u="none" dirty="0" err="1">
                <a:latin typeface="Meiryo UI" panose="020B0604030504040204" pitchFamily="50" charset="-128"/>
                <a:ea typeface="Meiryo UI" panose="020B0604030504040204" pitchFamily="50" charset="-128"/>
              </a:rPr>
              <a:t>IoT</a:t>
            </a:r>
            <a:r>
              <a:rPr lang="en-US" altLang="ja-JP" sz="1800" u="none" dirty="0">
                <a:latin typeface="Meiryo UI" panose="020B0604030504040204" pitchFamily="50" charset="-128"/>
                <a:ea typeface="Meiryo UI" panose="020B0604030504040204" pitchFamily="50" charset="-128"/>
              </a:rPr>
              <a:t>/AI</a:t>
            </a:r>
            <a:r>
              <a:rPr lang="ja-JP" altLang="en-US" sz="1800" u="none" dirty="0">
                <a:latin typeface="Meiryo UI" panose="020B0604030504040204" pitchFamily="50" charset="-128"/>
                <a:ea typeface="Meiryo UI" panose="020B0604030504040204" pitchFamily="50" charset="-128"/>
              </a:rPr>
              <a:t>有効活用のための基盤作り！～</a:t>
            </a:r>
            <a:endParaRPr lang="en-US" altLang="ja-JP" sz="1800" u="none" dirty="0">
              <a:latin typeface="Meiryo UI" panose="020B0604030504040204" pitchFamily="50" charset="-128"/>
              <a:ea typeface="Meiryo UI" panose="020B0604030504040204" pitchFamily="50" charset="-128"/>
            </a:endParaRPr>
          </a:p>
          <a:p>
            <a:pPr lvl="0" algn="ctr" eaLnBrk="1" hangingPunct="1">
              <a:lnSpc>
                <a:spcPct val="80000"/>
              </a:lnSpc>
            </a:pPr>
            <a:endParaRPr lang="ja-JP" altLang="en-US" sz="1800" u="none" dirty="0">
              <a:latin typeface="Meiryo UI" panose="020B0604030504040204" pitchFamily="50" charset="-128"/>
              <a:ea typeface="Meiryo UI" panose="020B0604030504040204" pitchFamily="50" charset="-128"/>
            </a:endParaRPr>
          </a:p>
          <a:p>
            <a:pPr lvl="0" algn="ctr" eaLnBrk="1" hangingPunct="1">
              <a:lnSpc>
                <a:spcPct val="80000"/>
              </a:lnSpc>
            </a:pPr>
            <a:r>
              <a:rPr lang="ja-JP" altLang="en-US" sz="2800" u="none" dirty="0">
                <a:latin typeface="Meiryo UI" panose="020B0604030504040204" pitchFamily="50" charset="-128"/>
                <a:ea typeface="Meiryo UI" panose="020B0604030504040204" pitchFamily="50" charset="-128"/>
              </a:rPr>
              <a:t>技術者向けデータ解析プログラミング研修　</a:t>
            </a:r>
            <a:endParaRPr lang="ja-JP" altLang="en-US" sz="2800" u="none" dirty="0">
              <a:ea typeface="HG創英角ｺﾞｼｯｸUB" pitchFamily="49" charset="-128"/>
            </a:endParaRPr>
          </a:p>
        </p:txBody>
      </p:sp>
      <p:sp>
        <p:nvSpPr>
          <p:cNvPr id="15" name="Text Box 107">
            <a:extLst>
              <a:ext uri="{FF2B5EF4-FFF2-40B4-BE49-F238E27FC236}">
                <a16:creationId xmlns:a16="http://schemas.microsoft.com/office/drawing/2014/main" id="{FC75AC32-6994-4D92-8CC0-CB6B0143702E}"/>
              </a:ext>
            </a:extLst>
          </p:cNvPr>
          <p:cNvSpPr txBox="1">
            <a:spLocks noChangeArrowheads="1"/>
          </p:cNvSpPr>
          <p:nvPr/>
        </p:nvSpPr>
        <p:spPr bwMode="auto">
          <a:xfrm>
            <a:off x="3960490" y="145222"/>
            <a:ext cx="3148789" cy="338554"/>
          </a:xfrm>
          <a:prstGeom prst="rect">
            <a:avLst/>
          </a:prstGeom>
          <a:solidFill>
            <a:srgbClr val="FF0000"/>
          </a:solidFill>
          <a:ln>
            <a:noFill/>
          </a:ln>
          <a:effec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eaLnBrk="1" hangingPunct="1"/>
            <a:r>
              <a:rPr lang="ja-JP" altLang="en-US" sz="1600" u="none" dirty="0">
                <a:solidFill>
                  <a:schemeClr val="bg1"/>
                </a:solidFill>
                <a:ea typeface="HG創英角ｺﾞｼｯｸUB" pitchFamily="49" charset="-128"/>
              </a:rPr>
              <a:t>申込締切</a:t>
            </a:r>
            <a:r>
              <a:rPr lang="ja-JP" altLang="en-US" sz="1600" u="none" dirty="0" smtClean="0">
                <a:solidFill>
                  <a:schemeClr val="bg1"/>
                </a:solidFill>
                <a:ea typeface="HG創英角ｺﾞｼｯｸUB" pitchFamily="49" charset="-128"/>
              </a:rPr>
              <a:t>：９月１</a:t>
            </a:r>
            <a:r>
              <a:rPr lang="ja-JP" altLang="en-US" sz="1600" u="none" dirty="0">
                <a:solidFill>
                  <a:schemeClr val="bg1"/>
                </a:solidFill>
                <a:ea typeface="HG創英角ｺﾞｼｯｸUB" pitchFamily="49" charset="-128"/>
              </a:rPr>
              <a:t>７</a:t>
            </a:r>
            <a:r>
              <a:rPr lang="ja-JP" altLang="en-US" sz="1600" u="none" dirty="0" smtClean="0">
                <a:solidFill>
                  <a:schemeClr val="bg1"/>
                </a:solidFill>
                <a:ea typeface="HG創英角ｺﾞｼｯｸUB" pitchFamily="49" charset="-128"/>
              </a:rPr>
              <a:t>日（木）</a:t>
            </a:r>
            <a:endParaRPr lang="ja-JP" altLang="en-US" sz="1600" u="none" dirty="0">
              <a:solidFill>
                <a:schemeClr val="bg1"/>
              </a:solidFill>
              <a:ea typeface="HG創英角ｺﾞｼｯｸUB" pitchFamily="49" charset="-128"/>
            </a:endParaRPr>
          </a:p>
        </p:txBody>
      </p:sp>
      <p:graphicFrame>
        <p:nvGraphicFramePr>
          <p:cNvPr id="19" name="Group 106">
            <a:extLst>
              <a:ext uri="{FF2B5EF4-FFF2-40B4-BE49-F238E27FC236}">
                <a16:creationId xmlns:a16="http://schemas.microsoft.com/office/drawing/2014/main" id="{B7533BD6-74F8-4871-A58B-D96B1C635D4E}"/>
              </a:ext>
            </a:extLst>
          </p:cNvPr>
          <p:cNvGraphicFramePr>
            <a:graphicFrameLocks noGrp="1"/>
          </p:cNvGraphicFramePr>
          <p:nvPr/>
        </p:nvGraphicFramePr>
        <p:xfrm>
          <a:off x="339438" y="2346767"/>
          <a:ext cx="6537252" cy="1404156"/>
        </p:xfrm>
        <a:graphic>
          <a:graphicData uri="http://schemas.openxmlformats.org/drawingml/2006/table">
            <a:tbl>
              <a:tblPr/>
              <a:tblGrid>
                <a:gridCol w="9001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352">
                  <a:extLst>
                    <a:ext uri="{9D8B030D-6E8A-4147-A177-3AD203B41FA5}">
                      <a16:colId xmlns:a16="http://schemas.microsoft.com/office/drawing/2014/main" val="20003"/>
                    </a:ext>
                  </a:extLst>
                </a:gridCol>
              </a:tblGrid>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貴社名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rPr>
                        <a:t>所在地</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900" b="1" i="0" u="none" strike="noStrike" cap="none" normalizeH="0" baseline="0" dirty="0">
                          <a:ln>
                            <a:noFill/>
                          </a:ln>
                          <a:solidFill>
                            <a:schemeClr val="tx1"/>
                          </a:solidFill>
                          <a:effectLst/>
                          <a:latin typeface="HG丸ｺﾞｼｯｸM-PRO" pitchFamily="50" charset="-128"/>
                          <a:ea typeface="HG丸ｺﾞｼｯｸM-PRO" pitchFamily="50" charset="-128"/>
                        </a:rPr>
                        <a:t>〒</a:t>
                      </a: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TEL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FAX</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0" name="Group 106">
            <a:extLst>
              <a:ext uri="{FF2B5EF4-FFF2-40B4-BE49-F238E27FC236}">
                <a16:creationId xmlns:a16="http://schemas.microsoft.com/office/drawing/2014/main" id="{D81F7AAB-09FA-466E-ABEB-C6E5ECB5D600}"/>
              </a:ext>
            </a:extLst>
          </p:cNvPr>
          <p:cNvGraphicFramePr>
            <a:graphicFrameLocks noGrp="1"/>
          </p:cNvGraphicFramePr>
          <p:nvPr>
            <p:extLst>
              <p:ext uri="{D42A27DB-BD31-4B8C-83A1-F6EECF244321}">
                <p14:modId xmlns:p14="http://schemas.microsoft.com/office/powerpoint/2010/main" val="2550170996"/>
              </p:ext>
            </p:extLst>
          </p:nvPr>
        </p:nvGraphicFramePr>
        <p:xfrm>
          <a:off x="339438" y="3811729"/>
          <a:ext cx="6537600" cy="1189076"/>
        </p:xfrm>
        <a:graphic>
          <a:graphicData uri="http://schemas.openxmlformats.org/drawingml/2006/table">
            <a:tbl>
              <a:tblPr/>
              <a:tblGrid>
                <a:gridCol w="9000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800">
                  <a:extLst>
                    <a:ext uri="{9D8B030D-6E8A-4147-A177-3AD203B41FA5}">
                      <a16:colId xmlns:a16="http://schemas.microsoft.com/office/drawing/2014/main" val="20003"/>
                    </a:ext>
                  </a:extLst>
                </a:gridCol>
              </a:tblGrid>
              <a:tr h="2530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ふりがな</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所属･役職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91296388"/>
                  </a:ext>
                </a:extLst>
              </a:tr>
              <a:tr h="48271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2" name="テキスト ボックス 1"/>
          <p:cNvSpPr txBox="1"/>
          <p:nvPr/>
        </p:nvSpPr>
        <p:spPr>
          <a:xfrm>
            <a:off x="432098" y="6217298"/>
            <a:ext cx="4913783" cy="307777"/>
          </a:xfrm>
          <a:prstGeom prst="rect">
            <a:avLst/>
          </a:prstGeom>
          <a:noFill/>
        </p:spPr>
        <p:txBody>
          <a:bodyPr wrap="square" rtlCol="0">
            <a:spAutoFit/>
          </a:bodyPr>
          <a:lstStyle/>
          <a:p>
            <a:pPr lvl="0" defTabSz="914400" fontAlgn="base">
              <a:spcBef>
                <a:spcPct val="20000"/>
              </a:spcBef>
              <a:spcAft>
                <a:spcPct val="0"/>
              </a:spcAft>
            </a:pPr>
            <a:r>
              <a:rPr lang="en-US" altLang="ja-JP" sz="1400" b="1" dirty="0">
                <a:latin typeface="HG創英角ｺﾞｼｯｸUB" panose="020B0909000000000000" pitchFamily="49" charset="-128"/>
                <a:ea typeface="HG創英角ｺﾞｼｯｸUB" panose="020B0909000000000000" pitchFamily="49" charset="-128"/>
              </a:rPr>
              <a:t>※</a:t>
            </a:r>
            <a:r>
              <a:rPr lang="ja-JP" altLang="en-US" sz="1400" b="1" dirty="0">
                <a:latin typeface="HG創英角ｺﾞｼｯｸUB" panose="020B0909000000000000" pitchFamily="49" charset="-128"/>
                <a:ea typeface="HG創英角ｺﾞｼｯｸUB" panose="020B0909000000000000" pitchFamily="49" charset="-128"/>
              </a:rPr>
              <a:t>会場の都合のため１社２名様限りでお願いいたします。</a:t>
            </a:r>
          </a:p>
        </p:txBody>
      </p:sp>
      <p:graphicFrame>
        <p:nvGraphicFramePr>
          <p:cNvPr id="22" name="Group 106">
            <a:extLst>
              <a:ext uri="{FF2B5EF4-FFF2-40B4-BE49-F238E27FC236}">
                <a16:creationId xmlns:a16="http://schemas.microsoft.com/office/drawing/2014/main" id="{D81F7AAB-09FA-466E-ABEB-C6E5ECB5D600}"/>
              </a:ext>
            </a:extLst>
          </p:cNvPr>
          <p:cNvGraphicFramePr>
            <a:graphicFrameLocks noGrp="1"/>
          </p:cNvGraphicFramePr>
          <p:nvPr>
            <p:extLst>
              <p:ext uri="{D42A27DB-BD31-4B8C-83A1-F6EECF244321}">
                <p14:modId xmlns:p14="http://schemas.microsoft.com/office/powerpoint/2010/main" val="4148069247"/>
              </p:ext>
            </p:extLst>
          </p:nvPr>
        </p:nvGraphicFramePr>
        <p:xfrm>
          <a:off x="339438" y="5069285"/>
          <a:ext cx="6537600" cy="1189076"/>
        </p:xfrm>
        <a:graphic>
          <a:graphicData uri="http://schemas.openxmlformats.org/drawingml/2006/table">
            <a:tbl>
              <a:tblPr/>
              <a:tblGrid>
                <a:gridCol w="9000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800">
                  <a:extLst>
                    <a:ext uri="{9D8B030D-6E8A-4147-A177-3AD203B41FA5}">
                      <a16:colId xmlns:a16="http://schemas.microsoft.com/office/drawing/2014/main" val="20003"/>
                    </a:ext>
                  </a:extLst>
                </a:gridCol>
              </a:tblGrid>
              <a:tr h="2530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ふりがな</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所属･役職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91296388"/>
                  </a:ext>
                </a:extLst>
              </a:tr>
              <a:tr h="48271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21" name="Rectangle 2"/>
          <p:cNvSpPr>
            <a:spLocks noChangeArrowheads="1"/>
          </p:cNvSpPr>
          <p:nvPr/>
        </p:nvSpPr>
        <p:spPr bwMode="auto">
          <a:xfrm>
            <a:off x="377677" y="7200690"/>
            <a:ext cx="3024000" cy="216000"/>
          </a:xfrm>
          <a:prstGeom prst="rect">
            <a:avLst/>
          </a:prstGeom>
          <a:solidFill>
            <a:srgbClr val="FF9900"/>
          </a:solidFill>
          <a:ln>
            <a:noFill/>
          </a:ln>
          <a:effectLst/>
        </p:spPr>
        <p:txBody>
          <a:bodyPr wrap="none" anchor="ctr"/>
          <a:lstStyle/>
          <a:p>
            <a:endParaRPr lang="ja-JP" altLang="en-US" dirty="0"/>
          </a:p>
        </p:txBody>
      </p:sp>
      <p:sp>
        <p:nvSpPr>
          <p:cNvPr id="23" name="Text Box 4"/>
          <p:cNvSpPr txBox="1">
            <a:spLocks noChangeArrowheads="1"/>
          </p:cNvSpPr>
          <p:nvPr/>
        </p:nvSpPr>
        <p:spPr bwMode="auto">
          <a:xfrm>
            <a:off x="1317052" y="7171850"/>
            <a:ext cx="1207382"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solidFill>
                  <a:schemeClr val="bg1"/>
                </a:solidFill>
                <a:ea typeface="HG創英角ｺﾞｼｯｸUB" pitchFamily="49" charset="-128"/>
              </a:rPr>
              <a:t>【 </a:t>
            </a:r>
            <a:r>
              <a:rPr lang="ja-JP" altLang="en-US" sz="1100" u="none" dirty="0">
                <a:solidFill>
                  <a:schemeClr val="bg1"/>
                </a:solidFill>
                <a:ea typeface="HG創英角ｺﾞｼｯｸUB" pitchFamily="49" charset="-128"/>
              </a:rPr>
              <a:t>会 場 周 辺</a:t>
            </a:r>
            <a:r>
              <a:rPr lang="en-US" altLang="ja-JP" sz="1100" u="none" dirty="0">
                <a:solidFill>
                  <a:schemeClr val="bg1"/>
                </a:solidFill>
                <a:ea typeface="HG創英角ｺﾞｼｯｸUB" pitchFamily="49" charset="-128"/>
              </a:rPr>
              <a:t> 】</a:t>
            </a:r>
            <a:endParaRPr lang="ja-JP" altLang="en-US" sz="1100" u="none" dirty="0">
              <a:solidFill>
                <a:schemeClr val="bg1"/>
              </a:solidFill>
              <a:ea typeface="HG創英角ｺﾞｼｯｸUB" pitchFamily="49" charset="-128"/>
            </a:endParaRPr>
          </a:p>
        </p:txBody>
      </p:sp>
      <p:sp>
        <p:nvSpPr>
          <p:cNvPr id="24" name="Text Box 5">
            <a:extLst>
              <a:ext uri="{FF2B5EF4-FFF2-40B4-BE49-F238E27FC236}">
                <a16:creationId xmlns:a16="http://schemas.microsoft.com/office/drawing/2014/main" id="{4C7AF743-9C19-48B7-B3B0-9467F3A8B467}"/>
              </a:ext>
            </a:extLst>
          </p:cNvPr>
          <p:cNvSpPr txBox="1">
            <a:spLocks noChangeArrowheads="1"/>
          </p:cNvSpPr>
          <p:nvPr/>
        </p:nvSpPr>
        <p:spPr bwMode="auto">
          <a:xfrm>
            <a:off x="3838479" y="7485170"/>
            <a:ext cx="2826415" cy="471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100" b="1" u="none" dirty="0">
                <a:latin typeface="+mn-ea"/>
                <a:ea typeface="+mn-ea"/>
              </a:rPr>
              <a:t>申込書に所定事項をご記入の上、</a:t>
            </a:r>
            <a:endParaRPr lang="en-US" altLang="ja-JP" sz="1100" b="1" u="none" dirty="0">
              <a:latin typeface="+mn-ea"/>
              <a:ea typeface="+mn-ea"/>
            </a:endParaRPr>
          </a:p>
          <a:p>
            <a:pPr eaLnBrk="1" hangingPunct="1">
              <a:lnSpc>
                <a:spcPct val="120000"/>
              </a:lnSpc>
            </a:pPr>
            <a:r>
              <a:rPr lang="ja-JP" altLang="en-US" sz="1100" b="1" u="none" dirty="0">
                <a:latin typeface="+mn-ea"/>
                <a:ea typeface="+mn-ea"/>
              </a:rPr>
              <a:t>ＦＡＸまたは電子メールにてお申込み下さい。</a:t>
            </a:r>
          </a:p>
        </p:txBody>
      </p:sp>
      <p:sp>
        <p:nvSpPr>
          <p:cNvPr id="25" name="Text Box 6">
            <a:extLst>
              <a:ext uri="{FF2B5EF4-FFF2-40B4-BE49-F238E27FC236}">
                <a16:creationId xmlns:a16="http://schemas.microsoft.com/office/drawing/2014/main" id="{182574DC-F1E1-4E5E-8637-D4F99C12BFD2}"/>
              </a:ext>
            </a:extLst>
          </p:cNvPr>
          <p:cNvSpPr txBox="1">
            <a:spLocks noChangeArrowheads="1"/>
          </p:cNvSpPr>
          <p:nvPr/>
        </p:nvSpPr>
        <p:spPr bwMode="auto">
          <a:xfrm>
            <a:off x="3496542" y="8050744"/>
            <a:ext cx="3645024" cy="22436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400" u="none" dirty="0">
                <a:ea typeface="HG創英角ｺﾞｼｯｸUB" pitchFamily="49" charset="-128"/>
              </a:rPr>
              <a:t>石川県商工労働部産業政策課</a:t>
            </a:r>
            <a:endParaRPr lang="en-US" altLang="ja-JP" sz="1400" u="none" dirty="0">
              <a:ea typeface="HG創英角ｺﾞｼｯｸUB" pitchFamily="49" charset="-128"/>
            </a:endParaRPr>
          </a:p>
          <a:p>
            <a:pPr eaLnBrk="1" hangingPunct="1">
              <a:lnSpc>
                <a:spcPct val="120000"/>
              </a:lnSpc>
            </a:pPr>
            <a:r>
              <a:rPr lang="ja-JP" altLang="en-US" sz="1400" u="none" dirty="0">
                <a:ea typeface="HG創英角ｺﾞｼｯｸUB" pitchFamily="49" charset="-128"/>
              </a:rPr>
              <a:t>　機械・繊維・食品産業グループ</a:t>
            </a:r>
            <a:endParaRPr lang="en-US" altLang="ja-JP" sz="1400" u="none" dirty="0">
              <a:ea typeface="HG創英角ｺﾞｼｯｸUB" pitchFamily="49" charset="-128"/>
            </a:endParaRPr>
          </a:p>
          <a:p>
            <a:pPr eaLnBrk="1" hangingPunct="1">
              <a:lnSpc>
                <a:spcPct val="120000"/>
              </a:lnSpc>
            </a:pPr>
            <a:r>
              <a:rPr lang="ja-JP" altLang="en-US" sz="1400" u="none" dirty="0">
                <a:latin typeface="HG創英角ｺﾞｼｯｸUB" panose="020B0909000000000000" pitchFamily="49" charset="-128"/>
                <a:ea typeface="HG創英角ｺﾞｼｯｸUB" pitchFamily="49" charset="-128"/>
              </a:rPr>
              <a:t>　　　　　　　　　　　　枝久保</a:t>
            </a:r>
            <a:r>
              <a:rPr lang="ja-JP" altLang="en-US" sz="1400" u="none" dirty="0" smtClean="0">
                <a:latin typeface="HG創英角ｺﾞｼｯｸUB" panose="020B0909000000000000" pitchFamily="49" charset="-128"/>
                <a:ea typeface="HG創英角ｺﾞｼｯｸUB" pitchFamily="49" charset="-128"/>
              </a:rPr>
              <a:t>、</a:t>
            </a:r>
            <a:r>
              <a:rPr lang="ja-JP" altLang="en-US" sz="1400" u="none" dirty="0">
                <a:latin typeface="HG創英角ｺﾞｼｯｸUB" panose="020B0909000000000000" pitchFamily="49" charset="-128"/>
                <a:ea typeface="HG創英角ｺﾞｼｯｸUB" pitchFamily="49" charset="-128"/>
              </a:rPr>
              <a:t>高山</a:t>
            </a:r>
            <a:endParaRPr lang="ja-JP" altLang="en-US" sz="1400" u="none" dirty="0">
              <a:latin typeface="HG創英角ｺﾞｼｯｸUB" panose="020B0909000000000000" pitchFamily="49" charset="-128"/>
              <a:ea typeface="HG創英角ｺﾞｼｯｸUB" pitchFamily="49" charset="-128"/>
            </a:endParaRPr>
          </a:p>
          <a:p>
            <a:pPr eaLnBrk="1" hangingPunct="1">
              <a:lnSpc>
                <a:spcPct val="120000"/>
              </a:lnSpc>
            </a:pPr>
            <a:r>
              <a:rPr lang="ja-JP" altLang="en-US" sz="1400" b="1" u="none" dirty="0">
                <a:latin typeface="HG創英角ｺﾞｼｯｸUB" panose="020B0909000000000000" pitchFamily="49" charset="-128"/>
                <a:ea typeface="HG創英角ｺﾞｼｯｸUB" panose="020B0909000000000000" pitchFamily="49" charset="-128"/>
              </a:rPr>
              <a:t>　　</a:t>
            </a:r>
            <a:r>
              <a:rPr lang="ja-JP" altLang="en-US" sz="1400" u="none" dirty="0">
                <a:latin typeface="HG創英角ｺﾞｼｯｸUB" panose="020B0909000000000000" pitchFamily="49" charset="-128"/>
                <a:ea typeface="HG創英角ｺﾞｼｯｸUB" panose="020B0909000000000000" pitchFamily="49" charset="-128"/>
              </a:rPr>
              <a:t>ＴＥＬ（０７６）２２５－１５０７</a:t>
            </a:r>
            <a:endParaRPr lang="en-US" altLang="ja-JP" sz="1400" u="none" dirty="0">
              <a:latin typeface="HG創英角ｺﾞｼｯｸUB" panose="020B0909000000000000" pitchFamily="49" charset="-128"/>
              <a:ea typeface="HG創英角ｺﾞｼｯｸUB" panose="020B0909000000000000" pitchFamily="49" charset="-128"/>
            </a:endParaRPr>
          </a:p>
          <a:p>
            <a:pPr eaLnBrk="1" hangingPunct="1">
              <a:lnSpc>
                <a:spcPct val="120000"/>
              </a:lnSpc>
            </a:pPr>
            <a:r>
              <a:rPr lang="ja-JP" altLang="en-US" sz="1050" u="none" dirty="0">
                <a:latin typeface="+mn-ea"/>
                <a:ea typeface="+mn-ea"/>
              </a:rPr>
              <a:t>　　　　　〒</a:t>
            </a:r>
            <a:r>
              <a:rPr lang="en-US" altLang="ja-JP" sz="1050" u="none" dirty="0">
                <a:latin typeface="+mn-ea"/>
                <a:ea typeface="+mn-ea"/>
              </a:rPr>
              <a:t>920-8580</a:t>
            </a:r>
            <a:r>
              <a:rPr lang="ja-JP" altLang="en-US" sz="1050" u="none" dirty="0">
                <a:latin typeface="+mn-ea"/>
                <a:ea typeface="+mn-ea"/>
              </a:rPr>
              <a:t>　金沢市鞍月</a:t>
            </a:r>
            <a:r>
              <a:rPr lang="en-US" altLang="ja-JP" sz="1050" u="none" dirty="0">
                <a:latin typeface="+mn-ea"/>
                <a:ea typeface="+mn-ea"/>
              </a:rPr>
              <a:t>1-1</a:t>
            </a:r>
            <a:r>
              <a:rPr lang="ja-JP" altLang="en-US" sz="1050" u="none" dirty="0">
                <a:latin typeface="+mn-ea"/>
                <a:ea typeface="+mn-ea"/>
              </a:rPr>
              <a:t>　</a:t>
            </a:r>
            <a:r>
              <a:rPr lang="ja-JP" altLang="en-US" sz="900" u="none" dirty="0">
                <a:latin typeface="+mn-ea"/>
                <a:ea typeface="+mn-ea"/>
              </a:rPr>
              <a:t>　　</a:t>
            </a:r>
            <a:endParaRPr lang="en-US" altLang="ja-JP" sz="900" u="none" dirty="0">
              <a:latin typeface="+mn-ea"/>
              <a:ea typeface="+mn-ea"/>
            </a:endParaRPr>
          </a:p>
          <a:p>
            <a:pPr eaLnBrk="1" hangingPunct="1">
              <a:lnSpc>
                <a:spcPct val="120000"/>
              </a:lnSpc>
            </a:pPr>
            <a:endParaRPr lang="en-US" altLang="ja-JP" sz="1400" b="1" u="none" dirty="0">
              <a:latin typeface="Garamond" pitchFamily="18" charset="0"/>
              <a:ea typeface="HG創英角ｺﾞｼｯｸUB" pitchFamily="49" charset="-128"/>
            </a:endParaRPr>
          </a:p>
          <a:p>
            <a:pPr eaLnBrk="1" hangingPunct="1">
              <a:lnSpc>
                <a:spcPct val="120000"/>
              </a:lnSpc>
            </a:pPr>
            <a:r>
              <a:rPr lang="ja-JP" altLang="en-US" sz="1600" b="1" u="none" dirty="0">
                <a:latin typeface="Garamond" pitchFamily="18" charset="0"/>
                <a:ea typeface="HG創英角ｺﾞｼｯｸUB" pitchFamily="49" charset="-128"/>
              </a:rPr>
              <a:t>ＦＡＸ  （０７６）２２５－１５１４</a:t>
            </a:r>
            <a:endParaRPr lang="en-US" altLang="ja-JP" sz="1600" b="1" u="none" dirty="0">
              <a:latin typeface="Garamond" pitchFamily="18" charset="0"/>
              <a:ea typeface="HG創英角ｺﾞｼｯｸUB" pitchFamily="49" charset="-128"/>
            </a:endParaRPr>
          </a:p>
          <a:p>
            <a:pPr eaLnBrk="1" hangingPunct="1">
              <a:lnSpc>
                <a:spcPct val="120000"/>
              </a:lnSpc>
            </a:pPr>
            <a:endParaRPr lang="en-US" altLang="ja-JP" sz="600" u="none" dirty="0">
              <a:latin typeface="Arial Black" pitchFamily="34" charset="0"/>
              <a:ea typeface="HGSｺﾞｼｯｸE" pitchFamily="50" charset="-128"/>
            </a:endParaRPr>
          </a:p>
          <a:p>
            <a:pPr eaLnBrk="1" hangingPunct="1">
              <a:lnSpc>
                <a:spcPct val="120000"/>
              </a:lnSpc>
            </a:pPr>
            <a:r>
              <a:rPr lang="en-US" altLang="ja-JP" sz="1400" u="none" dirty="0">
                <a:latin typeface="Arial Black" pitchFamily="34" charset="0"/>
                <a:ea typeface="HGSｺﾞｼｯｸE" pitchFamily="50" charset="-128"/>
              </a:rPr>
              <a:t>Mail</a:t>
            </a:r>
            <a:r>
              <a:rPr lang="ja-JP" altLang="en-US" sz="1400" u="none" dirty="0">
                <a:latin typeface="Arial Black" pitchFamily="34" charset="0"/>
                <a:ea typeface="HGSｺﾞｼｯｸE" pitchFamily="50" charset="-128"/>
              </a:rPr>
              <a:t>：</a:t>
            </a:r>
            <a:r>
              <a:rPr lang="en-US" altLang="ja-JP" sz="1400" u="none" dirty="0">
                <a:latin typeface="Arial Black" pitchFamily="34" charset="0"/>
                <a:ea typeface="HGSｺﾞｼｯｸE" pitchFamily="50" charset="-128"/>
              </a:rPr>
              <a:t>syoukou@pref.ishikawa.lg.jp</a:t>
            </a:r>
            <a:endParaRPr lang="ja-JP" altLang="en-US" sz="1400" u="none" dirty="0">
              <a:latin typeface="Arial Black" pitchFamily="34" charset="0"/>
              <a:ea typeface="HGSｺﾞｼｯｸE" pitchFamily="50" charset="-128"/>
            </a:endParaRPr>
          </a:p>
        </p:txBody>
      </p:sp>
      <p:sp>
        <p:nvSpPr>
          <p:cNvPr id="26" name="Rectangle 2">
            <a:extLst>
              <a:ext uri="{FF2B5EF4-FFF2-40B4-BE49-F238E27FC236}">
                <a16:creationId xmlns:a16="http://schemas.microsoft.com/office/drawing/2014/main" id="{027BBF7E-91B6-4F3B-9133-3B2DB3393A18}"/>
              </a:ext>
            </a:extLst>
          </p:cNvPr>
          <p:cNvSpPr>
            <a:spLocks noChangeArrowheads="1"/>
          </p:cNvSpPr>
          <p:nvPr/>
        </p:nvSpPr>
        <p:spPr bwMode="auto">
          <a:xfrm>
            <a:off x="3598561" y="7200690"/>
            <a:ext cx="3456000" cy="216000"/>
          </a:xfrm>
          <a:prstGeom prst="rect">
            <a:avLst/>
          </a:prstGeom>
          <a:solidFill>
            <a:srgbClr val="FF9900"/>
          </a:solidFill>
          <a:ln>
            <a:noFill/>
          </a:ln>
          <a:effectLst/>
        </p:spPr>
        <p:txBody>
          <a:bodyPr wrap="none" anchor="ctr"/>
          <a:lstStyle/>
          <a:p>
            <a:endParaRPr lang="ja-JP" altLang="en-US" dirty="0"/>
          </a:p>
        </p:txBody>
      </p:sp>
      <p:sp>
        <p:nvSpPr>
          <p:cNvPr id="27" name="Text Box 4">
            <a:extLst>
              <a:ext uri="{FF2B5EF4-FFF2-40B4-BE49-F238E27FC236}">
                <a16:creationId xmlns:a16="http://schemas.microsoft.com/office/drawing/2014/main" id="{D6EB7553-54D1-4C13-B672-AFBFA40F62A5}"/>
              </a:ext>
            </a:extLst>
          </p:cNvPr>
          <p:cNvSpPr txBox="1">
            <a:spLocks noChangeArrowheads="1"/>
          </p:cNvSpPr>
          <p:nvPr/>
        </p:nvSpPr>
        <p:spPr bwMode="auto">
          <a:xfrm>
            <a:off x="4497211" y="7171850"/>
            <a:ext cx="1771639"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solidFill>
                  <a:schemeClr val="bg1"/>
                </a:solidFill>
                <a:ea typeface="HG創英角ｺﾞｼｯｸUB" pitchFamily="49" charset="-128"/>
              </a:rPr>
              <a:t>【 </a:t>
            </a:r>
            <a:r>
              <a:rPr lang="ja-JP" altLang="en-US" sz="1100" u="none" dirty="0">
                <a:solidFill>
                  <a:schemeClr val="bg1"/>
                </a:solidFill>
                <a:ea typeface="HG創英角ｺﾞｼｯｸUB" pitchFamily="49" charset="-128"/>
              </a:rPr>
              <a:t>申込み及び問合せ先</a:t>
            </a:r>
            <a:r>
              <a:rPr lang="en-US" altLang="ja-JP" sz="1100" u="none" dirty="0">
                <a:solidFill>
                  <a:schemeClr val="bg1"/>
                </a:solidFill>
                <a:ea typeface="HG創英角ｺﾞｼｯｸUB" pitchFamily="49" charset="-128"/>
              </a:rPr>
              <a:t>】</a:t>
            </a:r>
            <a:endParaRPr lang="ja-JP" altLang="en-US" sz="1100" u="none" dirty="0">
              <a:solidFill>
                <a:schemeClr val="bg1"/>
              </a:solidFill>
              <a:ea typeface="HG創英角ｺﾞｼｯｸUB" pitchFamily="49" charset="-128"/>
            </a:endParaRPr>
          </a:p>
        </p:txBody>
      </p:sp>
      <p:sp>
        <p:nvSpPr>
          <p:cNvPr id="28" name="テキスト ボックス 27">
            <a:extLst>
              <a:ext uri="{FF2B5EF4-FFF2-40B4-BE49-F238E27FC236}">
                <a16:creationId xmlns:a16="http://schemas.microsoft.com/office/drawing/2014/main" id="{103529B2-0DE5-48AC-AF6D-644165E6850E}"/>
              </a:ext>
            </a:extLst>
          </p:cNvPr>
          <p:cNvSpPr txBox="1"/>
          <p:nvPr/>
        </p:nvSpPr>
        <p:spPr>
          <a:xfrm>
            <a:off x="269317" y="6495667"/>
            <a:ext cx="7098418" cy="615553"/>
          </a:xfrm>
          <a:prstGeom prst="rect">
            <a:avLst/>
          </a:prstGeom>
          <a:noFill/>
        </p:spPr>
        <p:txBody>
          <a:bodyPr wrap="none">
            <a:spAutoFit/>
          </a:bodyPr>
          <a:lstStyle/>
          <a:p>
            <a:pPr>
              <a:defRPr/>
            </a:pPr>
            <a:r>
              <a:rPr lang="en-US" altLang="ja-JP" sz="850" u="none" dirty="0">
                <a:latin typeface="AR P丸ゴシック体M" pitchFamily="50" charset="-128"/>
                <a:ea typeface="AR P丸ゴシック体M" pitchFamily="50" charset="-128"/>
              </a:rPr>
              <a:t>【</a:t>
            </a:r>
            <a:r>
              <a:rPr lang="ja-JP" altLang="en-US" sz="850" u="none" dirty="0">
                <a:latin typeface="AR P丸ゴシック体M" pitchFamily="50" charset="-128"/>
                <a:ea typeface="AR P丸ゴシック体M" pitchFamily="50" charset="-128"/>
              </a:rPr>
              <a:t>個人情報の取り扱いについて</a:t>
            </a:r>
            <a:r>
              <a:rPr lang="en-US" altLang="ja-JP" sz="850" u="none" dirty="0">
                <a:latin typeface="AR P丸ゴシック体M" pitchFamily="50" charset="-128"/>
                <a:ea typeface="AR P丸ゴシック体M" pitchFamily="50" charset="-128"/>
              </a:rPr>
              <a:t>】</a:t>
            </a:r>
          </a:p>
          <a:p>
            <a:pPr>
              <a:defRPr/>
            </a:pPr>
            <a:r>
              <a:rPr lang="ja-JP" altLang="en-US" sz="850" u="none" dirty="0">
                <a:latin typeface="AR P丸ゴシック体M" pitchFamily="50" charset="-128"/>
                <a:ea typeface="AR P丸ゴシック体M" pitchFamily="50" charset="-128"/>
              </a:rPr>
              <a:t>セミナーご応募の際にお伺いする個人情報は、石川県で実施する事業で使用します（参加者名簿の作成、セミナー開催に関する連絡及び情報提供等）。</a:t>
            </a:r>
            <a:endParaRPr lang="en-US" altLang="ja-JP" sz="850" u="none" dirty="0">
              <a:latin typeface="AR P丸ゴシック体M" pitchFamily="50" charset="-128"/>
              <a:ea typeface="AR P丸ゴシック体M" pitchFamily="50" charset="-128"/>
            </a:endParaRPr>
          </a:p>
          <a:p>
            <a:pPr>
              <a:defRPr/>
            </a:pPr>
            <a:r>
              <a:rPr lang="ja-JP" altLang="en-US" sz="850" u="none" dirty="0">
                <a:latin typeface="AR P丸ゴシック体M" pitchFamily="50" charset="-128"/>
                <a:ea typeface="AR P丸ゴシック体M" pitchFamily="50" charset="-128"/>
              </a:rPr>
              <a:t>また、お客様の同意がある場合及び法令等に基づく要請があった場合を除き、当該個人情報の第三者への提供または開示をいたしません。</a:t>
            </a:r>
            <a:endParaRPr lang="en-US" altLang="ja-JP" sz="850" u="none" dirty="0">
              <a:latin typeface="AR P丸ゴシック体M" pitchFamily="50" charset="-128"/>
              <a:ea typeface="AR P丸ゴシック体M" pitchFamily="50" charset="-128"/>
            </a:endParaRPr>
          </a:p>
          <a:p>
            <a:pPr>
              <a:defRPr/>
            </a:pPr>
            <a:r>
              <a:rPr lang="ja-JP" altLang="en-US" sz="850" u="none" dirty="0">
                <a:latin typeface="AR P丸ゴシック体M" pitchFamily="50" charset="-128"/>
                <a:ea typeface="AR P丸ゴシック体M" pitchFamily="50" charset="-128"/>
              </a:rPr>
              <a:t>ご提供いただいた個人情報を正確に処理するように努めます。</a:t>
            </a:r>
          </a:p>
        </p:txBody>
      </p:sp>
      <p:grpSp>
        <p:nvGrpSpPr>
          <p:cNvPr id="29" name="グループ化 28"/>
          <p:cNvGrpSpPr/>
          <p:nvPr/>
        </p:nvGrpSpPr>
        <p:grpSpPr>
          <a:xfrm>
            <a:off x="280823" y="7503002"/>
            <a:ext cx="3248847" cy="2616971"/>
            <a:chOff x="185946" y="7362271"/>
            <a:chExt cx="3248847" cy="2616971"/>
          </a:xfrm>
        </p:grpSpPr>
        <p:pic>
          <p:nvPicPr>
            <p:cNvPr id="30" name="図 1"/>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bwMode="auto">
            <a:xfrm>
              <a:off x="190082" y="7723087"/>
              <a:ext cx="3200369" cy="2256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角丸四角形 30"/>
            <p:cNvSpPr/>
            <p:nvPr/>
          </p:nvSpPr>
          <p:spPr bwMode="auto">
            <a:xfrm>
              <a:off x="953431" y="9237761"/>
              <a:ext cx="591468" cy="148296"/>
            </a:xfrm>
            <a:prstGeom prst="roundRect">
              <a:avLst/>
            </a:prstGeom>
            <a:solidFill>
              <a:srgbClr val="E9E8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2" name="正方形/長方形 31"/>
            <p:cNvSpPr/>
            <p:nvPr/>
          </p:nvSpPr>
          <p:spPr bwMode="auto">
            <a:xfrm rot="1534616">
              <a:off x="943145" y="9190616"/>
              <a:ext cx="41146" cy="186870"/>
            </a:xfrm>
            <a:prstGeom prst="rect">
              <a:avLst/>
            </a:prstGeom>
            <a:solidFill>
              <a:srgbClr val="C8C9C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 name="フリーフォーム 32"/>
            <p:cNvSpPr/>
            <p:nvPr/>
          </p:nvSpPr>
          <p:spPr bwMode="auto">
            <a:xfrm>
              <a:off x="1256023" y="9222332"/>
              <a:ext cx="93434" cy="172298"/>
            </a:xfrm>
            <a:custGeom>
              <a:avLst/>
              <a:gdLst>
                <a:gd name="connsiteX0" fmla="*/ 85725 w 145256"/>
                <a:gd name="connsiteY0" fmla="*/ 0 h 276225"/>
                <a:gd name="connsiteX1" fmla="*/ 88106 w 145256"/>
                <a:gd name="connsiteY1" fmla="*/ 59531 h 276225"/>
                <a:gd name="connsiteX2" fmla="*/ 0 w 145256"/>
                <a:gd name="connsiteY2" fmla="*/ 276225 h 276225"/>
                <a:gd name="connsiteX3" fmla="*/ 69056 w 145256"/>
                <a:gd name="connsiteY3" fmla="*/ 269081 h 276225"/>
                <a:gd name="connsiteX4" fmla="*/ 145256 w 145256"/>
                <a:gd name="connsiteY4" fmla="*/ 47625 h 276225"/>
                <a:gd name="connsiteX5" fmla="*/ 145256 w 145256"/>
                <a:gd name="connsiteY5" fmla="*/ 28575 h 276225"/>
                <a:gd name="connsiteX6" fmla="*/ 142875 w 145256"/>
                <a:gd name="connsiteY6" fmla="*/ 9525 h 276225"/>
                <a:gd name="connsiteX7" fmla="*/ 85725 w 145256"/>
                <a:gd name="connsiteY7" fmla="*/ 0 h 276225"/>
                <a:gd name="connsiteX0" fmla="*/ 85725 w 145256"/>
                <a:gd name="connsiteY0" fmla="*/ 0 h 290512"/>
                <a:gd name="connsiteX1" fmla="*/ 88106 w 145256"/>
                <a:gd name="connsiteY1" fmla="*/ 59531 h 290512"/>
                <a:gd name="connsiteX2" fmla="*/ 0 w 145256"/>
                <a:gd name="connsiteY2" fmla="*/ 276225 h 290512"/>
                <a:gd name="connsiteX3" fmla="*/ 57150 w 145256"/>
                <a:gd name="connsiteY3" fmla="*/ 290512 h 290512"/>
                <a:gd name="connsiteX4" fmla="*/ 145256 w 145256"/>
                <a:gd name="connsiteY4" fmla="*/ 47625 h 290512"/>
                <a:gd name="connsiteX5" fmla="*/ 145256 w 145256"/>
                <a:gd name="connsiteY5" fmla="*/ 28575 h 290512"/>
                <a:gd name="connsiteX6" fmla="*/ 142875 w 145256"/>
                <a:gd name="connsiteY6" fmla="*/ 9525 h 290512"/>
                <a:gd name="connsiteX7" fmla="*/ 85725 w 145256"/>
                <a:gd name="connsiteY7" fmla="*/ 0 h 290512"/>
                <a:gd name="connsiteX0" fmla="*/ 85725 w 145256"/>
                <a:gd name="connsiteY0" fmla="*/ 0 h 290512"/>
                <a:gd name="connsiteX1" fmla="*/ 88106 w 145256"/>
                <a:gd name="connsiteY1" fmla="*/ 59531 h 290512"/>
                <a:gd name="connsiteX2" fmla="*/ 0 w 145256"/>
                <a:gd name="connsiteY2" fmla="*/ 283368 h 290512"/>
                <a:gd name="connsiteX3" fmla="*/ 57150 w 145256"/>
                <a:gd name="connsiteY3" fmla="*/ 290512 h 290512"/>
                <a:gd name="connsiteX4" fmla="*/ 145256 w 145256"/>
                <a:gd name="connsiteY4" fmla="*/ 47625 h 290512"/>
                <a:gd name="connsiteX5" fmla="*/ 145256 w 145256"/>
                <a:gd name="connsiteY5" fmla="*/ 28575 h 290512"/>
                <a:gd name="connsiteX6" fmla="*/ 142875 w 145256"/>
                <a:gd name="connsiteY6" fmla="*/ 9525 h 290512"/>
                <a:gd name="connsiteX7" fmla="*/ 85725 w 145256"/>
                <a:gd name="connsiteY7" fmla="*/ 0 h 290512"/>
                <a:gd name="connsiteX0" fmla="*/ 85725 w 145256"/>
                <a:gd name="connsiteY0" fmla="*/ 0 h 290512"/>
                <a:gd name="connsiteX1" fmla="*/ 88106 w 145256"/>
                <a:gd name="connsiteY1" fmla="*/ 59531 h 290512"/>
                <a:gd name="connsiteX2" fmla="*/ 50006 w 145256"/>
                <a:gd name="connsiteY2" fmla="*/ 154780 h 290512"/>
                <a:gd name="connsiteX3" fmla="*/ 0 w 145256"/>
                <a:gd name="connsiteY3" fmla="*/ 283368 h 290512"/>
                <a:gd name="connsiteX4" fmla="*/ 57150 w 145256"/>
                <a:gd name="connsiteY4" fmla="*/ 290512 h 290512"/>
                <a:gd name="connsiteX5" fmla="*/ 145256 w 145256"/>
                <a:gd name="connsiteY5" fmla="*/ 47625 h 290512"/>
                <a:gd name="connsiteX6" fmla="*/ 145256 w 145256"/>
                <a:gd name="connsiteY6" fmla="*/ 28575 h 290512"/>
                <a:gd name="connsiteX7" fmla="*/ 142875 w 145256"/>
                <a:gd name="connsiteY7" fmla="*/ 9525 h 290512"/>
                <a:gd name="connsiteX8" fmla="*/ 85725 w 145256"/>
                <a:gd name="connsiteY8" fmla="*/ 0 h 290512"/>
                <a:gd name="connsiteX0" fmla="*/ 97631 w 157162"/>
                <a:gd name="connsiteY0" fmla="*/ 0 h 297656"/>
                <a:gd name="connsiteX1" fmla="*/ 100012 w 157162"/>
                <a:gd name="connsiteY1" fmla="*/ 59531 h 297656"/>
                <a:gd name="connsiteX2" fmla="*/ 61912 w 157162"/>
                <a:gd name="connsiteY2" fmla="*/ 154780 h 297656"/>
                <a:gd name="connsiteX3" fmla="*/ 0 w 157162"/>
                <a:gd name="connsiteY3" fmla="*/ 297656 h 297656"/>
                <a:gd name="connsiteX4" fmla="*/ 69056 w 157162"/>
                <a:gd name="connsiteY4" fmla="*/ 290512 h 297656"/>
                <a:gd name="connsiteX5" fmla="*/ 157162 w 157162"/>
                <a:gd name="connsiteY5" fmla="*/ 47625 h 297656"/>
                <a:gd name="connsiteX6" fmla="*/ 157162 w 157162"/>
                <a:gd name="connsiteY6" fmla="*/ 28575 h 297656"/>
                <a:gd name="connsiteX7" fmla="*/ 154781 w 157162"/>
                <a:gd name="connsiteY7" fmla="*/ 9525 h 297656"/>
                <a:gd name="connsiteX8" fmla="*/ 97631 w 157162"/>
                <a:gd name="connsiteY8" fmla="*/ 0 h 297656"/>
                <a:gd name="connsiteX0" fmla="*/ 97631 w 157162"/>
                <a:gd name="connsiteY0" fmla="*/ 17130 h 314786"/>
                <a:gd name="connsiteX1" fmla="*/ 100012 w 157162"/>
                <a:gd name="connsiteY1" fmla="*/ 76661 h 314786"/>
                <a:gd name="connsiteX2" fmla="*/ 61912 w 157162"/>
                <a:gd name="connsiteY2" fmla="*/ 171910 h 314786"/>
                <a:gd name="connsiteX3" fmla="*/ 0 w 157162"/>
                <a:gd name="connsiteY3" fmla="*/ 314786 h 314786"/>
                <a:gd name="connsiteX4" fmla="*/ 69056 w 157162"/>
                <a:gd name="connsiteY4" fmla="*/ 307642 h 314786"/>
                <a:gd name="connsiteX5" fmla="*/ 157162 w 157162"/>
                <a:gd name="connsiteY5" fmla="*/ 64755 h 314786"/>
                <a:gd name="connsiteX6" fmla="*/ 157162 w 157162"/>
                <a:gd name="connsiteY6" fmla="*/ 45705 h 314786"/>
                <a:gd name="connsiteX7" fmla="*/ 146117 w 157162"/>
                <a:gd name="connsiteY7" fmla="*/ 0 h 314786"/>
                <a:gd name="connsiteX8" fmla="*/ 97631 w 157162"/>
                <a:gd name="connsiteY8" fmla="*/ 17130 h 314786"/>
                <a:gd name="connsiteX0" fmla="*/ 86802 w 157162"/>
                <a:gd name="connsiteY0" fmla="*/ 0 h 324312"/>
                <a:gd name="connsiteX1" fmla="*/ 100012 w 157162"/>
                <a:gd name="connsiteY1" fmla="*/ 86187 h 324312"/>
                <a:gd name="connsiteX2" fmla="*/ 61912 w 157162"/>
                <a:gd name="connsiteY2" fmla="*/ 181436 h 324312"/>
                <a:gd name="connsiteX3" fmla="*/ 0 w 157162"/>
                <a:gd name="connsiteY3" fmla="*/ 324312 h 324312"/>
                <a:gd name="connsiteX4" fmla="*/ 69056 w 157162"/>
                <a:gd name="connsiteY4" fmla="*/ 317168 h 324312"/>
                <a:gd name="connsiteX5" fmla="*/ 157162 w 157162"/>
                <a:gd name="connsiteY5" fmla="*/ 74281 h 324312"/>
                <a:gd name="connsiteX6" fmla="*/ 157162 w 157162"/>
                <a:gd name="connsiteY6" fmla="*/ 55231 h 324312"/>
                <a:gd name="connsiteX7" fmla="*/ 146117 w 157162"/>
                <a:gd name="connsiteY7" fmla="*/ 9526 h 324312"/>
                <a:gd name="connsiteX8" fmla="*/ 86802 w 157162"/>
                <a:gd name="connsiteY8" fmla="*/ 0 h 324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7162" h="324312">
                  <a:moveTo>
                    <a:pt x="86802" y="0"/>
                  </a:moveTo>
                  <a:cubicBezTo>
                    <a:pt x="87596" y="19844"/>
                    <a:pt x="99218" y="66343"/>
                    <a:pt x="100012" y="86187"/>
                  </a:cubicBezTo>
                  <a:lnTo>
                    <a:pt x="61912" y="181436"/>
                  </a:lnTo>
                  <a:lnTo>
                    <a:pt x="0" y="324312"/>
                  </a:lnTo>
                  <a:lnTo>
                    <a:pt x="69056" y="317168"/>
                  </a:lnTo>
                  <a:lnTo>
                    <a:pt x="157162" y="74281"/>
                  </a:lnTo>
                  <a:lnTo>
                    <a:pt x="157162" y="55231"/>
                  </a:lnTo>
                  <a:lnTo>
                    <a:pt x="146117" y="9526"/>
                  </a:lnTo>
                  <a:lnTo>
                    <a:pt x="86802" y="0"/>
                  </a:lnTo>
                  <a:close/>
                </a:path>
              </a:pathLst>
            </a:custGeom>
            <a:solidFill>
              <a:srgbClr val="C5C7C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4" name="角丸四角形 33"/>
            <p:cNvSpPr/>
            <p:nvPr/>
          </p:nvSpPr>
          <p:spPr bwMode="auto">
            <a:xfrm rot="2816698">
              <a:off x="1297168" y="9415202"/>
              <a:ext cx="434602" cy="35146"/>
            </a:xfrm>
            <a:prstGeom prst="roundRect">
              <a:avLst/>
            </a:prstGeom>
            <a:solidFill>
              <a:srgbClr val="E9E8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5" name="角丸四角形 34"/>
            <p:cNvSpPr/>
            <p:nvPr/>
          </p:nvSpPr>
          <p:spPr bwMode="auto">
            <a:xfrm rot="1852693">
              <a:off x="1657193" y="9605501"/>
              <a:ext cx="88291" cy="35145"/>
            </a:xfrm>
            <a:prstGeom prst="roundRect">
              <a:avLst/>
            </a:prstGeom>
            <a:solidFill>
              <a:srgbClr val="F58FA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6" name="フリーフォーム 35"/>
            <p:cNvSpPr/>
            <p:nvPr/>
          </p:nvSpPr>
          <p:spPr bwMode="auto">
            <a:xfrm>
              <a:off x="1373459" y="9234333"/>
              <a:ext cx="173154" cy="133723"/>
            </a:xfrm>
            <a:custGeom>
              <a:avLst/>
              <a:gdLst>
                <a:gd name="connsiteX0" fmla="*/ 0 w 330200"/>
                <a:gd name="connsiteY0" fmla="*/ 0 h 250825"/>
                <a:gd name="connsiteX1" fmla="*/ 311150 w 330200"/>
                <a:gd name="connsiteY1" fmla="*/ 250825 h 250825"/>
                <a:gd name="connsiteX2" fmla="*/ 330200 w 330200"/>
                <a:gd name="connsiteY2" fmla="*/ 231775 h 250825"/>
                <a:gd name="connsiteX3" fmla="*/ 0 w 330200"/>
                <a:gd name="connsiteY3" fmla="*/ 0 h 250825"/>
                <a:gd name="connsiteX0" fmla="*/ 0 w 330200"/>
                <a:gd name="connsiteY0" fmla="*/ 0 h 250825"/>
                <a:gd name="connsiteX1" fmla="*/ 311150 w 330200"/>
                <a:gd name="connsiteY1" fmla="*/ 250825 h 250825"/>
                <a:gd name="connsiteX2" fmla="*/ 330200 w 330200"/>
                <a:gd name="connsiteY2" fmla="*/ 231775 h 250825"/>
                <a:gd name="connsiteX3" fmla="*/ 72231 w 330200"/>
                <a:gd name="connsiteY3" fmla="*/ 42863 h 250825"/>
                <a:gd name="connsiteX4" fmla="*/ 0 w 330200"/>
                <a:gd name="connsiteY4" fmla="*/ 0 h 250825"/>
                <a:gd name="connsiteX0" fmla="*/ 0 w 320675"/>
                <a:gd name="connsiteY0" fmla="*/ 0 h 250825"/>
                <a:gd name="connsiteX1" fmla="*/ 311150 w 320675"/>
                <a:gd name="connsiteY1" fmla="*/ 250825 h 250825"/>
                <a:gd name="connsiteX2" fmla="*/ 320675 w 320675"/>
                <a:gd name="connsiteY2" fmla="*/ 238919 h 250825"/>
                <a:gd name="connsiteX3" fmla="*/ 72231 w 320675"/>
                <a:gd name="connsiteY3" fmla="*/ 42863 h 250825"/>
                <a:gd name="connsiteX4" fmla="*/ 0 w 320675"/>
                <a:gd name="connsiteY4" fmla="*/ 0 h 250825"/>
                <a:gd name="connsiteX0" fmla="*/ 0 w 320675"/>
                <a:gd name="connsiteY0" fmla="*/ 0 h 250825"/>
                <a:gd name="connsiteX1" fmla="*/ 311150 w 320675"/>
                <a:gd name="connsiteY1" fmla="*/ 250825 h 250825"/>
                <a:gd name="connsiteX2" fmla="*/ 320675 w 320675"/>
                <a:gd name="connsiteY2" fmla="*/ 238919 h 250825"/>
                <a:gd name="connsiteX3" fmla="*/ 69850 w 320675"/>
                <a:gd name="connsiteY3" fmla="*/ 28576 h 250825"/>
                <a:gd name="connsiteX4" fmla="*/ 0 w 320675"/>
                <a:gd name="connsiteY4" fmla="*/ 0 h 250825"/>
                <a:gd name="connsiteX0" fmla="*/ 0 w 320675"/>
                <a:gd name="connsiteY0" fmla="*/ 0 h 250825"/>
                <a:gd name="connsiteX1" fmla="*/ 311150 w 320675"/>
                <a:gd name="connsiteY1" fmla="*/ 250825 h 250825"/>
                <a:gd name="connsiteX2" fmla="*/ 320675 w 320675"/>
                <a:gd name="connsiteY2" fmla="*/ 238919 h 250825"/>
                <a:gd name="connsiteX3" fmla="*/ 60325 w 320675"/>
                <a:gd name="connsiteY3" fmla="*/ 35719 h 250825"/>
                <a:gd name="connsiteX4" fmla="*/ 0 w 320675"/>
                <a:gd name="connsiteY4" fmla="*/ 0 h 250825"/>
                <a:gd name="connsiteX0" fmla="*/ 0 w 320675"/>
                <a:gd name="connsiteY0" fmla="*/ 0 h 250825"/>
                <a:gd name="connsiteX1" fmla="*/ 311150 w 320675"/>
                <a:gd name="connsiteY1" fmla="*/ 250825 h 250825"/>
                <a:gd name="connsiteX2" fmla="*/ 320675 w 320675"/>
                <a:gd name="connsiteY2" fmla="*/ 238919 h 250825"/>
                <a:gd name="connsiteX3" fmla="*/ 60325 w 320675"/>
                <a:gd name="connsiteY3" fmla="*/ 35719 h 250825"/>
                <a:gd name="connsiteX4" fmla="*/ 0 w 320675"/>
                <a:gd name="connsiteY4" fmla="*/ 0 h 250825"/>
                <a:gd name="connsiteX0" fmla="*/ 0 w 320675"/>
                <a:gd name="connsiteY0" fmla="*/ 0 h 248444"/>
                <a:gd name="connsiteX1" fmla="*/ 311150 w 320675"/>
                <a:gd name="connsiteY1" fmla="*/ 248444 h 248444"/>
                <a:gd name="connsiteX2" fmla="*/ 320675 w 320675"/>
                <a:gd name="connsiteY2" fmla="*/ 238919 h 248444"/>
                <a:gd name="connsiteX3" fmla="*/ 60325 w 320675"/>
                <a:gd name="connsiteY3" fmla="*/ 35719 h 248444"/>
                <a:gd name="connsiteX4" fmla="*/ 0 w 320675"/>
                <a:gd name="connsiteY4" fmla="*/ 0 h 2484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675" h="248444">
                  <a:moveTo>
                    <a:pt x="0" y="0"/>
                  </a:moveTo>
                  <a:lnTo>
                    <a:pt x="311150" y="248444"/>
                  </a:lnTo>
                  <a:lnTo>
                    <a:pt x="320675" y="238919"/>
                  </a:lnTo>
                  <a:lnTo>
                    <a:pt x="60325" y="35719"/>
                  </a:lnTo>
                  <a:cubicBezTo>
                    <a:pt x="30692" y="7144"/>
                    <a:pt x="20108" y="11906"/>
                    <a:pt x="0" y="0"/>
                  </a:cubicBezTo>
                  <a:close/>
                </a:path>
              </a:pathLst>
            </a:custGeom>
            <a:solidFill>
              <a:srgbClr val="F58FA5"/>
            </a:solidFill>
            <a:ln>
              <a:solidFill>
                <a:srgbClr val="C8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7" name="テキスト ボックス 13"/>
            <p:cNvSpPr txBox="1">
              <a:spLocks noChangeArrowheads="1"/>
            </p:cNvSpPr>
            <p:nvPr/>
          </p:nvSpPr>
          <p:spPr bwMode="auto">
            <a:xfrm>
              <a:off x="1881184" y="8973187"/>
              <a:ext cx="957672" cy="40011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ja-JP" altLang="en-US" sz="2000" b="1" dirty="0">
                  <a:latin typeface="Meiryo UI" panose="020B0604030504040204" pitchFamily="50" charset="-128"/>
                  <a:ea typeface="Meiryo UI" panose="020B0604030504040204" pitchFamily="50" charset="-128"/>
                </a:rPr>
                <a:t>金沢駅</a:t>
              </a:r>
            </a:p>
          </p:txBody>
        </p:sp>
        <p:sp>
          <p:nvSpPr>
            <p:cNvPr id="38" name="テキスト ボックス 37"/>
            <p:cNvSpPr txBox="1"/>
            <p:nvPr/>
          </p:nvSpPr>
          <p:spPr bwMode="auto">
            <a:xfrm>
              <a:off x="345772" y="8815203"/>
              <a:ext cx="1037551" cy="224765"/>
            </a:xfrm>
            <a:prstGeom prst="rect">
              <a:avLst/>
            </a:prstGeom>
            <a:noFill/>
          </p:spPr>
          <p:txBody>
            <a:bodyPr wrap="square">
              <a:spAutoFit/>
            </a:bodyPr>
            <a:lstStyle/>
            <a:p>
              <a:pPr algn="ctr">
                <a:defRPr/>
              </a:pPr>
              <a:r>
                <a:rPr lang="ja-JP" altLang="en-US" sz="1050" b="1" dirty="0">
                  <a:latin typeface="Meiryo UI" panose="020B0604030504040204" pitchFamily="50" charset="-128"/>
                  <a:ea typeface="Meiryo UI" panose="020B0604030504040204" pitchFamily="50" charset="-128"/>
                </a:rPr>
                <a:t>北國銀行本店</a:t>
              </a:r>
            </a:p>
          </p:txBody>
        </p:sp>
        <p:sp>
          <p:nvSpPr>
            <p:cNvPr id="39" name="正方形/長方形 38"/>
            <p:cNvSpPr/>
            <p:nvPr/>
          </p:nvSpPr>
          <p:spPr bwMode="auto">
            <a:xfrm rot="2199434">
              <a:off x="294245" y="8342844"/>
              <a:ext cx="138009" cy="18772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0" name="テキスト ボックス 17"/>
            <p:cNvSpPr txBox="1">
              <a:spLocks noChangeArrowheads="1"/>
            </p:cNvSpPr>
            <p:nvPr/>
          </p:nvSpPr>
          <p:spPr bwMode="auto">
            <a:xfrm>
              <a:off x="185946" y="7362271"/>
              <a:ext cx="3168000" cy="292388"/>
            </a:xfrm>
            <a:prstGeom prst="rect">
              <a:avLst/>
            </a:prstGeom>
            <a:solidFill>
              <a:srgbClr val="FF0000"/>
            </a:solidFill>
            <a:ln w="19050">
              <a:solidFill>
                <a:srgbClr val="FF0000"/>
              </a:solidFill>
              <a:miter lim="800000"/>
              <a:headEnd/>
              <a:tailEnd/>
            </a:ln>
          </p:spPr>
          <p:txBody>
            <a:bodyPr wrap="squar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ja-JP" altLang="en-US" sz="1300" dirty="0">
                  <a:solidFill>
                    <a:schemeClr val="bg1"/>
                  </a:solidFill>
                  <a:latin typeface="Meiryo UI" panose="020B0604030504040204" pitchFamily="50" charset="-128"/>
                  <a:ea typeface="Meiryo UI" panose="020B0604030504040204" pitchFamily="50" charset="-128"/>
                </a:rPr>
                <a:t>ＴＫＰガーデンシティ</a:t>
              </a:r>
              <a:r>
                <a:rPr lang="en-US" altLang="ja-JP" sz="1300" dirty="0">
                  <a:solidFill>
                    <a:schemeClr val="bg1"/>
                  </a:solidFill>
                  <a:latin typeface="Meiryo UI" panose="020B0604030504040204" pitchFamily="50" charset="-128"/>
                  <a:ea typeface="Meiryo UI" panose="020B0604030504040204" pitchFamily="50" charset="-128"/>
                </a:rPr>
                <a:t>PREMIUM</a:t>
              </a:r>
              <a:r>
                <a:rPr lang="ja-JP" altLang="en-US" sz="1300" dirty="0">
                  <a:solidFill>
                    <a:schemeClr val="bg1"/>
                  </a:solidFill>
                  <a:latin typeface="Meiryo UI" panose="020B0604030504040204" pitchFamily="50" charset="-128"/>
                  <a:ea typeface="Meiryo UI" panose="020B0604030504040204" pitchFamily="50" charset="-128"/>
                </a:rPr>
                <a:t>金沢駅西口</a:t>
              </a:r>
            </a:p>
          </p:txBody>
        </p:sp>
        <p:sp>
          <p:nvSpPr>
            <p:cNvPr id="41" name="テキスト ボックス 40"/>
            <p:cNvSpPr txBox="1"/>
            <p:nvPr/>
          </p:nvSpPr>
          <p:spPr bwMode="auto">
            <a:xfrm>
              <a:off x="2566099" y="8495295"/>
              <a:ext cx="868694" cy="224765"/>
            </a:xfrm>
            <a:prstGeom prst="rect">
              <a:avLst/>
            </a:prstGeom>
            <a:noFill/>
          </p:spPr>
          <p:txBody>
            <a:bodyPr wrap="none">
              <a:spAutoFit/>
            </a:bodyPr>
            <a:lstStyle/>
            <a:p>
              <a:pPr algn="ctr">
                <a:defRPr/>
              </a:pPr>
              <a:r>
                <a:rPr lang="ja-JP" altLang="en-US" sz="1050" b="1" dirty="0">
                  <a:latin typeface="Meiryo UI" panose="020B0604030504040204" pitchFamily="50" charset="-128"/>
                  <a:ea typeface="Meiryo UI" panose="020B0604030504040204" pitchFamily="50" charset="-128"/>
                </a:rPr>
                <a:t>金沢フォーラス</a:t>
              </a:r>
            </a:p>
          </p:txBody>
        </p:sp>
        <p:sp>
          <p:nvSpPr>
            <p:cNvPr id="42" name="正方形/長方形 41"/>
            <p:cNvSpPr/>
            <p:nvPr/>
          </p:nvSpPr>
          <p:spPr>
            <a:xfrm>
              <a:off x="717573" y="8798714"/>
              <a:ext cx="254936" cy="59679"/>
            </a:xfrm>
            <a:prstGeom prst="rect">
              <a:avLst/>
            </a:prstGeom>
            <a:solidFill>
              <a:srgbClr val="CAC59D"/>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43" name="正方形/長方形 42"/>
            <p:cNvSpPr/>
            <p:nvPr/>
          </p:nvSpPr>
          <p:spPr>
            <a:xfrm>
              <a:off x="2929522" y="8780147"/>
              <a:ext cx="318670" cy="59679"/>
            </a:xfrm>
            <a:prstGeom prst="rect">
              <a:avLst/>
            </a:prstGeom>
            <a:solidFill>
              <a:srgbClr val="CAC59D"/>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44" name="正方形/長方形 43"/>
            <p:cNvSpPr/>
            <p:nvPr/>
          </p:nvSpPr>
          <p:spPr>
            <a:xfrm>
              <a:off x="2138081" y="9289930"/>
              <a:ext cx="293790" cy="122004"/>
            </a:xfrm>
            <a:prstGeom prst="rect">
              <a:avLst/>
            </a:prstGeom>
            <a:solidFill>
              <a:srgbClr val="B384DA"/>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45" name="正方形/長方形 44"/>
            <p:cNvSpPr/>
            <p:nvPr/>
          </p:nvSpPr>
          <p:spPr>
            <a:xfrm>
              <a:off x="343987" y="7752437"/>
              <a:ext cx="1022140" cy="284400"/>
            </a:xfrm>
            <a:prstGeom prst="rect">
              <a:avLst/>
            </a:prstGeom>
            <a:solidFill>
              <a:srgbClr val="E8E7C9"/>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46" name="正方形/長方形 45"/>
            <p:cNvSpPr/>
            <p:nvPr/>
          </p:nvSpPr>
          <p:spPr>
            <a:xfrm rot="2223668">
              <a:off x="745780" y="7877905"/>
              <a:ext cx="504000" cy="36000"/>
            </a:xfrm>
            <a:prstGeom prst="rect">
              <a:avLst/>
            </a:prstGeom>
            <a:solidFill>
              <a:srgbClr val="C9C9CB"/>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cxnSp>
          <p:nvCxnSpPr>
            <p:cNvPr id="47" name="直線コネクタ 46"/>
            <p:cNvCxnSpPr/>
            <p:nvPr/>
          </p:nvCxnSpPr>
          <p:spPr bwMode="auto">
            <a:xfrm flipH="1">
              <a:off x="419736" y="7663130"/>
              <a:ext cx="552773" cy="70674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48" name="正方形/長方形 47"/>
            <p:cNvSpPr/>
            <p:nvPr/>
          </p:nvSpPr>
          <p:spPr>
            <a:xfrm rot="7719911">
              <a:off x="659966" y="7924713"/>
              <a:ext cx="504000" cy="36000"/>
            </a:xfrm>
            <a:prstGeom prst="rect">
              <a:avLst/>
            </a:prstGeom>
            <a:solidFill>
              <a:srgbClr val="C9C9CB"/>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49" name="正方形/長方形 48"/>
            <p:cNvSpPr/>
            <p:nvPr/>
          </p:nvSpPr>
          <p:spPr>
            <a:xfrm rot="2196163">
              <a:off x="273825" y="8012515"/>
              <a:ext cx="144000" cy="36000"/>
            </a:xfrm>
            <a:prstGeom prst="rect">
              <a:avLst/>
            </a:prstGeom>
            <a:solidFill>
              <a:srgbClr val="C9C9CB"/>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grpSp>
    </p:spTree>
    <p:extLst>
      <p:ext uri="{BB962C8B-B14F-4D97-AF65-F5344CB8AC3E}">
        <p14:creationId xmlns:p14="http://schemas.microsoft.com/office/powerpoint/2010/main" val="280681165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0000"/>
        </a:solidFill>
        <a:ln>
          <a:noFill/>
        </a:ln>
      </a:spPr>
      <a:bodyPr tIns="288000" rtlCol="0" anchor="ctr"/>
      <a:lstStyle>
        <a:defPPr algn="ctr">
          <a:defRPr kumimoji="0" sz="2400" kern="0" dirty="0" smtClean="0">
            <a:solidFill>
              <a:srgbClr val="FFFFFF"/>
            </a:solidFill>
            <a:latin typeface="Meiryo UI" panose="020B0604030504040204" pitchFamily="50" charset="-128"/>
            <a:ea typeface="Meiryo UI" panose="020B0604030504040204" pitchFamily="50" charset="-128"/>
            <a:cs typeface="Aria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694</Words>
  <Application>Microsoft Office PowerPoint</Application>
  <PresentationFormat>ユーザー設定</PresentationFormat>
  <Paragraphs>94</Paragraphs>
  <Slides>2</Slides>
  <Notes>1</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2</vt:i4>
      </vt:variant>
    </vt:vector>
  </HeadingPairs>
  <TitlesOfParts>
    <vt:vector size="18" baseType="lpstr">
      <vt:lpstr>AR P丸ゴシック体M</vt:lpstr>
      <vt:lpstr>HGSｺﾞｼｯｸE</vt:lpstr>
      <vt:lpstr>HG丸ｺﾞｼｯｸM-PRO</vt:lpstr>
      <vt:lpstr>HG創英角ｺﾞｼｯｸUB</vt:lpstr>
      <vt:lpstr>Meiryo UI</vt:lpstr>
      <vt:lpstr>ＭＳ Ｐゴシック</vt:lpstr>
      <vt:lpstr>メイリオ</vt:lpstr>
      <vt:lpstr>游ゴシック</vt:lpstr>
      <vt:lpstr>Arial</vt:lpstr>
      <vt:lpstr>Arial Black</vt:lpstr>
      <vt:lpstr>Calibri</vt:lpstr>
      <vt:lpstr>Garamond</vt:lpstr>
      <vt:lpstr>Microsoft Himalaya</vt:lpstr>
      <vt:lpstr>Times New Roman</vt:lpstr>
      <vt:lpstr>Trebuchet MS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2020-09-08T06:57:53Z</dcterms:modified>
</cp:coreProperties>
</file>