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62" r:id="rId3"/>
  </p:sldIdLst>
  <p:sldSz cx="7200900" cy="10261600"/>
  <p:notesSz cx="6735763" cy="9866313"/>
  <p:defaultTextStyle>
    <a:defPPr>
      <a:defRPr lang="ja-JP"/>
    </a:defPPr>
    <a:lvl1pPr marL="0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64349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28698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393046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857395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21744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786093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250441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714790" algn="l" defTabSz="92869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2">
          <p15:clr>
            <a:srgbClr val="A4A3A4"/>
          </p15:clr>
        </p15:guide>
        <p15:guide id="2" pos="226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田中　宏和" initials="田中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262673"/>
    <a:srgbClr val="FF99FF"/>
    <a:srgbClr val="FFC000"/>
    <a:srgbClr val="B7DEE8"/>
    <a:srgbClr val="1F497D"/>
    <a:srgbClr val="385D8A"/>
    <a:srgbClr val="A8DEFF"/>
    <a:srgbClr val="FF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0" autoAdjust="0"/>
    <p:restoredTop sz="94660"/>
  </p:normalViewPr>
  <p:slideViewPr>
    <p:cSldViewPr>
      <p:cViewPr varScale="1">
        <p:scale>
          <a:sx n="46" d="100"/>
          <a:sy n="46" d="100"/>
        </p:scale>
        <p:origin x="2388" y="42"/>
      </p:cViewPr>
      <p:guideLst>
        <p:guide orient="horz" pos="3232"/>
        <p:guide pos="22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85E68-331B-4E99-B819-98F6FAA87134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0275" y="1233488"/>
            <a:ext cx="23352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8E0AC-CC16-4869-93C2-7DEBD8005D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292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8E0AC-CC16-4869-93C2-7DEBD8005DB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139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187753"/>
            <a:ext cx="6120766" cy="219959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6" y="5814909"/>
            <a:ext cx="5040630" cy="26224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4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8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93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57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21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86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50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14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65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038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915489" y="548715"/>
            <a:ext cx="1215153" cy="1167257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0038" y="548715"/>
            <a:ext cx="3525441" cy="1167257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80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767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594028"/>
            <a:ext cx="6120766" cy="2038068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2" y="4349306"/>
            <a:ext cx="6120766" cy="224472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6434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286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930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573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21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860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504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147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39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70037" y="3192500"/>
            <a:ext cx="2370296" cy="90287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60348" y="3192500"/>
            <a:ext cx="2370296" cy="90287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478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6" y="410943"/>
            <a:ext cx="6480810" cy="1710267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8" y="2296989"/>
            <a:ext cx="3181648" cy="9572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4349" indent="0">
              <a:buNone/>
              <a:defRPr sz="2000" b="1"/>
            </a:lvl2pPr>
            <a:lvl3pPr marL="928698" indent="0">
              <a:buNone/>
              <a:defRPr sz="1900" b="1"/>
            </a:lvl3pPr>
            <a:lvl4pPr marL="1393046" indent="0">
              <a:buNone/>
              <a:defRPr sz="1600" b="1"/>
            </a:lvl4pPr>
            <a:lvl5pPr marL="1857395" indent="0">
              <a:buNone/>
              <a:defRPr sz="1600" b="1"/>
            </a:lvl5pPr>
            <a:lvl6pPr marL="2321744" indent="0">
              <a:buNone/>
              <a:defRPr sz="1600" b="1"/>
            </a:lvl6pPr>
            <a:lvl7pPr marL="2786093" indent="0">
              <a:buNone/>
              <a:defRPr sz="1600" b="1"/>
            </a:lvl7pPr>
            <a:lvl8pPr marL="3250441" indent="0">
              <a:buNone/>
              <a:defRPr sz="1600" b="1"/>
            </a:lvl8pPr>
            <a:lvl9pPr marL="371479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8" y="3254257"/>
            <a:ext cx="3181648" cy="59122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60" y="2296989"/>
            <a:ext cx="3182898" cy="9572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4349" indent="0">
              <a:buNone/>
              <a:defRPr sz="2000" b="1"/>
            </a:lvl2pPr>
            <a:lvl3pPr marL="928698" indent="0">
              <a:buNone/>
              <a:defRPr sz="1900" b="1"/>
            </a:lvl3pPr>
            <a:lvl4pPr marL="1393046" indent="0">
              <a:buNone/>
              <a:defRPr sz="1600" b="1"/>
            </a:lvl4pPr>
            <a:lvl5pPr marL="1857395" indent="0">
              <a:buNone/>
              <a:defRPr sz="1600" b="1"/>
            </a:lvl5pPr>
            <a:lvl6pPr marL="2321744" indent="0">
              <a:buNone/>
              <a:defRPr sz="1600" b="1"/>
            </a:lvl6pPr>
            <a:lvl7pPr marL="2786093" indent="0">
              <a:buNone/>
              <a:defRPr sz="1600" b="1"/>
            </a:lvl7pPr>
            <a:lvl8pPr marL="3250441" indent="0">
              <a:buNone/>
              <a:defRPr sz="1600" b="1"/>
            </a:lvl8pPr>
            <a:lvl9pPr marL="371479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60" y="3254257"/>
            <a:ext cx="3182898" cy="59122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92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83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953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9" y="408566"/>
            <a:ext cx="2369047" cy="173877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5" y="408569"/>
            <a:ext cx="4025504" cy="8757991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9" y="2147336"/>
            <a:ext cx="2369047" cy="7019221"/>
          </a:xfrm>
        </p:spPr>
        <p:txBody>
          <a:bodyPr/>
          <a:lstStyle>
            <a:lvl1pPr marL="0" indent="0">
              <a:buNone/>
              <a:defRPr sz="1400"/>
            </a:lvl1pPr>
            <a:lvl2pPr marL="464349" indent="0">
              <a:buNone/>
              <a:defRPr sz="1200"/>
            </a:lvl2pPr>
            <a:lvl3pPr marL="928698" indent="0">
              <a:buNone/>
              <a:defRPr sz="1000"/>
            </a:lvl3pPr>
            <a:lvl4pPr marL="1393046" indent="0">
              <a:buNone/>
              <a:defRPr sz="900"/>
            </a:lvl4pPr>
            <a:lvl5pPr marL="1857395" indent="0">
              <a:buNone/>
              <a:defRPr sz="900"/>
            </a:lvl5pPr>
            <a:lvl6pPr marL="2321744" indent="0">
              <a:buNone/>
              <a:defRPr sz="900"/>
            </a:lvl6pPr>
            <a:lvl7pPr marL="2786093" indent="0">
              <a:buNone/>
              <a:defRPr sz="900"/>
            </a:lvl7pPr>
            <a:lvl8pPr marL="3250441" indent="0">
              <a:buNone/>
              <a:defRPr sz="900"/>
            </a:lvl8pPr>
            <a:lvl9pPr marL="371479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513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6" y="7183122"/>
            <a:ext cx="4320540" cy="84800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6" y="916893"/>
            <a:ext cx="4320540" cy="6156960"/>
          </a:xfrm>
        </p:spPr>
        <p:txBody>
          <a:bodyPr/>
          <a:lstStyle>
            <a:lvl1pPr marL="0" indent="0">
              <a:buNone/>
              <a:defRPr sz="3300"/>
            </a:lvl1pPr>
            <a:lvl2pPr marL="464349" indent="0">
              <a:buNone/>
              <a:defRPr sz="2800"/>
            </a:lvl2pPr>
            <a:lvl3pPr marL="928698" indent="0">
              <a:buNone/>
              <a:defRPr sz="2400"/>
            </a:lvl3pPr>
            <a:lvl4pPr marL="1393046" indent="0">
              <a:buNone/>
              <a:defRPr sz="2000"/>
            </a:lvl4pPr>
            <a:lvl5pPr marL="1857395" indent="0">
              <a:buNone/>
              <a:defRPr sz="2000"/>
            </a:lvl5pPr>
            <a:lvl6pPr marL="2321744" indent="0">
              <a:buNone/>
              <a:defRPr sz="2000"/>
            </a:lvl6pPr>
            <a:lvl7pPr marL="2786093" indent="0">
              <a:buNone/>
              <a:defRPr sz="2000"/>
            </a:lvl7pPr>
            <a:lvl8pPr marL="3250441" indent="0">
              <a:buNone/>
              <a:defRPr sz="2000"/>
            </a:lvl8pPr>
            <a:lvl9pPr marL="371479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6" y="8031132"/>
            <a:ext cx="4320540" cy="1204311"/>
          </a:xfrm>
        </p:spPr>
        <p:txBody>
          <a:bodyPr/>
          <a:lstStyle>
            <a:lvl1pPr marL="0" indent="0">
              <a:buNone/>
              <a:defRPr sz="1400"/>
            </a:lvl1pPr>
            <a:lvl2pPr marL="464349" indent="0">
              <a:buNone/>
              <a:defRPr sz="1200"/>
            </a:lvl2pPr>
            <a:lvl3pPr marL="928698" indent="0">
              <a:buNone/>
              <a:defRPr sz="1000"/>
            </a:lvl3pPr>
            <a:lvl4pPr marL="1393046" indent="0">
              <a:buNone/>
              <a:defRPr sz="900"/>
            </a:lvl4pPr>
            <a:lvl5pPr marL="1857395" indent="0">
              <a:buNone/>
              <a:defRPr sz="900"/>
            </a:lvl5pPr>
            <a:lvl6pPr marL="2321744" indent="0">
              <a:buNone/>
              <a:defRPr sz="900"/>
            </a:lvl6pPr>
            <a:lvl7pPr marL="2786093" indent="0">
              <a:buNone/>
              <a:defRPr sz="900"/>
            </a:lvl7pPr>
            <a:lvl8pPr marL="3250441" indent="0">
              <a:buNone/>
              <a:defRPr sz="900"/>
            </a:lvl8pPr>
            <a:lvl9pPr marL="371479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56CF-0E2A-49ED-A903-9217649B0161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2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6" y="410943"/>
            <a:ext cx="6480810" cy="1710267"/>
          </a:xfrm>
          <a:prstGeom prst="rect">
            <a:avLst/>
          </a:prstGeom>
        </p:spPr>
        <p:txBody>
          <a:bodyPr vert="horz" lIns="92870" tIns="46435" rIns="92870" bIns="46435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6" y="2394380"/>
            <a:ext cx="6480810" cy="6772181"/>
          </a:xfrm>
          <a:prstGeom prst="rect">
            <a:avLst/>
          </a:prstGeom>
        </p:spPr>
        <p:txBody>
          <a:bodyPr vert="horz" lIns="92870" tIns="46435" rIns="92870" bIns="46435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7" y="9510987"/>
            <a:ext cx="1680211" cy="546334"/>
          </a:xfrm>
          <a:prstGeom prst="rect">
            <a:avLst/>
          </a:prstGeom>
        </p:spPr>
        <p:txBody>
          <a:bodyPr vert="horz" lIns="92870" tIns="46435" rIns="92870" bIns="4643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056CF-0E2A-49ED-A903-9217649B0161}" type="datetimeFigureOut">
              <a:rPr kumimoji="1" lang="ja-JP" altLang="en-US" smtClean="0"/>
              <a:t>2019/4/17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10" y="9510987"/>
            <a:ext cx="2280285" cy="546334"/>
          </a:xfrm>
          <a:prstGeom prst="rect">
            <a:avLst/>
          </a:prstGeom>
        </p:spPr>
        <p:txBody>
          <a:bodyPr vert="horz" lIns="92870" tIns="46435" rIns="92870" bIns="4643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6" y="9510987"/>
            <a:ext cx="1680211" cy="546334"/>
          </a:xfrm>
          <a:prstGeom prst="rect">
            <a:avLst/>
          </a:prstGeom>
        </p:spPr>
        <p:txBody>
          <a:bodyPr vert="horz" lIns="92870" tIns="46435" rIns="92870" bIns="4643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2DA59-F38E-4C84-BA41-3AD340BEE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21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28698" rtl="0" eaLnBrk="1" latinLnBrk="0" hangingPunct="1">
        <a:spcBef>
          <a:spcPct val="0"/>
        </a:spcBef>
        <a:buNone/>
        <a:defRPr kumimoji="1"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8261" indent="-348261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54567" indent="-290218" algn="l" defTabSz="92869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60872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25221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89569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3918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18266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2616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46963" indent="-232174" algn="l" defTabSz="92869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64349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28698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93046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57395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21744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86093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50441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14790" algn="l" defTabSz="92869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テキスト ボックス 51"/>
          <p:cNvSpPr txBox="1"/>
          <p:nvPr/>
        </p:nvSpPr>
        <p:spPr>
          <a:xfrm>
            <a:off x="0" y="9347470"/>
            <a:ext cx="7700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 〒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920-8580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金沢市鞍月１丁目１番地</a:t>
            </a:r>
          </a:p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石川県 商工労働部 産業政策課</a:t>
            </a:r>
          </a:p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 　情報サービス産業グループ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担当：前寺、川畑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076-225-1519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16073" y="1962384"/>
            <a:ext cx="6801633" cy="2850691"/>
          </a:xfrm>
          <a:prstGeom prst="rect">
            <a:avLst/>
          </a:prstGeom>
          <a:noFill/>
          <a:ln w="25400" cap="flat" cmpd="sng" algn="ctr">
            <a:solidFill>
              <a:srgbClr val="262673"/>
            </a:solidFill>
            <a:prstDash val="solid"/>
          </a:ln>
          <a:effectLst/>
        </p:spPr>
        <p:txBody>
          <a:bodyPr rtlCol="0" anchor="t"/>
          <a:lstStyle/>
          <a:p>
            <a:pPr lvl="0"/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補助上限：</a:t>
            </a:r>
            <a:r>
              <a:rPr lang="en-US" altLang="ja-JP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3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００万円</a:t>
            </a:r>
            <a:r>
              <a:rPr lang="ja-JP" altLang="en-US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（補助率</a:t>
            </a:r>
            <a:r>
              <a:rPr lang="en-US" altLang="ja-JP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1/2</a:t>
            </a:r>
            <a:r>
              <a:rPr lang="ja-JP" altLang="en-US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20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採択件数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３０件程度</a:t>
            </a:r>
            <a:endParaRPr lang="en-US" altLang="ja-JP" sz="2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募集期間：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4/15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（月）～ ６</a:t>
            </a:r>
            <a:r>
              <a:rPr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/14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（金）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　　象：</a:t>
            </a:r>
            <a:r>
              <a:rPr lang="en-US" altLang="ja-JP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AI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IoT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を導入する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石川県内の中小企業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等</a:t>
            </a:r>
            <a:endParaRPr lang="en-US" altLang="ja-JP" sz="20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そ の 他 ：</a:t>
            </a:r>
            <a:r>
              <a:rPr lang="ja-JP" altLang="en-US" sz="16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募集要項・申請書様式は下記からダウンロードできます。　　　　　　　　</a:t>
            </a:r>
            <a:endParaRPr lang="en-US" altLang="ja-JP" sz="16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3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en-US" altLang="ja-JP" sz="13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&lt;</a:t>
            </a:r>
            <a:r>
              <a:rPr lang="en-US" altLang="ja-JP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http://www.pref.ishikawa.lg.jp/syoko/iot/ai-iot_h31.htmli</a:t>
            </a:r>
            <a:r>
              <a:rPr lang="en-US" altLang="ja-JP" sz="13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&gt;</a:t>
            </a:r>
          </a:p>
          <a:p>
            <a:pPr lvl="0"/>
            <a:r>
              <a:rPr lang="ja-JP" altLang="en-US" sz="16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</a:t>
            </a:r>
            <a:r>
              <a:rPr lang="en-US" altLang="ja-JP" sz="16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「石川県」、「</a:t>
            </a:r>
            <a:r>
              <a:rPr lang="en-US" altLang="ja-JP" sz="16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IoT</a:t>
            </a:r>
            <a:r>
              <a:rPr lang="ja-JP" altLang="en-US" sz="16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補助金」で検索してください。</a:t>
            </a:r>
            <a:endParaRPr lang="en-US" altLang="ja-JP" sz="16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algn="ctr"/>
            <a:endParaRPr lang="en-US" altLang="ja-JP" sz="1100" dirty="0">
              <a:solidFill>
                <a:prstClr val="black"/>
              </a:solidFill>
            </a:endParaRPr>
          </a:p>
          <a:p>
            <a:pPr lvl="0"/>
            <a:r>
              <a:rPr lang="ja-JP" altLang="en-US" sz="1400" dirty="0"/>
              <a:t>　　　</a:t>
            </a:r>
            <a:r>
              <a:rPr lang="en-US" altLang="ja-JP" sz="1400" dirty="0"/>
              <a:t>※</a:t>
            </a:r>
            <a:r>
              <a:rPr lang="en-US" altLang="ja-JP" sz="1400" u="sng" dirty="0">
                <a:solidFill>
                  <a:srgbClr val="FF0000"/>
                </a:solidFill>
              </a:rPr>
              <a:t>4/15</a:t>
            </a:r>
            <a:r>
              <a:rPr lang="ja-JP" altLang="en-US" sz="1400" u="sng" dirty="0">
                <a:solidFill>
                  <a:srgbClr val="FF0000"/>
                </a:solidFill>
              </a:rPr>
              <a:t>～</a:t>
            </a:r>
            <a:r>
              <a:rPr lang="en-US" altLang="ja-JP" sz="1400" u="sng" dirty="0">
                <a:solidFill>
                  <a:srgbClr val="FF0000"/>
                </a:solidFill>
              </a:rPr>
              <a:t>5/15</a:t>
            </a:r>
            <a:r>
              <a:rPr lang="ja-JP" altLang="en-US" sz="1400" u="sng" dirty="0" err="1">
                <a:solidFill>
                  <a:srgbClr val="FF0000"/>
                </a:solidFill>
              </a:rPr>
              <a:t>、</a:t>
            </a:r>
            <a:r>
              <a:rPr lang="ja-JP" altLang="en-US" sz="1400" u="sng" dirty="0">
                <a:solidFill>
                  <a:srgbClr val="FF0000"/>
                </a:solidFill>
              </a:rPr>
              <a:t>個別のご相談を承ります。</a:t>
            </a:r>
            <a:r>
              <a:rPr lang="ja-JP" altLang="en-US" sz="1300" dirty="0"/>
              <a:t>お気軽に問い合わせください。</a:t>
            </a:r>
            <a:endParaRPr lang="en-US" altLang="ja-JP" sz="1300" dirty="0"/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endParaRPr kumimoji="0" lang="ja-JP" alt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3718"/>
            <a:ext cx="7200900" cy="750310"/>
          </a:xfrm>
          <a:prstGeom prst="rect">
            <a:avLst/>
          </a:prstGeom>
          <a:solidFill>
            <a:srgbClr val="2626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88000" rtlCol="0" anchor="ctr"/>
          <a:lstStyle/>
          <a:p>
            <a:r>
              <a:rPr kumimoji="0" lang="en-US" altLang="ja-JP" sz="16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H31</a:t>
            </a:r>
            <a:r>
              <a:rPr kumimoji="0" lang="ja-JP" altLang="en-US" sz="16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年度石川県補助事業</a:t>
            </a:r>
            <a:endParaRPr kumimoji="0" lang="en-US" altLang="ja-JP" sz="1600" kern="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  <a:p>
            <a:pPr algn="ctr"/>
            <a:r>
              <a:rPr kumimoji="0" lang="ja-JP" altLang="en-US" sz="26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ＡＩ・ＩｏＴ導入</a:t>
            </a:r>
            <a:r>
              <a:rPr kumimoji="0" lang="ja-JP" altLang="en-US" sz="20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により</a:t>
            </a:r>
            <a:r>
              <a:rPr kumimoji="0" lang="ja-JP" altLang="en-US" sz="26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生産性向上</a:t>
            </a:r>
            <a:r>
              <a:rPr kumimoji="0" lang="ja-JP" altLang="en-US" sz="20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をお考えの皆さまへ</a:t>
            </a:r>
          </a:p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0" y="8947224"/>
            <a:ext cx="3240000" cy="351673"/>
          </a:xfrm>
          <a:prstGeom prst="rect">
            <a:avLst/>
          </a:prstGeom>
          <a:solidFill>
            <a:srgbClr val="333399">
              <a:lumMod val="75000"/>
            </a:srgbClr>
          </a:solidFill>
          <a:ln w="25400" cap="flat" cmpd="sng" algn="ctr">
            <a:solidFill>
              <a:srgbClr val="333399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lvl="0"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お申込み・お問い合わせ先</a:t>
            </a: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16074" y="1386384"/>
            <a:ext cx="6801633" cy="576000"/>
          </a:xfrm>
          <a:prstGeom prst="rect">
            <a:avLst/>
          </a:prstGeom>
          <a:solidFill>
            <a:srgbClr val="333399">
              <a:lumMod val="75000"/>
            </a:srgbClr>
          </a:solidFill>
          <a:ln w="25400" cap="flat" cmpd="sng" algn="ctr">
            <a:solidFill>
              <a:srgbClr val="333399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lvl="0"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kumimoji="0" lang="en-US" altLang="ja-JP" sz="24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AI</a:t>
            </a:r>
            <a:r>
              <a:rPr kumimoji="0" lang="ja-JP" altLang="en-US" sz="24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・</a:t>
            </a:r>
            <a:r>
              <a:rPr kumimoji="0" lang="en-US" altLang="ja-JP" sz="24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IoT</a:t>
            </a:r>
            <a:r>
              <a:rPr kumimoji="0" lang="ja-JP" altLang="en-US" sz="24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を活用した業務効率化・省力化支援事業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226717" y="4914776"/>
            <a:ext cx="6801633" cy="576064"/>
          </a:xfrm>
          <a:prstGeom prst="rect">
            <a:avLst/>
          </a:prstGeom>
          <a:solidFill>
            <a:srgbClr val="FF9900"/>
          </a:solidFill>
          <a:ln w="25400" cap="flat" cmpd="sng" algn="ctr">
            <a:solidFill>
              <a:srgbClr val="FF9900"/>
            </a:solidFill>
            <a:prstDash val="solid"/>
          </a:ln>
          <a:effectLst/>
        </p:spPr>
        <p:txBody>
          <a:bodyPr rtlCol="0" anchor="ctr"/>
          <a:lstStyle/>
          <a:p>
            <a:pPr lvl="0"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kumimoji="0" lang="ja-JP" altLang="en-US" sz="20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導入事例</a:t>
            </a:r>
            <a:endParaRPr kumimoji="0" lang="en-US" altLang="ja-JP" sz="2000" kern="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  <a:p>
            <a:pPr lvl="0"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100000"/>
            </a:pPr>
            <a:r>
              <a:rPr kumimoji="0" lang="ja-JP" altLang="en-US" sz="20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 </a:t>
            </a:r>
            <a:r>
              <a:rPr kumimoji="0" lang="ja-JP" altLang="en-US" sz="1400" kern="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（あくまで一例です。製造業以外の取り組みも対象となります。）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226717" y="5490840"/>
            <a:ext cx="6801633" cy="3061585"/>
          </a:xfrm>
          <a:prstGeom prst="rect">
            <a:avLst/>
          </a:prstGeom>
          <a:noFill/>
          <a:ln w="25400" cap="flat" cmpd="sng" algn="ctr">
            <a:solidFill>
              <a:srgbClr val="FF9900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endParaRPr kumimoji="0" lang="ja-JP" altLang="en-US" sz="32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27639" y="5538788"/>
            <a:ext cx="3294840" cy="311744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71655" y="5551378"/>
            <a:ext cx="2975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設備の稼働状況の見える化</a:t>
            </a:r>
            <a:endParaRPr kumimoji="1" lang="ja-JP" altLang="en-US" sz="1800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03541" y="5968788"/>
            <a:ext cx="2992450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・信号灯にセンサーを設置し、</a:t>
            </a:r>
            <a:b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機械の稼働状況を見える化。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・機械の停止時間を極力減らし、</a:t>
            </a:r>
            <a:b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効率的な生産計画に基づく加工</a:t>
            </a:r>
            <a:b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を行うことで、設備の稼働率を</a:t>
            </a:r>
            <a:b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向上。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707820" y="5531230"/>
            <a:ext cx="3244555" cy="311744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817495" y="5524583"/>
            <a:ext cx="2990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製品の保管状況の見える化</a:t>
            </a:r>
            <a:endParaRPr kumimoji="1" lang="ja-JP" altLang="en-US" sz="1800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833373" y="5978114"/>
            <a:ext cx="3046994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・保管されている製品の位置情報</a:t>
            </a:r>
            <a:b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を見える化。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・誰でも瞬時にどの製品がどこに</a:t>
            </a:r>
            <a:b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あるか把握可能にすることで、</a:t>
            </a:r>
            <a:b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製品管理の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省力化を図る。</a:t>
            </a:r>
            <a:endParaRPr kumimoji="1"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6" name="Picture 2" descr="C:\Users\masat-o\Desktop\240_F_44659774_bBY6hdI3xoPahQ5AKwXscX0CQfCaScV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12" y="7554733"/>
            <a:ext cx="1343985" cy="957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6" descr="C:\Users\masat-o\Desktop\func02_01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096" y="7648382"/>
            <a:ext cx="1127571" cy="738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3" descr="C:\Users\masat-o\Desktop\gatag-0000677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662726" y="7858702"/>
            <a:ext cx="422425" cy="312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5" descr="\\190100-18723\共有フォルダ\共有フォルダ\08 情報・サービス産業G\00 総括\予算\H29当初\5 知事裁定\IoT\画像ネタ\在庫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870" y="7264908"/>
            <a:ext cx="1381809" cy="115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直線コネクタ 8"/>
          <p:cNvCxnSpPr/>
          <p:nvPr/>
        </p:nvCxnSpPr>
        <p:spPr>
          <a:xfrm flipH="1">
            <a:off x="3622479" y="5566150"/>
            <a:ext cx="5056" cy="2898295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0" y="887207"/>
            <a:ext cx="7200900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石川県内の中小企業の</a:t>
            </a:r>
            <a:r>
              <a:rPr lang="en-US" altLang="ja-JP" sz="2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AI</a:t>
            </a:r>
            <a:r>
              <a:rPr lang="ja-JP" altLang="en-US" sz="2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2200" dirty="0" err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IoT</a:t>
            </a:r>
            <a:r>
              <a:rPr lang="ja-JP" altLang="en-US" sz="2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の導入を支援します！</a:t>
            </a:r>
            <a:endParaRPr lang="en-US" altLang="ja-JP" sz="2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29626" y="8579530"/>
            <a:ext cx="586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4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「いしかわ</a:t>
            </a:r>
            <a:r>
              <a:rPr lang="en-US" altLang="ja-JP" sz="14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AI</a:t>
            </a:r>
            <a:r>
              <a:rPr lang="ja-JP" altLang="en-US" sz="14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400" b="1" u="sng" dirty="0" err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IoT</a:t>
            </a:r>
            <a:r>
              <a:rPr lang="ja-JP" altLang="en-US" sz="14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ポータルサイト」に導入事例を掲載しています</a:t>
            </a:r>
            <a:endParaRPr kumimoji="1" lang="ja-JP" altLang="en-US" sz="1400" b="1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255" y="8592862"/>
            <a:ext cx="628571" cy="62857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8853" y="3955633"/>
            <a:ext cx="780952" cy="7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696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/>
          <p:cNvSpPr/>
          <p:nvPr/>
        </p:nvSpPr>
        <p:spPr>
          <a:xfrm>
            <a:off x="0" y="0"/>
            <a:ext cx="7200900" cy="4641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kumimoji="0" lang="ja-JP" altLang="en-US" sz="2600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事業スケジュール（予定）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Text Box 3"/>
          <p:cNvSpPr>
            <a:spLocks noChangeArrowheads="1"/>
          </p:cNvSpPr>
          <p:nvPr/>
        </p:nvSpPr>
        <p:spPr bwMode="auto">
          <a:xfrm>
            <a:off x="218034" y="594296"/>
            <a:ext cx="1870248" cy="2374659"/>
          </a:xfrm>
          <a:prstGeom prst="rect">
            <a:avLst/>
          </a:prstGeom>
          <a:gradFill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</a:gradFill>
          <a:ln w="28575" cmpd="sng">
            <a:solidFill>
              <a:schemeClr val="tx1"/>
            </a:solidFill>
            <a:miter lim="800000"/>
            <a:headEnd/>
            <a:tailEnd/>
          </a:ln>
        </p:spPr>
        <p:txBody>
          <a:bodyPr lIns="41049" tIns="23945" rIns="41049" bIns="23945" anchor="ctr"/>
          <a:lstStyle>
            <a:lvl1pPr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dist" eaLnBrk="1" hangingPunct="1"/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①事業計画の提出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eaLnBrk="1" hangingPunct="1"/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４月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日～６月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2" name="Text Box 25"/>
          <p:cNvSpPr>
            <a:spLocks noChangeArrowheads="1"/>
          </p:cNvSpPr>
          <p:nvPr/>
        </p:nvSpPr>
        <p:spPr bwMode="auto">
          <a:xfrm>
            <a:off x="2232298" y="608044"/>
            <a:ext cx="4734040" cy="23506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mpd="sng">
            <a:solidFill>
              <a:srgbClr val="262673"/>
            </a:solidFill>
            <a:miter lim="800000"/>
            <a:headEnd/>
            <a:tailEnd/>
          </a:ln>
        </p:spPr>
        <p:txBody>
          <a:bodyPr lIns="41049" tIns="20525" rIns="41049" bIns="20525" anchor="t"/>
          <a:lstStyle>
            <a:lvl1pPr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●提出するもの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①事業計画書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②申請者の過去２年の決算書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（貸借対照表、損益計算書（販売費及び一般管理明細、製造原価明細含む））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募集要項・申請書様式は下記ＨＰからダウンロードできます。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&lt;http://www.pref.ishikawa.lg.jp/syoko/index.html&gt;</a:t>
            </a:r>
          </a:p>
          <a:p>
            <a:pPr fontAlgn="b"/>
            <a:endParaRPr lang="en-US" altLang="ja-JP" sz="11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"/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●提出先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"/>
            <a:r>
              <a:rPr lang="ja-JP" altLang="en-US" sz="11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石川県産業政策課情報サービス産業グループ 　まで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"/>
            <a:endParaRPr lang="en-US" altLang="ja-JP" sz="11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"/>
            <a:r>
              <a:rPr lang="ja-JP" altLang="en-US" sz="1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lang="en-US" altLang="ja-JP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/15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～５</a:t>
            </a:r>
            <a:r>
              <a:rPr lang="en-US" altLang="ja-JP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/15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は個別のご相談を承ります。お気軽に</a:t>
            </a:r>
            <a:endParaRPr lang="en-US" altLang="ja-JP" sz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"/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お問合せください。担当：前寺、川畑（</a:t>
            </a:r>
            <a:r>
              <a:rPr lang="en-US" altLang="ja-JP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076-225-1519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Text Box 3"/>
          <p:cNvSpPr>
            <a:spLocks noChangeArrowheads="1"/>
          </p:cNvSpPr>
          <p:nvPr/>
        </p:nvSpPr>
        <p:spPr bwMode="auto">
          <a:xfrm>
            <a:off x="218034" y="5692350"/>
            <a:ext cx="1883314" cy="1917861"/>
          </a:xfrm>
          <a:prstGeom prst="rect">
            <a:avLst/>
          </a:prstGeom>
          <a:gradFill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</a:gradFill>
          <a:ln w="28575" cmpd="sng">
            <a:solidFill>
              <a:schemeClr val="tx1"/>
            </a:solidFill>
            <a:miter lim="800000"/>
            <a:headEnd/>
            <a:tailEnd/>
          </a:ln>
        </p:spPr>
        <p:txBody>
          <a:bodyPr lIns="41049" tIns="23945" rIns="41049" bIns="23945" anchor="ctr"/>
          <a:lstStyle>
            <a:lvl1pPr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dist" eaLnBrk="1" hangingPunct="1"/>
            <a:r>
              <a:rPr lang="ja-JP" altLang="en-US" sz="1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③事業実施</a:t>
            </a:r>
            <a:endParaRPr lang="en-US" altLang="ja-JP" sz="1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eaLnBrk="1" hangingPunct="1"/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月下旬頃～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eaLnBrk="1" hangingPunct="1"/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日（土）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7" name="Text Box 25"/>
          <p:cNvSpPr>
            <a:spLocks noChangeArrowheads="1"/>
          </p:cNvSpPr>
          <p:nvPr/>
        </p:nvSpPr>
        <p:spPr bwMode="auto">
          <a:xfrm>
            <a:off x="2258959" y="3978672"/>
            <a:ext cx="4711984" cy="6956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mpd="sng">
            <a:solidFill>
              <a:srgbClr val="262673"/>
            </a:solidFill>
            <a:miter lim="800000"/>
            <a:headEnd/>
            <a:tailEnd/>
          </a:ln>
        </p:spPr>
        <p:txBody>
          <a:bodyPr lIns="41049" tIns="20525" rIns="41049" bIns="20525" anchor="ctr"/>
          <a:lstStyle>
            <a:lvl1pPr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補助金交付申請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ja-JP" sz="5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・交付申請書　　・事業計画書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Text Box 25"/>
          <p:cNvSpPr>
            <a:spLocks noChangeArrowheads="1"/>
          </p:cNvSpPr>
          <p:nvPr/>
        </p:nvSpPr>
        <p:spPr bwMode="auto">
          <a:xfrm>
            <a:off x="2268879" y="3329259"/>
            <a:ext cx="4711984" cy="316186"/>
          </a:xfrm>
          <a:prstGeom prst="rect">
            <a:avLst/>
          </a:prstGeom>
          <a:solidFill>
            <a:srgbClr val="FFFFFF"/>
          </a:solidFill>
          <a:ln w="12700" cmpd="sng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 lIns="41049" tIns="20525" rIns="41049" bIns="20525" anchor="ctr"/>
          <a:lstStyle>
            <a:lvl1pPr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審　　査　　・　　採　　択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Text Box 25"/>
          <p:cNvSpPr>
            <a:spLocks noChangeArrowheads="1"/>
          </p:cNvSpPr>
          <p:nvPr/>
        </p:nvSpPr>
        <p:spPr bwMode="auto">
          <a:xfrm>
            <a:off x="2268879" y="5707175"/>
            <a:ext cx="4711984" cy="41610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mpd="sng">
            <a:solidFill>
              <a:srgbClr val="262673"/>
            </a:solidFill>
            <a:miter lim="800000"/>
            <a:headEnd/>
            <a:tailEnd/>
          </a:ln>
        </p:spPr>
        <p:txBody>
          <a:bodyPr lIns="41049" tIns="20525" rIns="41049" bIns="20525" anchor="ctr"/>
          <a:lstStyle>
            <a:lvl1pPr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補助事業開始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7" name="Text Box 25"/>
          <p:cNvSpPr>
            <a:spLocks noChangeArrowheads="1"/>
          </p:cNvSpPr>
          <p:nvPr/>
        </p:nvSpPr>
        <p:spPr bwMode="auto">
          <a:xfrm>
            <a:off x="2268879" y="6477534"/>
            <a:ext cx="4711984" cy="11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mpd="sng">
            <a:solidFill>
              <a:srgbClr val="262673"/>
            </a:solidFill>
            <a:miter lim="800000"/>
            <a:headEnd/>
            <a:tailEnd/>
          </a:ln>
        </p:spPr>
        <p:txBody>
          <a:bodyPr lIns="41049" tIns="20525" rIns="41049" bIns="20525" anchor="ctr"/>
          <a:lstStyle>
            <a:lvl1pPr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実績報告（平成３２年３月上旬まで）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eaLnBrk="1" hangingPunct="1">
              <a:lnSpc>
                <a:spcPct val="90000"/>
              </a:lnSpc>
            </a:pP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・実績報告書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・発注、契約に係るもの（契約書、発注書、請書等）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・納品、検収に係るもの（納品書、導入完了の通知等）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・支払がなされたことが分かるもの（請求書、領収書等）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9" name="Text Box 25"/>
          <p:cNvSpPr>
            <a:spLocks noChangeArrowheads="1"/>
          </p:cNvSpPr>
          <p:nvPr/>
        </p:nvSpPr>
        <p:spPr bwMode="auto">
          <a:xfrm>
            <a:off x="2268879" y="8019944"/>
            <a:ext cx="4711984" cy="351527"/>
          </a:xfrm>
          <a:prstGeom prst="rect">
            <a:avLst/>
          </a:prstGeom>
          <a:solidFill>
            <a:srgbClr val="FFFFFF"/>
          </a:solidFill>
          <a:ln w="12700" cmpd="sng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 lIns="41049" tIns="20525" rIns="41049" bIns="20525" anchor="ctr"/>
          <a:lstStyle>
            <a:lvl1pPr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支出項目等の審査　　・　　補助金交付額確定通知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0" name="Text Box 25"/>
          <p:cNvSpPr>
            <a:spLocks noChangeArrowheads="1"/>
          </p:cNvSpPr>
          <p:nvPr/>
        </p:nvSpPr>
        <p:spPr bwMode="auto">
          <a:xfrm>
            <a:off x="2268879" y="9517598"/>
            <a:ext cx="4711984" cy="351527"/>
          </a:xfrm>
          <a:prstGeom prst="rect">
            <a:avLst/>
          </a:prstGeom>
          <a:solidFill>
            <a:srgbClr val="FFFFFF"/>
          </a:solidFill>
          <a:ln w="12700" cmpd="sng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 lIns="41049" tIns="20525" rIns="41049" bIns="20525" anchor="ctr"/>
          <a:lstStyle>
            <a:lvl1pPr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補助金精算払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" name="Text Box 25"/>
          <p:cNvSpPr>
            <a:spLocks noChangeArrowheads="1"/>
          </p:cNvSpPr>
          <p:nvPr/>
        </p:nvSpPr>
        <p:spPr bwMode="auto">
          <a:xfrm>
            <a:off x="2268879" y="8797519"/>
            <a:ext cx="4711984" cy="3600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mpd="sng">
            <a:solidFill>
              <a:srgbClr val="262673"/>
            </a:solidFill>
            <a:miter lim="800000"/>
            <a:headEnd/>
            <a:tailEnd/>
          </a:ln>
        </p:spPr>
        <p:txBody>
          <a:bodyPr lIns="41049" tIns="20525" rIns="41049" bIns="20525" anchor="ctr"/>
          <a:lstStyle>
            <a:lvl1pPr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請求書を県に発送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2" name="Text Box 3"/>
          <p:cNvSpPr>
            <a:spLocks noChangeArrowheads="1"/>
          </p:cNvSpPr>
          <p:nvPr/>
        </p:nvSpPr>
        <p:spPr bwMode="auto">
          <a:xfrm>
            <a:off x="211106" y="8019944"/>
            <a:ext cx="1889858" cy="351527"/>
          </a:xfrm>
          <a:prstGeom prst="rect">
            <a:avLst/>
          </a:prstGeom>
          <a:gradFill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</a:gradFill>
          <a:ln w="28575" cmpd="sng">
            <a:solidFill>
              <a:schemeClr val="tx1"/>
            </a:solidFill>
            <a:miter lim="800000"/>
            <a:headEnd/>
            <a:tailEnd/>
          </a:ln>
        </p:spPr>
        <p:txBody>
          <a:bodyPr lIns="41049" tIns="23945" rIns="41049" bIns="23945" anchor="ctr"/>
          <a:lstStyle>
            <a:lvl1pPr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dist" eaLnBrk="1" hangingPunct="1"/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④審　　　査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4" name="Text Box 3"/>
          <p:cNvSpPr>
            <a:spLocks noChangeArrowheads="1"/>
          </p:cNvSpPr>
          <p:nvPr/>
        </p:nvSpPr>
        <p:spPr bwMode="auto">
          <a:xfrm>
            <a:off x="218034" y="3329259"/>
            <a:ext cx="1883314" cy="2045719"/>
          </a:xfrm>
          <a:prstGeom prst="rect">
            <a:avLst/>
          </a:prstGeom>
          <a:gradFill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</a:gradFill>
          <a:ln w="28575" cmpd="sng">
            <a:solidFill>
              <a:schemeClr val="tx1"/>
            </a:solidFill>
            <a:miter lim="800000"/>
            <a:headEnd/>
            <a:tailEnd/>
          </a:ln>
        </p:spPr>
        <p:txBody>
          <a:bodyPr lIns="41049" tIns="23945" rIns="41049" bIns="23945" anchor="ctr"/>
          <a:lstStyle>
            <a:lvl1pPr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dist" eaLnBrk="1" hangingPunct="1"/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②審査・採択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eaLnBrk="1" hangingPunct="1"/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 eaLnBrk="1" hangingPunct="1"/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７月下旬から８月上旬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8" name="Text Box 25"/>
          <p:cNvSpPr>
            <a:spLocks noChangeArrowheads="1"/>
          </p:cNvSpPr>
          <p:nvPr/>
        </p:nvSpPr>
        <p:spPr bwMode="auto">
          <a:xfrm>
            <a:off x="2254354" y="5044278"/>
            <a:ext cx="4711984" cy="316186"/>
          </a:xfrm>
          <a:prstGeom prst="rect">
            <a:avLst/>
          </a:prstGeom>
          <a:solidFill>
            <a:srgbClr val="FFFFFF"/>
          </a:solidFill>
          <a:ln w="12700" cmpd="sng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 lIns="41049" tIns="20525" rIns="41049" bIns="20525" anchor="ctr"/>
          <a:lstStyle>
            <a:lvl1pPr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補助金交付決定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1" name="Text Box 3"/>
          <p:cNvSpPr>
            <a:spLocks noChangeArrowheads="1"/>
          </p:cNvSpPr>
          <p:nvPr/>
        </p:nvSpPr>
        <p:spPr bwMode="auto">
          <a:xfrm>
            <a:off x="214518" y="8797518"/>
            <a:ext cx="1889858" cy="351527"/>
          </a:xfrm>
          <a:prstGeom prst="rect">
            <a:avLst/>
          </a:prstGeom>
          <a:gradFill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</a:gradFill>
          <a:ln w="28575" cmpd="sng">
            <a:solidFill>
              <a:schemeClr val="tx1"/>
            </a:solidFill>
            <a:miter lim="800000"/>
            <a:headEnd/>
            <a:tailEnd/>
          </a:ln>
        </p:spPr>
        <p:txBody>
          <a:bodyPr lIns="41049" tIns="23945" rIns="41049" bIns="23945" anchor="ctr"/>
          <a:lstStyle>
            <a:lvl1pPr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dist" eaLnBrk="1" hangingPunct="1"/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⑤補助金請求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4" name="Text Box 3"/>
          <p:cNvSpPr>
            <a:spLocks noChangeArrowheads="1"/>
          </p:cNvSpPr>
          <p:nvPr/>
        </p:nvSpPr>
        <p:spPr bwMode="auto">
          <a:xfrm>
            <a:off x="214518" y="9517598"/>
            <a:ext cx="1889858" cy="351527"/>
          </a:xfrm>
          <a:prstGeom prst="rect">
            <a:avLst/>
          </a:prstGeom>
          <a:gradFill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</a:gradFill>
          <a:ln w="28575" cmpd="sng">
            <a:solidFill>
              <a:schemeClr val="tx1"/>
            </a:solidFill>
            <a:miter lim="800000"/>
            <a:headEnd/>
            <a:tailEnd/>
          </a:ln>
        </p:spPr>
        <p:txBody>
          <a:bodyPr lIns="41049" tIns="23945" rIns="41049" bIns="23945" anchor="ctr"/>
          <a:lstStyle>
            <a:lvl1pPr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defTabSz="684213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dist" eaLnBrk="1" hangingPunct="1"/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⑥補助金精算払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-16535" y="9944398"/>
            <a:ext cx="7200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※</a:t>
            </a:r>
            <a:r>
              <a:rPr kumimoji="1" lang="ja-JP" altLang="en-US" sz="1400" dirty="0"/>
              <a:t>スケジュールは変更になる場合があります。</a:t>
            </a:r>
          </a:p>
        </p:txBody>
      </p:sp>
      <p:sp>
        <p:nvSpPr>
          <p:cNvPr id="27" name="下矢印 26"/>
          <p:cNvSpPr/>
          <p:nvPr/>
        </p:nvSpPr>
        <p:spPr>
          <a:xfrm>
            <a:off x="4162000" y="2970560"/>
            <a:ext cx="892041" cy="317683"/>
          </a:xfrm>
          <a:prstGeom prst="downArrow">
            <a:avLst/>
          </a:prstGeom>
          <a:noFill/>
          <a:ln w="635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下矢印 27"/>
          <p:cNvSpPr/>
          <p:nvPr/>
        </p:nvSpPr>
        <p:spPr>
          <a:xfrm>
            <a:off x="4162000" y="3660989"/>
            <a:ext cx="892041" cy="317683"/>
          </a:xfrm>
          <a:prstGeom prst="downArrow">
            <a:avLst/>
          </a:prstGeom>
          <a:noFill/>
          <a:ln w="635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下矢印 29"/>
          <p:cNvSpPr/>
          <p:nvPr/>
        </p:nvSpPr>
        <p:spPr>
          <a:xfrm>
            <a:off x="4153297" y="4683615"/>
            <a:ext cx="892041" cy="317683"/>
          </a:xfrm>
          <a:prstGeom prst="downArrow">
            <a:avLst/>
          </a:prstGeom>
          <a:noFill/>
          <a:ln w="635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下矢印 30"/>
          <p:cNvSpPr/>
          <p:nvPr/>
        </p:nvSpPr>
        <p:spPr>
          <a:xfrm>
            <a:off x="4162000" y="5374667"/>
            <a:ext cx="892041" cy="317683"/>
          </a:xfrm>
          <a:prstGeom prst="downArrow">
            <a:avLst/>
          </a:prstGeom>
          <a:noFill/>
          <a:ln w="635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下矢印 31"/>
          <p:cNvSpPr/>
          <p:nvPr/>
        </p:nvSpPr>
        <p:spPr>
          <a:xfrm>
            <a:off x="4162000" y="6123775"/>
            <a:ext cx="892041" cy="317683"/>
          </a:xfrm>
          <a:prstGeom prst="downArrow">
            <a:avLst/>
          </a:prstGeom>
          <a:noFill/>
          <a:ln w="635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下矢印 32"/>
          <p:cNvSpPr/>
          <p:nvPr/>
        </p:nvSpPr>
        <p:spPr>
          <a:xfrm>
            <a:off x="4148569" y="7635943"/>
            <a:ext cx="892041" cy="317683"/>
          </a:xfrm>
          <a:prstGeom prst="downArrow">
            <a:avLst/>
          </a:prstGeom>
          <a:noFill/>
          <a:ln w="635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下矢印 33"/>
          <p:cNvSpPr/>
          <p:nvPr/>
        </p:nvSpPr>
        <p:spPr>
          <a:xfrm>
            <a:off x="4147486" y="8399003"/>
            <a:ext cx="892041" cy="317683"/>
          </a:xfrm>
          <a:prstGeom prst="downArrow">
            <a:avLst/>
          </a:prstGeom>
          <a:noFill/>
          <a:ln w="635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下矢印 34"/>
          <p:cNvSpPr/>
          <p:nvPr/>
        </p:nvSpPr>
        <p:spPr>
          <a:xfrm>
            <a:off x="4147486" y="9191091"/>
            <a:ext cx="892041" cy="317683"/>
          </a:xfrm>
          <a:prstGeom prst="downArrow">
            <a:avLst/>
          </a:prstGeom>
          <a:noFill/>
          <a:ln w="635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2032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2832</TotalTime>
  <Words>194</Words>
  <Application>Microsoft Office PowerPoint</Application>
  <PresentationFormat>ユーザー設定</PresentationFormat>
  <Paragraphs>71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HG丸ｺﾞｼｯｸM-PRO</vt:lpstr>
      <vt:lpstr>Meiryo UI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川畑　泰樹</dc:creator>
  <cp:lastModifiedBy>yoshizawa</cp:lastModifiedBy>
  <cp:revision>190</cp:revision>
  <cp:lastPrinted>2019-04-12T10:09:31Z</cp:lastPrinted>
  <dcterms:created xsi:type="dcterms:W3CDTF">2014-05-02T00:09:42Z</dcterms:created>
  <dcterms:modified xsi:type="dcterms:W3CDTF">2019-04-17T06:24:55Z</dcterms:modified>
</cp:coreProperties>
</file>