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86CC"/>
    <a:srgbClr val="FF731D"/>
    <a:srgbClr val="EDEDED"/>
    <a:srgbClr val="F1700F"/>
    <a:srgbClr val="FF6600"/>
    <a:srgbClr val="FF7C80"/>
    <a:srgbClr val="FFFFCC"/>
    <a:srgbClr val="FFFF99"/>
    <a:srgbClr val="F49146"/>
    <a:srgbClr val="FFA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33" autoAdjust="0"/>
  </p:normalViewPr>
  <p:slideViewPr>
    <p:cSldViewPr snapToGrid="0">
      <p:cViewPr varScale="1">
        <p:scale>
          <a:sx n="76" d="100"/>
          <a:sy n="76" d="100"/>
        </p:scale>
        <p:origin x="2838" y="120"/>
      </p:cViewPr>
      <p:guideLst>
        <p:guide orient="horz" pos="3413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73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1CA29-7A5B-40EC-81B4-ACFADDDC369E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7BE68-48DD-4905-BDD1-543040400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328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5029"/>
          </a:xfrm>
          <a:prstGeom prst="rect">
            <a:avLst/>
          </a:prstGeom>
        </p:spPr>
        <p:txBody>
          <a:bodyPr vert="horz" lIns="90767" tIns="45384" rIns="90767" bIns="4538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67" tIns="45384" rIns="90767" bIns="4538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2022/3/1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7" tIns="45384" rIns="90767" bIns="453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67" tIns="45384" rIns="90767" bIns="453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8"/>
            <a:ext cx="2918830" cy="495028"/>
          </a:xfrm>
          <a:prstGeom prst="rect">
            <a:avLst/>
          </a:prstGeom>
        </p:spPr>
        <p:txBody>
          <a:bodyPr vert="horz" lIns="90767" tIns="45384" rIns="90767" bIns="4538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67" tIns="45384" rIns="90767" bIns="4538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07" y="-119971"/>
            <a:ext cx="7769968" cy="5072971"/>
          </a:xfrm>
          <a:prstGeom prst="rect">
            <a:avLst/>
          </a:prstGeom>
        </p:spPr>
      </p:pic>
      <p:sp>
        <p:nvSpPr>
          <p:cNvPr id="3" name="正方形/長方形 2"/>
          <p:cNvSpPr/>
          <p:nvPr userDrawn="1"/>
        </p:nvSpPr>
        <p:spPr>
          <a:xfrm>
            <a:off x="67734" y="2783200"/>
            <a:ext cx="7651749" cy="230394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TextBox 35"/>
          <p:cNvSpPr txBox="1"/>
          <p:nvPr userDrawn="1"/>
        </p:nvSpPr>
        <p:spPr>
          <a:xfrm>
            <a:off x="237695" y="3246004"/>
            <a:ext cx="748178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 時：２０２２年３月２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日（木）１６：００～１７：００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endParaRPr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 所：石川ハイテク交流センター 大会議場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（石川県能美市旭台２丁目１番地）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裏面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WEB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申込書、または受講申込書に記載の上、メール又は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FAX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にて、お申込み下さい。（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申込期限：令和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日（木））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-67731" y="14172"/>
            <a:ext cx="7743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令和３年度　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研究開発機能連携推進会議（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HIRP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-2592" y="9893301"/>
            <a:ext cx="7784517" cy="10147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44"/>
          <p:cNvSpPr txBox="1"/>
          <p:nvPr userDrawn="1"/>
        </p:nvSpPr>
        <p:spPr>
          <a:xfrm>
            <a:off x="42044" y="9933509"/>
            <a:ext cx="7532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主催：</a:t>
            </a:r>
            <a:r>
              <a:rPr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研究開発機能連携推進会議（</a:t>
            </a:r>
            <a:r>
              <a:rPr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HIRP</a:t>
            </a:r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（総務省北陸総合通信局 ／ 石川県 ／ （公財）石川県産業創出支援機構）</a:t>
            </a:r>
            <a:endParaRPr lang="en-US" altLang="ja-JP" sz="14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共催：北陸先端科学技術大学院大学 </a:t>
            </a:r>
            <a:r>
              <a:rPr lang="zh-CN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産学官</a:t>
            </a:r>
            <a:r>
              <a:rPr lang="zh-CN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lang="zh-CN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本部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デジタル化支援</a:t>
            </a:r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センター  </a:t>
            </a:r>
            <a:endParaRPr lang="en-US" altLang="ja-JP" sz="14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後援：北陸情報通信協議会</a:t>
            </a:r>
            <a:endParaRPr 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6429" y="478391"/>
            <a:ext cx="2984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記 念 講 演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101600" y="2811579"/>
            <a:ext cx="2984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開催概要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96310" y="5212363"/>
            <a:ext cx="2984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講演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101600" y="5745785"/>
            <a:ext cx="7690907" cy="3691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経済</a:t>
            </a:r>
            <a:r>
              <a:rPr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産業省 </a:t>
            </a:r>
            <a:r>
              <a:rPr lang="ja-JP" altLang="en-US" sz="1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商務</a:t>
            </a:r>
            <a:r>
              <a:rPr lang="ja-JP" altLang="en-US" sz="1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</a:t>
            </a:r>
            <a:r>
              <a:rPr lang="ja-JP" altLang="en-US" sz="1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政策局</a:t>
            </a:r>
            <a:endParaRPr lang="en-US" altLang="ja-JP" sz="18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情報経済課・</a:t>
            </a:r>
            <a:r>
              <a:rPr lang="ja-JP" altLang="en-US" sz="1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アーキテクチャ戦略企画</a:t>
            </a:r>
            <a:r>
              <a:rPr lang="ja-JP" altLang="en-US" sz="1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室長</a:t>
            </a:r>
            <a:endParaRPr lang="en-US" altLang="ja-JP" sz="18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併</a:t>
            </a:r>
            <a:r>
              <a:rPr lang="en-US" altLang="ja-JP" sz="1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ソフトウェア・情報サービス</a:t>
            </a:r>
            <a:r>
              <a:rPr lang="ja-JP" altLang="en-US" sz="1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戦略室</a:t>
            </a:r>
            <a:endParaRPr lang="en-US" altLang="ja-JP" sz="1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和泉  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憲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</a:t>
            </a:r>
            <a:r>
              <a:rPr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氏</a:t>
            </a:r>
            <a:endParaRPr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略歴：</a:t>
            </a:r>
            <a:endParaRPr lang="en-US" altLang="ja-JP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静岡大学情報学部 助手、産業技術総合研究所（産総研）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サイバーアシスト研究センター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研究員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、産総研情報技術研究部門・上級主任研究員などを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経て、平成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経済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産業省商務情報政策局情報産業課企画官、令和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より現職。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博士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（工学）（慶應義塾大学）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、これまで、東京大学大学院・非常勤講師、北陸先端科学技術大学院大学・客員准教授、大阪府立大学・文書解析・知識科学研究所・研究員、先端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活用推進コンソーシアム（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AITC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）顧問などを兼務。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0" y="1070930"/>
            <a:ext cx="8151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   「ＤＸ</a:t>
            </a:r>
            <a:r>
              <a:rPr lang="ja-JP" altLang="ja-JP" sz="3200" dirty="0" smtClean="0"/>
              <a:t>推進</a:t>
            </a:r>
            <a:r>
              <a:rPr lang="ja-JP" altLang="ja-JP" sz="3200" dirty="0"/>
              <a:t>で地域・産業・企業</a:t>
            </a:r>
            <a:r>
              <a:rPr lang="ja-JP" altLang="ja-JP" sz="3200" dirty="0" smtClean="0"/>
              <a:t>の</a:t>
            </a:r>
            <a:endParaRPr lang="en-US" altLang="ja-JP" sz="3200" dirty="0" smtClean="0"/>
          </a:p>
          <a:p>
            <a:r>
              <a:rPr lang="ja-JP" altLang="en-US" sz="3200" dirty="0"/>
              <a:t> </a:t>
            </a:r>
            <a:r>
              <a:rPr lang="ja-JP" altLang="en-US" sz="3200" dirty="0" smtClean="0"/>
              <a:t>                           </a:t>
            </a:r>
            <a:r>
              <a:rPr lang="ja-JP" altLang="ja-JP" sz="3200" dirty="0" smtClean="0"/>
              <a:t>競争力</a:t>
            </a:r>
            <a:r>
              <a:rPr lang="ja-JP" altLang="ja-JP" sz="3200" dirty="0"/>
              <a:t>を強化するために </a:t>
            </a:r>
            <a:r>
              <a:rPr lang="ja-JP" altLang="en-US" sz="3200" dirty="0" smtClean="0"/>
              <a:t>」</a:t>
            </a:r>
            <a:r>
              <a:rPr lang="ja-JP" altLang="ja-JP" sz="2600" dirty="0"/>
              <a:t> </a:t>
            </a:r>
            <a:endParaRPr lang="en-US" altLang="ja-JP" sz="2600" dirty="0" smtClean="0"/>
          </a:p>
          <a:p>
            <a:r>
              <a:rPr lang="ja-JP" altLang="en-US" sz="2600" dirty="0"/>
              <a:t> </a:t>
            </a:r>
            <a:r>
              <a:rPr lang="ja-JP" altLang="en-US" sz="2600" dirty="0" smtClean="0"/>
              <a:t>                   </a:t>
            </a:r>
            <a:r>
              <a:rPr lang="ja-JP" altLang="ja-JP" sz="2000" dirty="0" smtClean="0"/>
              <a:t>～ </a:t>
            </a:r>
            <a:r>
              <a:rPr lang="ja-JP" altLang="ja-JP" sz="2000" dirty="0"/>
              <a:t>政策展開と国内外の最新動向を交えて ～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797" y="5261844"/>
            <a:ext cx="2094178" cy="2422584"/>
          </a:xfrm>
          <a:prstGeom prst="rect">
            <a:avLst/>
          </a:prstGeom>
          <a:effectLst>
            <a:outerShdw blurRad="50800" dist="114300" dir="24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05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49134" y="2821145"/>
            <a:ext cx="7621666" cy="263619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Text Box 80"/>
          <p:cNvSpPr txBox="1">
            <a:spLocks noChangeArrowheads="1"/>
          </p:cNvSpPr>
          <p:nvPr userDrawn="1"/>
        </p:nvSpPr>
        <p:spPr bwMode="auto">
          <a:xfrm>
            <a:off x="3009136" y="2783346"/>
            <a:ext cx="192873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6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600" u="none" dirty="0">
                <a:solidFill>
                  <a:schemeClr val="bg1"/>
                </a:solidFill>
                <a:ea typeface="HG創英角ｺﾞｼｯｸUB" pitchFamily="49" charset="-128"/>
              </a:rPr>
              <a:t>参 加 申 込 書 </a:t>
            </a:r>
            <a:r>
              <a:rPr lang="en-US" altLang="ja-JP" sz="1600" u="none" dirty="0">
                <a:solidFill>
                  <a:schemeClr val="bg1"/>
                </a:solidFill>
                <a:ea typeface="HG創英角ｺﾞｼｯｸUB" pitchFamily="49" charset="-128"/>
              </a:rPr>
              <a:t>】</a:t>
            </a:r>
          </a:p>
        </p:txBody>
      </p:sp>
      <p:sp>
        <p:nvSpPr>
          <p:cNvPr id="9" name="テキスト ボックス 2"/>
          <p:cNvSpPr txBox="1">
            <a:spLocks noChangeArrowheads="1"/>
          </p:cNvSpPr>
          <p:nvPr userDrawn="1"/>
        </p:nvSpPr>
        <p:spPr bwMode="auto">
          <a:xfrm>
            <a:off x="3944" y="-12243"/>
            <a:ext cx="7733531" cy="224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ja-JP" altLang="en-US" sz="18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令和３</a:t>
            </a: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年度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ＩＣＴ</a:t>
            </a: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研究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開発機能連携推進会議記念講演 申込書】</a:t>
            </a:r>
            <a:endParaRPr lang="ja-JP" sz="11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78435" algn="ctr">
              <a:spcAft>
                <a:spcPts val="0"/>
              </a:spcAft>
            </a:pPr>
            <a:endParaRPr lang="en-US" altLang="ja-JP" sz="1200" b="1" kern="100" dirty="0" smtClean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78435">
              <a:spcAft>
                <a:spcPts val="0"/>
              </a:spcAft>
            </a:pPr>
            <a:r>
              <a:rPr lang="ja-JP" sz="20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「</a:t>
            </a:r>
            <a:r>
              <a:rPr lang="ja-JP" altLang="en-US" sz="20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ＤＸ推進で地域・産業・企業</a:t>
            </a:r>
            <a:r>
              <a:rPr lang="ja-JP" altLang="en-US" sz="20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の競争力</a:t>
            </a:r>
            <a:r>
              <a:rPr lang="ja-JP" altLang="en-US" sz="20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を強化するため</a:t>
            </a:r>
            <a:r>
              <a:rPr lang="ja-JP" altLang="en-US" sz="20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r>
              <a:rPr lang="ja-JP" sz="20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」</a:t>
            </a:r>
            <a:endParaRPr lang="en-US" altLang="ja-JP" sz="2000" b="1" kern="100" dirty="0" smtClean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78435">
              <a:spcAft>
                <a:spcPts val="0"/>
              </a:spcAft>
            </a:pPr>
            <a:r>
              <a:rPr lang="ja-JP" altLang="en-US" sz="20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</a:t>
            </a:r>
            <a:r>
              <a:rPr lang="ja-JP" altLang="en-US" sz="20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                </a:t>
            </a:r>
            <a:r>
              <a:rPr lang="ja-JP" altLang="en-US" sz="16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 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政策展開と国内外の最新動向を交えて ～</a:t>
            </a:r>
            <a:endParaRPr lang="ja-JP" sz="11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 </a:t>
            </a: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日時：</a:t>
            </a:r>
            <a:r>
              <a:rPr lang="ja-JP" altLang="en-US" sz="18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令和４</a:t>
            </a: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３月</a:t>
            </a: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r>
              <a:rPr lang="ja-JP" altLang="en-US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日（</a:t>
            </a:r>
            <a:r>
              <a:rPr lang="ja-JP" altLang="en-US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木</a:t>
            </a: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r>
              <a:rPr lang="ja-JP" altLang="en-US" sz="18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１６：００</a:t>
            </a: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ja-JP" altLang="en-US" sz="18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１７</a:t>
            </a:r>
            <a:r>
              <a:rPr lang="ja-JP" sz="18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ja-JP" altLang="en-US" sz="18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００</a:t>
            </a:r>
            <a:endParaRPr lang="en-US" altLang="ja-JP" sz="16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1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16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sz="16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＜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申込締切</a:t>
            </a:r>
            <a:r>
              <a:rPr lang="ja-JP" sz="16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ja-JP" altLang="en-US" sz="16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令和４</a:t>
            </a:r>
            <a:r>
              <a:rPr lang="ja-JP" sz="16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年３月</a:t>
            </a:r>
            <a:r>
              <a:rPr lang="ja-JP" altLang="en-US" sz="1600" b="1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１７</a:t>
            </a:r>
            <a:r>
              <a:rPr lang="ja-JP" sz="16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日（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木</a:t>
            </a:r>
            <a:r>
              <a:rPr lang="en-US" sz="1600" b="1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 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＞</a:t>
            </a:r>
            <a:endParaRPr lang="ja-JP" sz="11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800" b="1" u="sng" kern="100" dirty="0" smtClean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</a:t>
            </a:r>
            <a:r>
              <a:rPr lang="en-US" sz="1600" b="1" u="sng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E-mail</a:t>
            </a:r>
            <a:r>
              <a:rPr lang="ja-JP" sz="1600" b="1" u="sng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600" b="1" u="sng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s</a:t>
            </a:r>
            <a:r>
              <a:rPr lang="en-US" altLang="ja-JP" sz="1600" b="1" u="sng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youkou</a:t>
            </a:r>
            <a:r>
              <a:rPr lang="en-US" sz="1600" b="1" u="sng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@pref.ishikawa.lg.jp</a:t>
            </a:r>
            <a:r>
              <a:rPr lang="ja-JP" altLang="en-US" sz="1600" b="1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lang="en-US" altLang="ja-JP" sz="1600" b="1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</a:t>
            </a:r>
            <a:r>
              <a:rPr lang="en-US" sz="1600" b="1" u="sng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FAX</a:t>
            </a:r>
            <a:r>
              <a:rPr lang="ja-JP" sz="1600" b="1" u="sng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600" b="1" u="sng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076</a:t>
            </a:r>
            <a:r>
              <a:rPr lang="en-US" sz="1600" b="1" u="sng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-</a:t>
            </a:r>
            <a:r>
              <a:rPr lang="en-US" altLang="ja-JP" sz="1600" b="1" u="sng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225</a:t>
            </a:r>
            <a:r>
              <a:rPr lang="en-US" sz="1600" b="1" u="sng" kern="100" dirty="0" smtClean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-</a:t>
            </a:r>
            <a:r>
              <a:rPr lang="en-US" altLang="ja-JP" sz="1600" b="1" u="sng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1514</a:t>
            </a:r>
            <a:r>
              <a:rPr lang="ja-JP" sz="1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ja-JP" sz="12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" name="ホームベース 9"/>
          <p:cNvSpPr/>
          <p:nvPr userDrawn="1"/>
        </p:nvSpPr>
        <p:spPr>
          <a:xfrm>
            <a:off x="4650849" y="1714638"/>
            <a:ext cx="1174224" cy="976841"/>
          </a:xfrm>
          <a:prstGeom prst="homePlate">
            <a:avLst>
              <a:gd name="adj" fmla="val 29181"/>
            </a:avLst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ＷＥ</a:t>
            </a: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Ｂ</a:t>
            </a:r>
            <a:endParaRPr kumimoji="1" lang="en-US" altLang="ja-JP" sz="16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申込書</a:t>
            </a:r>
            <a:endParaRPr lang="en-US" altLang="ja-JP" sz="16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はｺﾁﾗ</a:t>
            </a:r>
            <a:endParaRPr kumimoji="1" lang="ja-JP" altLang="en-US" sz="1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Rectangle 2"/>
          <p:cNvSpPr>
            <a:spLocks noChangeArrowheads="1"/>
          </p:cNvSpPr>
          <p:nvPr userDrawn="1"/>
        </p:nvSpPr>
        <p:spPr bwMode="auto">
          <a:xfrm>
            <a:off x="33493" y="7501701"/>
            <a:ext cx="3433018" cy="321499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会場のご案内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4C7AF743-9C19-48B7-B3B0-9467F3A8B4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40598" y="7136501"/>
            <a:ext cx="6726184" cy="29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 smtClean="0">
                <a:latin typeface="+mn-ea"/>
                <a:ea typeface="+mn-ea"/>
              </a:rPr>
              <a:t>※</a:t>
            </a:r>
            <a:r>
              <a:rPr lang="ja-JP" altLang="en-US" sz="1100" b="1" u="none" dirty="0" smtClean="0">
                <a:latin typeface="+mn-ea"/>
                <a:ea typeface="+mn-ea"/>
              </a:rPr>
              <a:t>上記申込書</a:t>
            </a:r>
            <a:r>
              <a:rPr lang="ja-JP" altLang="en-US" sz="1100" b="1" u="none" dirty="0">
                <a:latin typeface="+mn-ea"/>
                <a:ea typeface="+mn-ea"/>
              </a:rPr>
              <a:t>に所定事項をご記入の上</a:t>
            </a:r>
            <a:r>
              <a:rPr lang="ja-JP" altLang="en-US" sz="1100" b="1" u="none" dirty="0" smtClean="0">
                <a:latin typeface="+mn-ea"/>
                <a:ea typeface="+mn-ea"/>
              </a:rPr>
              <a:t>、ＦＡＸ</a:t>
            </a:r>
            <a:r>
              <a:rPr lang="ja-JP" altLang="en-US" sz="1100" b="1" u="none" dirty="0">
                <a:latin typeface="+mn-ea"/>
                <a:ea typeface="+mn-ea"/>
              </a:rPr>
              <a:t>または電子メール、</a:t>
            </a:r>
            <a:r>
              <a:rPr lang="ja-JP" altLang="en-US" sz="1100" b="1" u="none" dirty="0" smtClean="0">
                <a:latin typeface="+mn-ea"/>
                <a:ea typeface="+mn-ea"/>
              </a:rPr>
              <a:t>あるいは「</a:t>
            </a:r>
            <a:r>
              <a:rPr lang="en-US" altLang="ja-JP" sz="1100" b="1" u="none" dirty="0" smtClean="0">
                <a:latin typeface="+mn-ea"/>
                <a:ea typeface="+mn-ea"/>
              </a:rPr>
              <a:t>WEB</a:t>
            </a:r>
            <a:r>
              <a:rPr lang="ja-JP" altLang="en-US" sz="1100" b="1" u="none" dirty="0" smtClean="0">
                <a:latin typeface="+mn-ea"/>
                <a:ea typeface="+mn-ea"/>
              </a:rPr>
              <a:t>申込書」にて</a:t>
            </a:r>
            <a:r>
              <a:rPr lang="ja-JP" altLang="en-US" sz="1100" b="1" u="none" dirty="0">
                <a:latin typeface="+mn-ea"/>
                <a:ea typeface="+mn-ea"/>
              </a:rPr>
              <a:t>お申込み下さい。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182574DC-F1E1-4E5E-8637-D4F99C12BFD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435" y="9203132"/>
            <a:ext cx="476363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石川県金沢市鞍月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  <a:endParaRPr lang="en-US" altLang="ja-JP" sz="700" b="1" u="none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石川県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商工労働部産業政策課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産業デジタル化支援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グループ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野崎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、立野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endParaRPr lang="ja-JP" altLang="en-US" sz="6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ＴＥＬ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：（０７６）２２５－１５１９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ＦＡＸ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：（０７６）２２５－１５１４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5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Mail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：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syoukou@pref.ishikawa.lg.jp</a:t>
            </a:r>
            <a:endParaRPr lang="ja-JP" altLang="en-US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182574DC-F1E1-4E5E-8637-D4F99C12BFD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734" y="7604040"/>
            <a:ext cx="4154565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ja-JP" sz="1200" b="1" u="none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石川ハイテク交流センター 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階 大会議場</a:t>
            </a:r>
            <a:endParaRPr lang="en-US" altLang="ja-JP" sz="1200" b="1" u="none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923-1211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石川県能美市旭台２－１</a:t>
            </a:r>
            <a:endParaRPr lang="en-US" altLang="ja-JP" sz="1200" b="1" u="none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0761-51-0122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endParaRPr lang="en-US" altLang="ja-JP" sz="1200" b="1" u="none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0761-51-0161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700" b="1" u="none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700" b="1" u="none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107" y="7481882"/>
            <a:ext cx="3829593" cy="3359577"/>
          </a:xfrm>
          <a:prstGeom prst="rect">
            <a:avLst/>
          </a:prstGeom>
        </p:spPr>
      </p:pic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39763" y="8820874"/>
            <a:ext cx="3427338" cy="316700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</a:t>
            </a: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-66417" y="4630269"/>
            <a:ext cx="2984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目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-66417" y="5898162"/>
            <a:ext cx="2984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人目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748" y="1589669"/>
            <a:ext cx="1216551" cy="121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06">
            <a:extLst>
              <a:ext uri="{FF2B5EF4-FFF2-40B4-BE49-F238E27FC236}">
                <a16:creationId xmlns:a16="http://schemas.microsoft.com/office/drawing/2014/main" id="{B7533BD6-74F8-4871-A58B-D96B1C635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21844"/>
              </p:ext>
            </p:extLst>
          </p:nvPr>
        </p:nvGraphicFramePr>
        <p:xfrm>
          <a:off x="71592" y="3145482"/>
          <a:ext cx="7599208" cy="1429918"/>
        </p:xfrm>
        <a:graphic>
          <a:graphicData uri="http://schemas.openxmlformats.org/drawingml/2006/table">
            <a:tbl>
              <a:tblPr/>
              <a:tblGrid>
                <a:gridCol w="970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7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Group 106">
            <a:extLst>
              <a:ext uri="{FF2B5EF4-FFF2-40B4-BE49-F238E27FC236}">
                <a16:creationId xmlns:a16="http://schemas.microsoft.com/office/drawing/2014/main" id="{319462B2-AFCC-47AC-B243-23F0CB95D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071508"/>
              </p:ext>
            </p:extLst>
          </p:nvPr>
        </p:nvGraphicFramePr>
        <p:xfrm>
          <a:off x="74533" y="4906158"/>
          <a:ext cx="7596266" cy="960438"/>
        </p:xfrm>
        <a:graphic>
          <a:graphicData uri="http://schemas.openxmlformats.org/drawingml/2006/table">
            <a:tbl>
              <a:tblPr/>
              <a:tblGrid>
                <a:gridCol w="487442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1956473547"/>
                    </a:ext>
                  </a:extLst>
                </a:gridCol>
                <a:gridCol w="802281">
                  <a:extLst>
                    <a:ext uri="{9D8B030D-6E8A-4147-A177-3AD203B41FA5}">
                      <a16:colId xmlns:a16="http://schemas.microsoft.com/office/drawing/2014/main" val="1677362741"/>
                    </a:ext>
                  </a:extLst>
                </a:gridCol>
                <a:gridCol w="762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7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2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②参加形式↑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いずれかに○を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会場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ｵﾝﾗｲﾝ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graphicFrame>
        <p:nvGraphicFramePr>
          <p:cNvPr id="4" name="Group 106">
            <a:extLst>
              <a:ext uri="{FF2B5EF4-FFF2-40B4-BE49-F238E27FC236}">
                <a16:creationId xmlns:a16="http://schemas.microsoft.com/office/drawing/2014/main" id="{319462B2-AFCC-47AC-B243-23F0CB95D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776602"/>
              </p:ext>
            </p:extLst>
          </p:nvPr>
        </p:nvGraphicFramePr>
        <p:xfrm>
          <a:off x="61834" y="6205939"/>
          <a:ext cx="7596266" cy="960438"/>
        </p:xfrm>
        <a:graphic>
          <a:graphicData uri="http://schemas.openxmlformats.org/drawingml/2006/table">
            <a:tbl>
              <a:tblPr/>
              <a:tblGrid>
                <a:gridCol w="487442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1956473547"/>
                    </a:ext>
                  </a:extLst>
                </a:gridCol>
                <a:gridCol w="802281">
                  <a:extLst>
                    <a:ext uri="{9D8B030D-6E8A-4147-A177-3AD203B41FA5}">
                      <a16:colId xmlns:a16="http://schemas.microsoft.com/office/drawing/2014/main" val="1677362741"/>
                    </a:ext>
                  </a:extLst>
                </a:gridCol>
                <a:gridCol w="762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7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2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②参加形式↑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いずれかに○を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会場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ｵﾝﾗｲﾝ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132059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ユーザー設定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HGP創英角ｺﾞｼｯｸUB</vt:lpstr>
      <vt:lpstr>HG創英角ｺﾞｼｯｸUB</vt:lpstr>
      <vt:lpstr>Meiryo UI</vt:lpstr>
      <vt:lpstr>ＭＳ Ｐゴシック</vt:lpstr>
      <vt:lpstr>ＭＳ ゴシック</vt:lpstr>
      <vt:lpstr>游ゴシック</vt:lpstr>
      <vt:lpstr>Arial</vt:lpstr>
      <vt:lpstr>Calibri</vt:lpstr>
      <vt:lpstr>Calibri Light</vt:lpstr>
      <vt:lpstr>Times New Roman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2022-03-01T02:41:35Z</dcterms:modified>
</cp:coreProperties>
</file>