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72" r:id="rId3"/>
    <p:sldId id="267" r:id="rId4"/>
    <p:sldId id="269" r:id="rId5"/>
    <p:sldId id="270" r:id="rId6"/>
    <p:sldId id="273" r:id="rId7"/>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9F1"/>
    <a:srgbClr val="DCE6F2"/>
    <a:srgbClr val="EDF2F9"/>
    <a:srgbClr val="4F81BD"/>
    <a:srgbClr val="558ED5"/>
    <a:srgbClr val="1F497D"/>
    <a:srgbClr val="0070C0"/>
    <a:srgbClr val="B7DEE8"/>
    <a:srgbClr val="1705FB"/>
    <a:srgbClr val="015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4660"/>
  </p:normalViewPr>
  <p:slideViewPr>
    <p:cSldViewPr>
      <p:cViewPr varScale="1">
        <p:scale>
          <a:sx n="73" d="100"/>
          <a:sy n="73" d="100"/>
        </p:scale>
        <p:origin x="3108" y="60"/>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2024/7/31</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95790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3</a:t>
            </a:fld>
            <a:endParaRPr kumimoji="1" lang="ja-JP" altLang="en-US"/>
          </a:p>
        </p:txBody>
      </p:sp>
    </p:spTree>
    <p:extLst>
      <p:ext uri="{BB962C8B-B14F-4D97-AF65-F5344CB8AC3E}">
        <p14:creationId xmlns:p14="http://schemas.microsoft.com/office/powerpoint/2010/main" val="380375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9672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2024/7/31</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 y="0"/>
            <a:ext cx="7259733" cy="986565"/>
            <a:chOff x="294426" y="1871147"/>
            <a:chExt cx="6713972" cy="462324"/>
          </a:xfrm>
        </p:grpSpPr>
        <p:sp>
          <p:nvSpPr>
            <p:cNvPr id="6" name="Rectangle 2"/>
            <p:cNvSpPr>
              <a:spLocks noChangeArrowheads="1"/>
            </p:cNvSpPr>
            <p:nvPr/>
          </p:nvSpPr>
          <p:spPr bwMode="auto">
            <a:xfrm>
              <a:off x="294426" y="1871147"/>
              <a:ext cx="6659562" cy="462324"/>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8" name="Text Box 80"/>
            <p:cNvSpPr txBox="1">
              <a:spLocks noChangeArrowheads="1"/>
            </p:cNvSpPr>
            <p:nvPr/>
          </p:nvSpPr>
          <p:spPr bwMode="auto">
            <a:xfrm>
              <a:off x="361069" y="1871147"/>
              <a:ext cx="6647329" cy="39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2300" b="1" u="none" dirty="0">
                  <a:solidFill>
                    <a:prstClr val="white"/>
                  </a:solidFill>
                  <a:latin typeface="Meiryo UI" panose="020B0604030504040204" pitchFamily="50" charset="-128"/>
                  <a:ea typeface="Meiryo UI" panose="020B0604030504040204" pitchFamily="50" charset="-128"/>
                </a:rPr>
                <a:t>スマートエスイー</a:t>
              </a:r>
              <a:r>
                <a:rPr lang="en-US" altLang="ja-JP" sz="2300" b="1" u="none" dirty="0" err="1">
                  <a:solidFill>
                    <a:prstClr val="white"/>
                  </a:solidFill>
                  <a:latin typeface="Meiryo UI" panose="020B0604030504040204" pitchFamily="50" charset="-128"/>
                  <a:ea typeface="Meiryo UI" panose="020B0604030504040204" pitchFamily="50" charset="-128"/>
                </a:rPr>
                <a:t>IoT</a:t>
              </a:r>
              <a:r>
                <a:rPr lang="en-US" altLang="ja-JP" sz="2300" b="1" u="none" dirty="0">
                  <a:solidFill>
                    <a:prstClr val="white"/>
                  </a:solidFill>
                  <a:latin typeface="Meiryo UI" panose="020B0604030504040204" pitchFamily="50" charset="-128"/>
                  <a:ea typeface="Meiryo UI" panose="020B0604030504040204" pitchFamily="50" charset="-128"/>
                </a:rPr>
                <a:t>/AI</a:t>
              </a:r>
              <a:r>
                <a:rPr lang="ja-JP" altLang="en-US" sz="2300" b="1" u="none" dirty="0">
                  <a:solidFill>
                    <a:prstClr val="white"/>
                  </a:solidFill>
                  <a:latin typeface="Meiryo UI" panose="020B0604030504040204" pitchFamily="50" charset="-128"/>
                  <a:ea typeface="Meiryo UI" panose="020B0604030504040204" pitchFamily="50" charset="-128"/>
                </a:rPr>
                <a:t>石川スクール</a:t>
              </a:r>
              <a:r>
                <a:rPr lang="ja-JP" altLang="en-US" b="1" u="none" dirty="0">
                  <a:solidFill>
                    <a:prstClr val="white"/>
                  </a:solidFill>
                  <a:latin typeface="Meiryo UI" panose="020B0604030504040204" pitchFamily="50" charset="-128"/>
                  <a:ea typeface="Meiryo UI" panose="020B0604030504040204" pitchFamily="50" charset="-128"/>
                </a:rPr>
                <a:t>「技術者向け研修」</a:t>
              </a:r>
              <a:endParaRPr lang="en-US" altLang="ja-JP" b="1" u="none" dirty="0">
                <a:solidFill>
                  <a:schemeClr val="bg1"/>
                </a:solidFill>
                <a:latin typeface="Meiryo UI" panose="020B0604030504040204" pitchFamily="50" charset="-128"/>
                <a:ea typeface="Meiryo UI" panose="020B0604030504040204" pitchFamily="50" charset="-128"/>
              </a:endParaRPr>
            </a:p>
            <a:p>
              <a:pPr eaLnBrk="1" hangingPunct="1">
                <a:lnSpc>
                  <a:spcPct val="90000"/>
                </a:lnSpc>
              </a:pPr>
              <a:r>
                <a:rPr lang="ja-JP" altLang="en-US" sz="2800" b="1" u="none" dirty="0">
                  <a:solidFill>
                    <a:schemeClr val="bg1"/>
                  </a:solidFill>
                  <a:latin typeface="Meiryo UI" panose="020B0604030504040204" pitchFamily="50" charset="-128"/>
                  <a:ea typeface="Meiryo UI" panose="020B0604030504040204" pitchFamily="50" charset="-128"/>
                </a:rPr>
                <a:t>　</a:t>
              </a:r>
              <a:r>
                <a:rPr lang="ja-JP" altLang="en-US" sz="2000" b="1" u="none" dirty="0">
                  <a:solidFill>
                    <a:schemeClr val="bg1"/>
                  </a:solidFill>
                  <a:latin typeface="Meiryo UI" panose="020B0604030504040204" pitchFamily="50" charset="-128"/>
                  <a:ea typeface="Meiryo UI" panose="020B0604030504040204" pitchFamily="50" charset="-128"/>
                </a:rPr>
                <a:t>～一括参加申込の募集開始について～</a:t>
              </a:r>
              <a:endParaRPr lang="en-US" altLang="ja-JP" sz="2000" b="1" u="none" dirty="0">
                <a:solidFill>
                  <a:schemeClr val="bg1"/>
                </a:solidFill>
                <a:latin typeface="Meiryo UI" panose="020B0604030504040204" pitchFamily="50" charset="-128"/>
                <a:ea typeface="Meiryo UI" panose="020B0604030504040204" pitchFamily="50" charset="-128"/>
              </a:endParaRP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608562" y="647636"/>
            <a:ext cx="2565876" cy="323165"/>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500" u="none" dirty="0">
                <a:solidFill>
                  <a:schemeClr val="bg1"/>
                </a:solidFill>
                <a:latin typeface="Meiryo UI" panose="020B0604030504040204" pitchFamily="50" charset="-128"/>
                <a:ea typeface="Meiryo UI" panose="020B0604030504040204" pitchFamily="50" charset="-128"/>
              </a:rPr>
              <a:t>申込締切：８月１６日</a:t>
            </a:r>
            <a:r>
              <a:rPr lang="en-US" altLang="ja-JP" sz="1500" u="none" dirty="0">
                <a:solidFill>
                  <a:schemeClr val="bg1"/>
                </a:solidFill>
                <a:latin typeface="Meiryo UI" panose="020B0604030504040204" pitchFamily="50" charset="-128"/>
                <a:ea typeface="Meiryo UI" panose="020B0604030504040204" pitchFamily="50" charset="-128"/>
              </a:rPr>
              <a:t>(</a:t>
            </a:r>
            <a:r>
              <a:rPr lang="ja-JP" altLang="en-US" sz="1500" u="none" dirty="0">
                <a:solidFill>
                  <a:schemeClr val="bg1"/>
                </a:solidFill>
                <a:latin typeface="Meiryo UI" panose="020B0604030504040204" pitchFamily="50" charset="-128"/>
                <a:ea typeface="Meiryo UI" panose="020B0604030504040204" pitchFamily="50" charset="-128"/>
              </a:rPr>
              <a:t>金</a:t>
            </a:r>
            <a:r>
              <a:rPr lang="en-US" altLang="ja-JP" sz="1500" u="none" dirty="0">
                <a:solidFill>
                  <a:schemeClr val="bg1"/>
                </a:solidFill>
                <a:latin typeface="Meiryo UI" panose="020B0604030504040204" pitchFamily="50" charset="-128"/>
                <a:ea typeface="Meiryo UI" panose="020B0604030504040204" pitchFamily="50" charset="-128"/>
              </a:rPr>
              <a:t>)</a:t>
            </a:r>
            <a:endParaRPr lang="ja-JP" altLang="en-US" sz="1500" u="none" dirty="0">
              <a:solidFill>
                <a:schemeClr val="bg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4717" y="1032220"/>
            <a:ext cx="7146824" cy="2182577"/>
          </a:xfrm>
          <a:prstGeom prst="roundRect">
            <a:avLst>
              <a:gd name="adj" fmla="val 2851"/>
            </a:avLst>
          </a:prstGeom>
          <a:solidFill>
            <a:srgbClr val="FFFFCC">
              <a:alpha val="49804"/>
            </a:srgb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13055" y="1095313"/>
            <a:ext cx="7172561"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1600" u="none" dirty="0">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全３コースを一気通貫で、同じ方が受講いただくことで理解度が深まり、</a:t>
            </a:r>
            <a:r>
              <a:rPr lang="en-US" altLang="ja-JP" sz="1600" u="none" dirty="0">
                <a:latin typeface="Meiryo UI" panose="020B0604030504040204" pitchFamily="50" charset="-128"/>
                <a:ea typeface="Meiryo UI" panose="020B0604030504040204" pitchFamily="50" charset="-128"/>
              </a:rPr>
              <a:t>I</a:t>
            </a:r>
            <a:r>
              <a:rPr lang="ja-JP" altLang="en-US" sz="1600" u="none" dirty="0">
                <a:latin typeface="Meiryo UI" panose="020B0604030504040204" pitchFamily="50" charset="-128"/>
                <a:ea typeface="Meiryo UI" panose="020B0604030504040204" pitchFamily="50" charset="-128"/>
              </a:rPr>
              <a:t>ｏ</a:t>
            </a:r>
            <a:r>
              <a:rPr lang="en-US" altLang="ja-JP" sz="1600" u="none" dirty="0">
                <a:latin typeface="Meiryo UI" panose="020B0604030504040204" pitchFamily="50" charset="-128"/>
                <a:ea typeface="Meiryo UI" panose="020B0604030504040204" pitchFamily="50" charset="-128"/>
              </a:rPr>
              <a:t>T/AI</a:t>
            </a:r>
          </a:p>
          <a:p>
            <a:pPr lvl="0" algn="dist" eaLnBrk="1" hangingPunct="1"/>
            <a:r>
              <a:rPr lang="ja-JP" altLang="en-US" sz="1600" u="none" dirty="0">
                <a:latin typeface="Meiryo UI" panose="020B0604030504040204" pitchFamily="50" charset="-128"/>
                <a:ea typeface="Meiryo UI" panose="020B0604030504040204" pitchFamily="50" charset="-128"/>
              </a:rPr>
              <a:t>   高度技術人材の効果的な育成ができるため、この度、コース毎の申込に先立ち、</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「全コース一括申込」の受付を開始</a:t>
            </a:r>
            <a:r>
              <a:rPr lang="ja-JP" altLang="en-US" sz="1600" u="none" dirty="0">
                <a:latin typeface="Meiryo UI" panose="020B0604030504040204" pitchFamily="50" charset="-128"/>
                <a:ea typeface="Meiryo UI" panose="020B0604030504040204" pitchFamily="50" charset="-128"/>
              </a:rPr>
              <a:t>します。　　</a:t>
            </a:r>
            <a:endParaRPr lang="en-US" altLang="ja-JP" sz="16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algn="dist" eaLnBrk="1" hangingPunct="1"/>
            <a:r>
              <a:rPr lang="ja-JP" altLang="en-US" sz="1600" u="none" dirty="0">
                <a:latin typeface="Meiryo UI" panose="020B0604030504040204" pitchFamily="50" charset="-128"/>
                <a:ea typeface="Meiryo UI" panose="020B0604030504040204" pitchFamily="50" charset="-128"/>
              </a:rPr>
              <a:t>・ </a:t>
            </a:r>
            <a:r>
              <a:rPr lang="ja-JP" altLang="en-US" sz="1600" b="1" u="none" dirty="0">
                <a:solidFill>
                  <a:srgbClr val="FF0000"/>
                </a:solidFill>
                <a:latin typeface="Meiryo UI" panose="020B0604030504040204" pitchFamily="50" charset="-128"/>
                <a:ea typeface="Meiryo UI" panose="020B0604030504040204" pitchFamily="50" charset="-128"/>
              </a:rPr>
              <a:t>「全コース一括申込」の場合は、</a:t>
            </a:r>
            <a:r>
              <a:rPr lang="ja-JP" altLang="en-US" sz="1600" u="none" dirty="0">
                <a:latin typeface="Meiryo UI" panose="020B0604030504040204" pitchFamily="50" charset="-128"/>
                <a:ea typeface="Meiryo UI" panose="020B0604030504040204" pitchFamily="50" charset="-128"/>
              </a:rPr>
              <a:t>コース毎に申込む場合より、</a:t>
            </a:r>
            <a:r>
              <a:rPr lang="ja-JP" altLang="en-US" sz="1600" b="1" u="none" dirty="0">
                <a:solidFill>
                  <a:srgbClr val="FF0000"/>
                </a:solidFill>
                <a:latin typeface="Meiryo UI" panose="020B0604030504040204" pitchFamily="50" charset="-128"/>
                <a:ea typeface="Meiryo UI" panose="020B0604030504040204" pitchFamily="50" charset="-128"/>
              </a:rPr>
              <a:t>１コースあたりの</a:t>
            </a:r>
            <a:endParaRPr lang="en-US" altLang="ja-JP" sz="1600" b="1" u="none" dirty="0">
              <a:solidFill>
                <a:srgbClr val="FF0000"/>
              </a:solidFill>
              <a:latin typeface="Meiryo UI" panose="020B0604030504040204" pitchFamily="50" charset="-128"/>
              <a:ea typeface="Meiryo UI" panose="020B0604030504040204" pitchFamily="50" charset="-128"/>
            </a:endParaRPr>
          </a:p>
          <a:p>
            <a:pPr eaLnBrk="1" hangingPunct="1"/>
            <a:r>
              <a:rPr lang="ja-JP" altLang="en-US" sz="1600" b="1" u="none" dirty="0">
                <a:solidFill>
                  <a:srgbClr val="FF0000"/>
                </a:solidFill>
                <a:latin typeface="Meiryo UI" panose="020B0604030504040204" pitchFamily="50" charset="-128"/>
                <a:ea typeface="Meiryo UI" panose="020B0604030504040204" pitchFamily="50" charset="-128"/>
              </a:rPr>
              <a:t>   単価を安価に設定</a:t>
            </a:r>
            <a:r>
              <a:rPr lang="ja-JP" altLang="en-US" sz="1600" u="none" dirty="0">
                <a:latin typeface="Meiryo UI" panose="020B0604030504040204" pitchFamily="50" charset="-128"/>
                <a:ea typeface="Meiryo UI" panose="020B0604030504040204" pitchFamily="50" charset="-128"/>
              </a:rPr>
              <a:t>しておりますので、是非ともこの機会をご活用ください。</a:t>
            </a:r>
            <a:r>
              <a:rPr lang="ja-JP" altLang="en-US" sz="1200" u="none" dirty="0">
                <a:latin typeface="Meiryo UI" panose="020B0604030504040204" pitchFamily="50" charset="-128"/>
                <a:ea typeface="Meiryo UI" panose="020B0604030504040204" pitchFamily="50" charset="-128"/>
              </a:rPr>
              <a:t>　　　　　　　　　　　　　　　　　　　　　　　　　 　　　　　　　　　　　　　　　　　　　　　　</a:t>
            </a:r>
            <a:endParaRPr lang="ja-JP" altLang="en-US" sz="18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u="none" dirty="0">
                <a:latin typeface="Meiryo UI" panose="020B0604030504040204" pitchFamily="50" charset="-128"/>
                <a:ea typeface="Meiryo UI" panose="020B0604030504040204" pitchFamily="50" charset="-128"/>
              </a:rPr>
              <a:t>・　スマートエスイー</a:t>
            </a:r>
            <a:r>
              <a:rPr lang="en-US" altLang="ja-JP" sz="1600" u="none" dirty="0" err="1">
                <a:latin typeface="Meiryo UI" panose="020B0604030504040204" pitchFamily="50" charset="-128"/>
                <a:ea typeface="Meiryo UI" panose="020B0604030504040204" pitchFamily="50" charset="-128"/>
              </a:rPr>
              <a:t>IoT</a:t>
            </a:r>
            <a:r>
              <a:rPr lang="en-US" altLang="ja-JP" sz="1600" u="none" dirty="0">
                <a:latin typeface="Meiryo UI" panose="020B0604030504040204" pitchFamily="50" charset="-128"/>
                <a:ea typeface="Meiryo UI" panose="020B0604030504040204" pitchFamily="50" charset="-128"/>
              </a:rPr>
              <a:t>/AI</a:t>
            </a:r>
            <a:r>
              <a:rPr lang="ja-JP" altLang="en-US" sz="1600" u="none" dirty="0">
                <a:latin typeface="Meiryo UI" panose="020B0604030504040204" pitchFamily="50" charset="-128"/>
                <a:ea typeface="Meiryo UI" panose="020B0604030504040204" pitchFamily="50" charset="-128"/>
              </a:rPr>
              <a:t>石川スクール「技術者向け研修」は、</a:t>
            </a:r>
            <a:r>
              <a:rPr lang="ja-JP" altLang="en-US" sz="1600" b="1" u="none" dirty="0">
                <a:solidFill>
                  <a:srgbClr val="FF0000"/>
                </a:solidFill>
                <a:latin typeface="Meiryo UI" panose="020B0604030504040204" pitchFamily="50" charset="-128"/>
                <a:ea typeface="Meiryo UI" panose="020B0604030504040204" pitchFamily="50" charset="-128"/>
              </a:rPr>
              <a:t>演習時間も多く</a:t>
            </a:r>
            <a:r>
              <a:rPr lang="ja-JP" altLang="en-US" sz="1600" u="none" dirty="0">
                <a:latin typeface="Meiryo UI" panose="020B0604030504040204" pitchFamily="50" charset="-128"/>
                <a:ea typeface="Meiryo UI" panose="020B0604030504040204" pitchFamily="50" charset="-128"/>
              </a:rPr>
              <a:t>、より　</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実践的な研修カリキュラム</a:t>
            </a:r>
            <a:r>
              <a:rPr lang="ja-JP" altLang="en-US" sz="1600" u="none" dirty="0">
                <a:latin typeface="Meiryo UI" panose="020B0604030504040204" pitchFamily="50" charset="-128"/>
                <a:ea typeface="Meiryo UI" panose="020B0604030504040204" pitchFamily="50" charset="-128"/>
              </a:rPr>
              <a:t>となっております。</a:t>
            </a:r>
            <a:endParaRPr lang="en-US" altLang="ja-JP" sz="1600" u="none"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AF39BF7-DB29-4FDC-B90A-1EDDD2AB200B}"/>
              </a:ext>
            </a:extLst>
          </p:cNvPr>
          <p:cNvSpPr/>
          <p:nvPr/>
        </p:nvSpPr>
        <p:spPr>
          <a:xfrm>
            <a:off x="12700" y="4536549"/>
            <a:ext cx="7167512" cy="12476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3" name="角丸四角形 111">
            <a:extLst>
              <a:ext uri="{FF2B5EF4-FFF2-40B4-BE49-F238E27FC236}">
                <a16:creationId xmlns:a16="http://schemas.microsoft.com/office/drawing/2014/main" id="{64E2D1DD-D725-469D-8FE5-54FDC6493FA1}"/>
              </a:ext>
            </a:extLst>
          </p:cNvPr>
          <p:cNvSpPr/>
          <p:nvPr/>
        </p:nvSpPr>
        <p:spPr>
          <a:xfrm>
            <a:off x="5931" y="4338712"/>
            <a:ext cx="7187299"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r"/>
            <a:r>
              <a:rPr lang="ja-JP" altLang="en-US" sz="2000" b="1" dirty="0">
                <a:solidFill>
                  <a:schemeClr val="bg1"/>
                </a:solidFill>
                <a:latin typeface="Meiryo UI" panose="020B0604030504040204" pitchFamily="50" charset="-128"/>
                <a:ea typeface="Meiryo UI" panose="020B0604030504040204" pitchFamily="50" charset="-128"/>
              </a:rPr>
              <a:t>　　　　　　　　　　　  　　　　　　　　　 ：</a:t>
            </a:r>
            <a:r>
              <a:rPr lang="en-US" altLang="ja-JP" sz="2000" b="1" dirty="0">
                <a:solidFill>
                  <a:schemeClr val="bg1"/>
                </a:solidFill>
                <a:latin typeface="Meiryo UI" panose="020B0604030504040204" pitchFamily="50" charset="-128"/>
                <a:ea typeface="Meiryo UI" panose="020B0604030504040204" pitchFamily="50" charset="-128"/>
              </a:rPr>
              <a:t>1.5</a:t>
            </a:r>
            <a:r>
              <a:rPr lang="ja-JP" altLang="en-US" sz="2000" b="1" dirty="0">
                <a:solidFill>
                  <a:schemeClr val="bg1"/>
                </a:solidFill>
                <a:latin typeface="Meiryo UI" panose="020B0604030504040204" pitchFamily="50" charset="-128"/>
                <a:ea typeface="Meiryo UI" panose="020B0604030504040204" pitchFamily="50" charset="-128"/>
              </a:rPr>
              <a:t>日</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69EAF25-4FF5-4AC4-BAB2-A1DD9D719320}"/>
              </a:ext>
            </a:extLst>
          </p:cNvPr>
          <p:cNvSpPr/>
          <p:nvPr/>
        </p:nvSpPr>
        <p:spPr>
          <a:xfrm>
            <a:off x="6990" y="5943556"/>
            <a:ext cx="7173222" cy="174529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7" name="角丸四角形 113">
            <a:extLst>
              <a:ext uri="{FF2B5EF4-FFF2-40B4-BE49-F238E27FC236}">
                <a16:creationId xmlns:a16="http://schemas.microsoft.com/office/drawing/2014/main" id="{FBA05241-5A17-4C96-9178-97E7FE15BDE5}"/>
              </a:ext>
            </a:extLst>
          </p:cNvPr>
          <p:cNvSpPr/>
          <p:nvPr/>
        </p:nvSpPr>
        <p:spPr>
          <a:xfrm>
            <a:off x="6990" y="5871968"/>
            <a:ext cx="7182000"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rPr>
              <a:t>  　　　　　　　　　　　　　　　　　　　　　　   　　　　　　　　　</a:t>
            </a:r>
            <a:r>
              <a:rPr lang="en-US" altLang="ja-JP" sz="2000" b="1" dirty="0">
                <a:solidFill>
                  <a:prstClr val="white"/>
                </a:solidFill>
                <a:latin typeface="Meiryo UI" panose="020B0604030504040204" pitchFamily="50" charset="-128"/>
                <a:ea typeface="Meiryo UI" panose="020B0604030504040204" pitchFamily="50" charset="-128"/>
              </a:rPr>
              <a:t>:3</a:t>
            </a:r>
            <a:r>
              <a:rPr lang="ja-JP" altLang="en-US" sz="2000" b="1" dirty="0">
                <a:solidFill>
                  <a:prstClr val="white"/>
                </a:solidFill>
                <a:latin typeface="Meiryo UI" panose="020B0604030504040204" pitchFamily="50" charset="-128"/>
                <a:ea typeface="Meiryo UI" panose="020B0604030504040204" pitchFamily="50" charset="-128"/>
              </a:rPr>
              <a:t>日</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F0F8DD97-3AC9-4E04-B420-DF8D75A00EE2}"/>
              </a:ext>
            </a:extLst>
          </p:cNvPr>
          <p:cNvSpPr/>
          <p:nvPr/>
        </p:nvSpPr>
        <p:spPr>
          <a:xfrm>
            <a:off x="11430" y="7806824"/>
            <a:ext cx="7174800" cy="169888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9" name="角丸四角形 115">
            <a:extLst>
              <a:ext uri="{FF2B5EF4-FFF2-40B4-BE49-F238E27FC236}">
                <a16:creationId xmlns:a16="http://schemas.microsoft.com/office/drawing/2014/main" id="{381FA8CF-7C5D-496F-9070-256BA06C673F}"/>
              </a:ext>
            </a:extLst>
          </p:cNvPr>
          <p:cNvSpPr/>
          <p:nvPr/>
        </p:nvSpPr>
        <p:spPr>
          <a:xfrm>
            <a:off x="22975" y="7757985"/>
            <a:ext cx="7177925"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rPr>
              <a:t>  　　　　　　　　　　　　　　　　　　　　　　  　　　　　　　　　　　：</a:t>
            </a:r>
            <a:r>
              <a:rPr lang="en-US" altLang="ja-JP" sz="2000" b="1" dirty="0">
                <a:solidFill>
                  <a:prstClr val="white"/>
                </a:solidFill>
                <a:latin typeface="Meiryo UI" panose="020B0604030504040204" pitchFamily="50" charset="-128"/>
                <a:ea typeface="Meiryo UI" panose="020B0604030504040204" pitchFamily="50" charset="-128"/>
              </a:rPr>
              <a:t>3.5</a:t>
            </a:r>
            <a:r>
              <a:rPr lang="ja-JP" altLang="en-US" sz="2000" b="1" dirty="0">
                <a:solidFill>
                  <a:prstClr val="white"/>
                </a:solidFill>
                <a:latin typeface="Meiryo UI" panose="020B0604030504040204" pitchFamily="50" charset="-128"/>
                <a:ea typeface="Meiryo UI" panose="020B0604030504040204" pitchFamily="50" charset="-128"/>
              </a:rPr>
              <a:t>日</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F8A32A2E-67DC-4479-98E7-A81F663A636F}"/>
              </a:ext>
            </a:extLst>
          </p:cNvPr>
          <p:cNvSpPr txBox="1"/>
          <p:nvPr/>
        </p:nvSpPr>
        <p:spPr>
          <a:xfrm>
            <a:off x="149259" y="6274403"/>
            <a:ext cx="5029201" cy="1438855"/>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前　半</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１０月　８日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13:00~17:30</a:t>
            </a:r>
          </a:p>
          <a:p>
            <a:pPr marL="276275" indent="-372924">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１０月　９日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9:00~17:00</a:t>
            </a:r>
            <a:endParaRPr lang="en-US" altLang="ja-JP" sz="1000" dirty="0">
              <a:latin typeface="Meiryo UI" panose="020B0604030504040204" pitchFamily="50" charset="-128"/>
              <a:ea typeface="Meiryo UI" panose="020B0604030504040204" pitchFamily="50" charset="-128"/>
            </a:endParaRPr>
          </a:p>
          <a:p>
            <a:pPr marL="276275" indent="-372924">
              <a:lnSpc>
                <a:spcPts val="2400"/>
              </a:lnSpc>
            </a:pPr>
            <a:r>
              <a:rPr lang="ja-JP" altLang="en-US" sz="1400" b="1" dirty="0">
                <a:latin typeface="Meiryo UI" panose="020B0604030504040204" pitchFamily="50" charset="-128"/>
                <a:ea typeface="Meiryo UI" panose="020B0604030504040204" pitchFamily="50" charset="-128"/>
              </a:rPr>
              <a:t>後　半</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１０月２９日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13:00~17:30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１０月３０日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石川県地場産業振興センター本館３階第５研修室</a:t>
            </a:r>
            <a:r>
              <a:rPr lang="en-US" altLang="ja-JP" sz="1200" dirty="0">
                <a:latin typeface="Meiryo UI" panose="020B0604030504040204" pitchFamily="50" charset="-128"/>
                <a:ea typeface="Meiryo UI" panose="020B0604030504040204" pitchFamily="50" charset="-128"/>
              </a:rPr>
              <a:t>)</a:t>
            </a:r>
            <a:endParaRPr lang="en-US" altLang="ja-JP" sz="1450" b="1"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CDAC7D89-E621-44DC-B769-19B100CB1148}"/>
              </a:ext>
            </a:extLst>
          </p:cNvPr>
          <p:cNvSpPr txBox="1"/>
          <p:nvPr/>
        </p:nvSpPr>
        <p:spPr>
          <a:xfrm>
            <a:off x="25206" y="4836645"/>
            <a:ext cx="5875308" cy="823302"/>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第１日目</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　</a:t>
            </a:r>
            <a:r>
              <a:rPr lang="ja-JP" altLang="en-US" sz="1400" b="1" dirty="0">
                <a:latin typeface="Meiryo UI" panose="020B0604030504040204" pitchFamily="50" charset="-128"/>
                <a:ea typeface="Meiryo UI" panose="020B0604030504040204" pitchFamily="50" charset="-128"/>
              </a:rPr>
              <a:t>９月１０日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13:00~18:00</a:t>
            </a:r>
            <a:endParaRPr lang="ja-JP" altLang="en-US" sz="1400" dirty="0">
              <a:latin typeface="Meiryo UI" panose="020B0604030504040204" pitchFamily="50" charset="-128"/>
              <a:ea typeface="Meiryo UI" panose="020B0604030504040204" pitchFamily="50" charset="-128"/>
            </a:endParaRPr>
          </a:p>
          <a:p>
            <a:pPr marL="276275" indent="-372924">
              <a:lnSpc>
                <a:spcPts val="1865"/>
              </a:lnSpc>
            </a:pPr>
            <a:r>
              <a:rPr lang="ja-JP" altLang="en-US" sz="1400" b="1" dirty="0">
                <a:latin typeface="Meiryo UI" panose="020B0604030504040204" pitchFamily="50" charset="-128"/>
                <a:ea typeface="Meiryo UI" panose="020B0604030504040204" pitchFamily="50" charset="-128"/>
              </a:rPr>
              <a:t>第２日目</a:t>
            </a:r>
            <a:r>
              <a:rPr lang="ja-JP" altLang="en-US" sz="1200" b="1" dirty="0">
                <a:latin typeface="Meiryo UI" panose="020B0604030504040204" pitchFamily="50" charset="-128"/>
                <a:ea typeface="Meiryo UI" panose="020B0604030504040204" pitchFamily="50" charset="-128"/>
              </a:rPr>
              <a:t>（ １ 日）</a:t>
            </a:r>
            <a:r>
              <a:rPr lang="ja-JP" altLang="en-US" sz="1400" dirty="0">
                <a:latin typeface="Meiryo UI" panose="020B0604030504040204" pitchFamily="50" charset="-128"/>
                <a:ea typeface="Meiryo UI" panose="020B0604030504040204" pitchFamily="50" charset="-128"/>
              </a:rPr>
              <a:t>令和６年　</a:t>
            </a:r>
            <a:r>
              <a:rPr lang="ja-JP" altLang="en-US" sz="1400" b="1" dirty="0">
                <a:latin typeface="Meiryo UI" panose="020B0604030504040204" pitchFamily="50" charset="-128"/>
                <a:ea typeface="Meiryo UI" panose="020B0604030504040204" pitchFamily="50" charset="-128"/>
              </a:rPr>
              <a:t>９月１１日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p>
          <a:p>
            <a:pPr marL="276275" indent="-372924">
              <a:lnSpc>
                <a:spcPts val="1865"/>
              </a:lnSpc>
            </a:pPr>
            <a:r>
              <a:rPr lang="ja-JP" altLang="en-US" sz="1200" dirty="0">
                <a:latin typeface="Meiryo UI" panose="020B0604030504040204" pitchFamily="50" charset="-128"/>
                <a:ea typeface="Meiryo UI" panose="020B0604030504040204" pitchFamily="50" charset="-128"/>
              </a:rPr>
              <a:t>　　　　      （＠石川県地場産業振興センター本館３階第５研修室）</a:t>
            </a:r>
            <a:endParaRPr lang="en-US" altLang="ja-JP" sz="1450" b="1"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1EDC4B6-DF80-41C0-B4DD-93C21E1E2CC6}"/>
              </a:ext>
            </a:extLst>
          </p:cNvPr>
          <p:cNvSpPr/>
          <p:nvPr/>
        </p:nvSpPr>
        <p:spPr>
          <a:xfrm>
            <a:off x="0" y="9868606"/>
            <a:ext cx="7200900" cy="39377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73613">
              <a:lnSpc>
                <a:spcPts val="1347"/>
              </a:lnSpc>
              <a:defRPr/>
            </a:pPr>
            <a:r>
              <a:rPr kumimoji="0" lang="ja-JP" altLang="en-US"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＜お問い合わせ先＞</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石川県商工労働部産業政策課　産業デジタル化支援グループ 担当 繁田</a:t>
            </a:r>
            <a:endParaRPr kumimoji="0" lang="en-US" altLang="ja-JP"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defTabSz="473613">
              <a:lnSpc>
                <a:spcPts val="1347"/>
              </a:lnSpc>
              <a:defRPr/>
            </a:pPr>
            <a:r>
              <a:rPr kumimoji="0" lang="ja-JP" altLang="en-US"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メール： </a:t>
            </a:r>
            <a:r>
              <a:rPr kumimoji="0" lang="en-US" altLang="ja-JP"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syoukou@pref.ishikawa.lg.jp</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電話：</a:t>
            </a:r>
            <a:r>
              <a:rPr kumimoji="0" lang="en-US" altLang="ja-JP"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076-225-1519</a:t>
            </a:r>
            <a:endPar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E3BC8940-F1CE-44DC-9CBB-A4C165A2CA8B}"/>
              </a:ext>
            </a:extLst>
          </p:cNvPr>
          <p:cNvSpPr txBox="1"/>
          <p:nvPr/>
        </p:nvSpPr>
        <p:spPr>
          <a:xfrm>
            <a:off x="6696794" y="9932414"/>
            <a:ext cx="567784" cy="400110"/>
          </a:xfrm>
          <a:prstGeom prst="rect">
            <a:avLst/>
          </a:prstGeom>
          <a:noFill/>
        </p:spPr>
        <p:txBody>
          <a:bodyPr wrap="none" rtlCol="0">
            <a:spAutoFit/>
          </a:bodyPr>
          <a:lstStyle/>
          <a:p>
            <a:r>
              <a:rPr lang="en-US" altLang="ja-JP" sz="2000" dirty="0">
                <a:solidFill>
                  <a:schemeClr val="bg1"/>
                </a:solidFill>
                <a:latin typeface="Meiryo UI" panose="020B0604030504040204" pitchFamily="50" charset="-128"/>
                <a:ea typeface="Meiryo UI" panose="020B0604030504040204" pitchFamily="50" charset="-128"/>
              </a:rPr>
              <a:t>-1-</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1D80AD30-F204-47D3-B4E4-412C81B8CC79}"/>
              </a:ext>
            </a:extLst>
          </p:cNvPr>
          <p:cNvSpPr txBox="1"/>
          <p:nvPr/>
        </p:nvSpPr>
        <p:spPr>
          <a:xfrm>
            <a:off x="1324181" y="9546023"/>
            <a:ext cx="5856031" cy="335989"/>
          </a:xfrm>
          <a:prstGeom prst="rect">
            <a:avLst/>
          </a:prstGeom>
          <a:noFill/>
        </p:spPr>
        <p:txBody>
          <a:bodyPr wrap="square" rtlCol="0">
            <a:spAutoFit/>
          </a:bodyPr>
          <a:lstStyle/>
          <a:p>
            <a:pPr algn="r">
              <a:lnSpc>
                <a:spcPts val="1865"/>
              </a:lnSpc>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「申込方法」及び「各コース詳細」は次頁以降を参照</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56839" y="33115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latin typeface="Meiryo UI" panose="020B0604030504040204" pitchFamily="50" charset="-128"/>
                <a:ea typeface="Meiryo UI" panose="020B0604030504040204" pitchFamily="50" charset="-128"/>
              </a:rPr>
              <a:t>＜コース毎の申込の場合＞</a:t>
            </a:r>
            <a:endParaRPr lang="en-US" altLang="ja-JP" sz="2000" u="none" dirty="0">
              <a:latin typeface="Meiryo UI" panose="020B0604030504040204" pitchFamily="50" charset="-128"/>
              <a:ea typeface="Meiryo UI" panose="020B0604030504040204" pitchFamily="50" charset="-128"/>
            </a:endParaRPr>
          </a:p>
          <a:p>
            <a:pPr lvl="0" eaLnBrk="1" hangingPunct="1"/>
            <a:r>
              <a:rPr lang="ja-JP" altLang="en-US" sz="1400" u="none" dirty="0">
                <a:latin typeface="Meiryo UI" panose="020B0604030504040204" pitchFamily="50" charset="-128"/>
                <a:ea typeface="Meiryo UI" panose="020B0604030504040204" pitchFamily="50" charset="-128"/>
              </a:rPr>
              <a:t>　１コース：１５，０００円／人</a:t>
            </a:r>
            <a:endParaRPr lang="en-US" altLang="ja-JP" sz="1400" u="none" dirty="0">
              <a:latin typeface="Meiryo UI" panose="020B0604030504040204" pitchFamily="50" charset="-128"/>
              <a:ea typeface="Meiryo UI" panose="020B0604030504040204" pitchFamily="50" charset="-128"/>
            </a:endParaRPr>
          </a:p>
          <a:p>
            <a:pPr lvl="0" eaLnBrk="1" hangingPunct="1"/>
            <a:r>
              <a:rPr lang="ja-JP" altLang="en-US" sz="14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コース毎に３コースを申込む場合は、</a:t>
            </a:r>
            <a:endParaRPr lang="en-US" altLang="ja-JP" sz="1100" u="none" dirty="0">
              <a:latin typeface="Meiryo UI" panose="020B0604030504040204" pitchFamily="50" charset="-128"/>
              <a:ea typeface="Meiryo UI" panose="020B0604030504040204" pitchFamily="50" charset="-128"/>
            </a:endParaRPr>
          </a:p>
          <a:p>
            <a:pPr lvl="0" eaLnBrk="1" hangingPunct="1"/>
            <a:r>
              <a:rPr lang="ja-JP" altLang="en-US" sz="1100" u="none" dirty="0">
                <a:latin typeface="Meiryo UI" panose="020B0604030504040204" pitchFamily="50" charset="-128"/>
                <a:ea typeface="Meiryo UI" panose="020B0604030504040204" pitchFamily="50" charset="-128"/>
              </a:rPr>
              <a:t>　　 ４５，０００円／人となります。</a:t>
            </a:r>
            <a:endParaRPr lang="en-US" altLang="ja-JP" sz="1400" u="none" dirty="0">
              <a:latin typeface="Meiryo UI" panose="020B0604030504040204" pitchFamily="50" charset="-128"/>
              <a:ea typeface="Meiryo UI" panose="020B0604030504040204" pitchFamily="50" charset="-128"/>
            </a:endParaRPr>
          </a:p>
        </p:txBody>
      </p:sp>
      <p:sp>
        <p:nvSpPr>
          <p:cNvPr id="2" name="矢印: 右 1">
            <a:extLst>
              <a:ext uri="{FF2B5EF4-FFF2-40B4-BE49-F238E27FC236}">
                <a16:creationId xmlns:a16="http://schemas.microsoft.com/office/drawing/2014/main" id="{DF7E4437-80AB-4008-B5AB-1F8573F88B12}"/>
              </a:ext>
            </a:extLst>
          </p:cNvPr>
          <p:cNvSpPr/>
          <p:nvPr/>
        </p:nvSpPr>
        <p:spPr>
          <a:xfrm>
            <a:off x="3188035" y="3690640"/>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テキスト ボックス 45">
            <a:extLst>
              <a:ext uri="{FF2B5EF4-FFF2-40B4-BE49-F238E27FC236}">
                <a16:creationId xmlns:a16="http://schemas.microsoft.com/office/drawing/2014/main" id="{A72F6A6B-15FB-4100-BC85-1A8A5AB76337}"/>
              </a:ext>
            </a:extLst>
          </p:cNvPr>
          <p:cNvSpPr txBox="1"/>
          <p:nvPr/>
        </p:nvSpPr>
        <p:spPr>
          <a:xfrm>
            <a:off x="140431" y="8155136"/>
            <a:ext cx="5544059" cy="1605568"/>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前　半 </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１１月１４日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木</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13:00~17:30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１１月１５日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金</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  9:00~17:00</a:t>
            </a:r>
          </a:p>
          <a:p>
            <a:pPr marL="276275" indent="-372924">
              <a:lnSpc>
                <a:spcPts val="400"/>
              </a:lnSpc>
            </a:pP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b="1" dirty="0">
                <a:latin typeface="Meiryo UI" panose="020B0604030504040204" pitchFamily="50" charset="-128"/>
                <a:ea typeface="Meiryo UI" panose="020B0604030504040204" pitchFamily="50" charset="-128"/>
              </a:rPr>
              <a:t>後　半 </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１１月２５日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１１月２６日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＠石川県地場産業振興センター本館３階第５研修室</a:t>
            </a:r>
            <a:r>
              <a:rPr lang="en-US" altLang="ja-JP" sz="1200" dirty="0">
                <a:latin typeface="Meiryo UI" panose="020B0604030504040204" pitchFamily="50" charset="-128"/>
                <a:ea typeface="Meiryo UI" panose="020B0604030504040204" pitchFamily="50" charset="-128"/>
              </a:rPr>
              <a:t>)</a:t>
            </a:r>
            <a:endParaRPr lang="ja-JP" altLang="en-US" sz="1450" b="1" dirty="0">
              <a:solidFill>
                <a:srgbClr val="FF0000"/>
              </a:solidFill>
              <a:latin typeface="Meiryo UI" panose="020B0604030504040204" pitchFamily="50" charset="-128"/>
              <a:ea typeface="Meiryo UI" panose="020B0604030504040204" pitchFamily="50" charset="-128"/>
            </a:endParaRPr>
          </a:p>
          <a:p>
            <a:pPr marL="276275" indent="-372924">
              <a:lnSpc>
                <a:spcPts val="1865"/>
              </a:lnSpc>
            </a:pPr>
            <a:endParaRPr lang="en-US" altLang="ja-JP" sz="1450" b="1" dirty="0">
              <a:solidFill>
                <a:srgbClr val="FF0000"/>
              </a:solidFill>
              <a:latin typeface="Meiryo UI" panose="020B0604030504040204" pitchFamily="50" charset="-128"/>
              <a:ea typeface="Meiryo UI" panose="020B0604030504040204" pitchFamily="50" charset="-128"/>
            </a:endParaRPr>
          </a:p>
        </p:txBody>
      </p:sp>
      <p:sp>
        <p:nvSpPr>
          <p:cNvPr id="28"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85042" y="33090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b="1" u="none" dirty="0">
                <a:latin typeface="Meiryo UI" panose="020B0604030504040204" pitchFamily="50" charset="-128"/>
                <a:ea typeface="Meiryo UI" panose="020B0604030504040204" pitchFamily="50" charset="-128"/>
              </a:rPr>
              <a:t>＜</a:t>
            </a:r>
            <a:r>
              <a:rPr lang="ja-JP" altLang="en-US" sz="2000" b="1" u="none" dirty="0">
                <a:solidFill>
                  <a:srgbClr val="FF0000"/>
                </a:solidFill>
                <a:latin typeface="Meiryo UI" panose="020B0604030504040204" pitchFamily="50" charset="-128"/>
                <a:ea typeface="Meiryo UI" panose="020B0604030504040204" pitchFamily="50" charset="-128"/>
              </a:rPr>
              <a:t>全コース一括申込の場合</a:t>
            </a:r>
            <a:r>
              <a:rPr lang="ja-JP" altLang="en-US" sz="2000" b="1" u="none" dirty="0">
                <a:latin typeface="Meiryo UI" panose="020B0604030504040204" pitchFamily="50" charset="-128"/>
                <a:ea typeface="Meiryo UI" panose="020B0604030504040204" pitchFamily="50" charset="-128"/>
              </a:rPr>
              <a:t>＞</a:t>
            </a:r>
          </a:p>
          <a:p>
            <a:pPr eaLnBrk="1" hangingPunct="1"/>
            <a:r>
              <a:rPr lang="ja-JP" altLang="en-US" sz="1400" b="1" u="none" dirty="0">
                <a:latin typeface="Meiryo UI" panose="020B0604030504040204" pitchFamily="50" charset="-128"/>
                <a:ea typeface="Meiryo UI" panose="020B0604030504040204" pitchFamily="50" charset="-128"/>
              </a:rPr>
              <a:t>　３コース：</a:t>
            </a:r>
            <a:r>
              <a:rPr lang="ja-JP" altLang="en-US" sz="1400" b="1" u="none" dirty="0">
                <a:solidFill>
                  <a:srgbClr val="FF0000"/>
                </a:solidFill>
                <a:latin typeface="Meiryo UI" panose="020B0604030504040204" pitchFamily="50" charset="-128"/>
                <a:ea typeface="Meiryo UI" panose="020B0604030504040204" pitchFamily="50" charset="-128"/>
              </a:rPr>
              <a:t>２５，０００</a:t>
            </a:r>
            <a:r>
              <a:rPr lang="ja-JP" altLang="en-US" sz="1400" b="1" u="none" dirty="0">
                <a:latin typeface="Meiryo UI" panose="020B0604030504040204" pitchFamily="50" charset="-128"/>
                <a:ea typeface="Meiryo UI" panose="020B0604030504040204" pitchFamily="50" charset="-128"/>
              </a:rPr>
              <a:t>円／人</a:t>
            </a:r>
            <a:endParaRPr lang="en-US" altLang="ja-JP" sz="1400" b="1" u="none" dirty="0">
              <a:latin typeface="Meiryo UI" panose="020B0604030504040204" pitchFamily="50" charset="-128"/>
              <a:ea typeface="Meiryo UI" panose="020B0604030504040204" pitchFamily="50" charset="-128"/>
            </a:endParaRPr>
          </a:p>
          <a:p>
            <a:pPr lvl="0" eaLnBrk="1" hangingPunct="1"/>
            <a:r>
              <a:rPr lang="ja-JP" altLang="en-US" sz="14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コース毎の申込は、８月１日</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木</a:t>
            </a:r>
            <a:r>
              <a:rPr lang="en-US" altLang="ja-JP" sz="1100" b="1" u="none" dirty="0">
                <a:latin typeface="Meiryo UI" panose="020B0604030504040204" pitchFamily="50" charset="-128"/>
                <a:ea typeface="Meiryo UI" panose="020B0604030504040204" pitchFamily="50" charset="-128"/>
              </a:rPr>
              <a:t>)</a:t>
            </a:r>
          </a:p>
          <a:p>
            <a:pPr lvl="0" eaLnBrk="1" hangingPunct="1"/>
            <a:r>
              <a:rPr lang="ja-JP" altLang="en-US" sz="1100" b="1" u="none" dirty="0">
                <a:latin typeface="Meiryo UI" panose="020B0604030504040204" pitchFamily="50" charset="-128"/>
                <a:ea typeface="Meiryo UI" panose="020B0604030504040204" pitchFamily="50" charset="-128"/>
              </a:rPr>
              <a:t>　 　　   からの開始を予定しております。</a:t>
            </a:r>
          </a:p>
        </p:txBody>
      </p:sp>
      <p:sp>
        <p:nvSpPr>
          <p:cNvPr id="29" name="テキスト ボックス 28"/>
          <p:cNvSpPr txBox="1"/>
          <p:nvPr/>
        </p:nvSpPr>
        <p:spPr>
          <a:xfrm>
            <a:off x="22975" y="4339423"/>
            <a:ext cx="5780562" cy="400110"/>
          </a:xfrm>
          <a:prstGeom prst="rect">
            <a:avLst/>
          </a:prstGeom>
          <a:noFill/>
        </p:spPr>
        <p:txBody>
          <a:bodyPr wrap="square" rtlCol="0">
            <a:spAutoFit/>
          </a:bodyPr>
          <a:lstStyle/>
          <a:p>
            <a:pPr algn="dist"/>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①技術者向けデータ解析プログラミング研修</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25206" y="5866120"/>
            <a:ext cx="6012000" cy="400110"/>
          </a:xfrm>
          <a:prstGeom prst="rect">
            <a:avLst/>
          </a:prstGeom>
          <a:noFill/>
        </p:spPr>
        <p:txBody>
          <a:bodyPr wrap="square" rtlCol="0">
            <a:spAutoFit/>
          </a:bodyPr>
          <a:lstStyle/>
          <a:p>
            <a:pPr algn="dist"/>
            <a:r>
              <a:rPr lang="ja-JP" altLang="en-US" sz="2000" b="1" dirty="0">
                <a:solidFill>
                  <a:prstClr val="white"/>
                </a:solidFill>
                <a:latin typeface="Meiryo UI" panose="020B0604030504040204" pitchFamily="50" charset="-128"/>
                <a:ea typeface="Meiryo UI" panose="020B0604030504040204" pitchFamily="50" charset="-128"/>
              </a:rPr>
              <a:t>②技術者向け</a:t>
            </a:r>
            <a:r>
              <a:rPr lang="en-US" altLang="ja-JP" sz="2000" b="1" dirty="0" err="1">
                <a:solidFill>
                  <a:prstClr val="white"/>
                </a:solidFill>
                <a:latin typeface="Meiryo UI" panose="020B0604030504040204" pitchFamily="50" charset="-128"/>
                <a:ea typeface="Meiryo UI" panose="020B0604030504040204" pitchFamily="50" charset="-128"/>
              </a:rPr>
              <a:t>IoT</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研修（</a:t>
            </a:r>
            <a:r>
              <a:rPr lang="en-US" altLang="ja-JP" sz="2000" b="1" dirty="0" err="1">
                <a:solidFill>
                  <a:prstClr val="white"/>
                </a:solidFill>
                <a:latin typeface="Meiryo UI" panose="020B0604030504040204" pitchFamily="50" charset="-128"/>
                <a:ea typeface="Meiryo UI" panose="020B0604030504040204" pitchFamily="50" charset="-128"/>
              </a:rPr>
              <a:t>IoT</a:t>
            </a:r>
            <a:r>
              <a:rPr lang="ja-JP" altLang="en-US" sz="2000" b="1" dirty="0">
                <a:solidFill>
                  <a:prstClr val="white"/>
                </a:solidFill>
                <a:latin typeface="Meiryo UI" panose="020B0604030504040204" pitchFamily="50" charset="-128"/>
                <a:ea typeface="Meiryo UI" panose="020B0604030504040204" pitchFamily="50" charset="-128"/>
              </a:rPr>
              <a:t>中心）</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5599" y="7741343"/>
            <a:ext cx="6012000" cy="400110"/>
          </a:xfrm>
          <a:prstGeom prst="rect">
            <a:avLst/>
          </a:prstGeom>
          <a:noFill/>
        </p:spPr>
        <p:txBody>
          <a:bodyPr wrap="square" rtlCol="0">
            <a:spAutoFit/>
          </a:bodyPr>
          <a:lstStyle/>
          <a:p>
            <a:pPr algn="dist"/>
            <a:r>
              <a:rPr lang="ja-JP" altLang="en-US" sz="2000" b="1" dirty="0">
                <a:solidFill>
                  <a:prstClr val="white"/>
                </a:solidFill>
                <a:latin typeface="Meiryo UI" panose="020B0604030504040204" pitchFamily="50" charset="-128"/>
                <a:ea typeface="Meiryo UI" panose="020B0604030504040204" pitchFamily="50" charset="-128"/>
              </a:rPr>
              <a:t>③技術者向け</a:t>
            </a:r>
            <a:r>
              <a:rPr lang="en-US" altLang="ja-JP" sz="2000" b="1" dirty="0" err="1">
                <a:solidFill>
                  <a:prstClr val="white"/>
                </a:solidFill>
                <a:latin typeface="Meiryo UI" panose="020B0604030504040204" pitchFamily="50" charset="-128"/>
                <a:ea typeface="Meiryo UI" panose="020B0604030504040204" pitchFamily="50" charset="-128"/>
              </a:rPr>
              <a:t>IoT</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研修（</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中心）</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7" name="角丸四角形 6"/>
          <p:cNvSpPr/>
          <p:nvPr/>
        </p:nvSpPr>
        <p:spPr>
          <a:xfrm>
            <a:off x="5256106" y="4823034"/>
            <a:ext cx="1808930" cy="864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3" name="角丸四角形 32"/>
          <p:cNvSpPr/>
          <p:nvPr/>
        </p:nvSpPr>
        <p:spPr>
          <a:xfrm>
            <a:off x="5256106" y="6408719"/>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角丸四角形 34"/>
          <p:cNvSpPr/>
          <p:nvPr/>
        </p:nvSpPr>
        <p:spPr>
          <a:xfrm>
            <a:off x="5273256" y="8268686"/>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0" name="テキスト ボックス 29">
            <a:extLst>
              <a:ext uri="{FF2B5EF4-FFF2-40B4-BE49-F238E27FC236}">
                <a16:creationId xmlns:a16="http://schemas.microsoft.com/office/drawing/2014/main" id="{FE40975B-ED6C-4228-B729-B72E6D744A8B}"/>
              </a:ext>
            </a:extLst>
          </p:cNvPr>
          <p:cNvSpPr txBox="1"/>
          <p:nvPr/>
        </p:nvSpPr>
        <p:spPr>
          <a:xfrm>
            <a:off x="5280990" y="4816425"/>
            <a:ext cx="1774615" cy="884601"/>
          </a:xfrm>
          <a:prstGeom prst="rect">
            <a:avLst/>
          </a:prstGeom>
          <a:noFill/>
          <a:ln>
            <a:noFill/>
          </a:ln>
        </p:spPr>
        <p:txBody>
          <a:bodyPr wrap="square" rtlCol="0">
            <a:spAutoFit/>
          </a:bodyPr>
          <a:lstStyle/>
          <a:p>
            <a:pPr>
              <a:lnSpc>
                <a:spcPct val="110000"/>
              </a:lnSpc>
            </a:pPr>
            <a:r>
              <a:rPr lang="en-US" altLang="ja-JP" sz="1200" dirty="0" err="1">
                <a:latin typeface="Meiryo UI" panose="020B0604030504040204" pitchFamily="50" charset="-128"/>
                <a:ea typeface="Meiryo UI" panose="020B0604030504040204" pitchFamily="50" charset="-128"/>
              </a:rPr>
              <a:t>IoT</a:t>
            </a:r>
            <a:r>
              <a:rPr lang="en-US" altLang="ja-JP" sz="1200" dirty="0">
                <a:latin typeface="Meiryo UI" panose="020B0604030504040204" pitchFamily="50" charset="-128"/>
                <a:ea typeface="Meiryo UI" panose="020B0604030504040204" pitchFamily="50" charset="-128"/>
              </a:rPr>
              <a:t>/AI</a:t>
            </a:r>
            <a:r>
              <a:rPr lang="ja-JP" altLang="en-US" sz="1200" dirty="0">
                <a:latin typeface="Meiryo UI" panose="020B0604030504040204" pitchFamily="50" charset="-128"/>
                <a:ea typeface="Meiryo UI" panose="020B0604030504040204" pitchFamily="50" charset="-128"/>
              </a:rPr>
              <a:t>の有効活用し、現場改善や製品開発につなげるため、データ解析プログラミングの基礎を学ぶ研修。</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CDD914D8-8E7C-4A62-A060-2100D48EDE5F}"/>
              </a:ext>
            </a:extLst>
          </p:cNvPr>
          <p:cNvSpPr txBox="1"/>
          <p:nvPr/>
        </p:nvSpPr>
        <p:spPr>
          <a:xfrm>
            <a:off x="5286310" y="6477933"/>
            <a:ext cx="1769265" cy="1052596"/>
          </a:xfrm>
          <a:prstGeom prst="rect">
            <a:avLst/>
          </a:prstGeom>
          <a:noFill/>
          <a:ln>
            <a:noFill/>
          </a:ln>
        </p:spPr>
        <p:txBody>
          <a:bodyPr wrap="square" rtlCol="0">
            <a:spAutoFit/>
          </a:bodyPr>
          <a:lstStyle/>
          <a:p>
            <a:pPr defTabSz="916245">
              <a:lnSpc>
                <a:spcPct val="130000"/>
              </a:lnSpc>
            </a:pPr>
            <a:r>
              <a:rPr lang="en-US" altLang="ja-JP" sz="1200" dirty="0" err="1">
                <a:latin typeface="Meiryo UI" panose="020B0604030504040204" pitchFamily="50" charset="-128"/>
                <a:ea typeface="Meiryo UI" panose="020B0604030504040204" pitchFamily="50" charset="-128"/>
              </a:rPr>
              <a:t>IoT</a:t>
            </a:r>
            <a:r>
              <a:rPr lang="ja-JP" altLang="en-US" sz="1200" dirty="0">
                <a:latin typeface="Meiryo UI" panose="020B0604030504040204" pitchFamily="50" charset="-128"/>
                <a:ea typeface="Meiryo UI" panose="020B0604030504040204" pitchFamily="50" charset="-128"/>
              </a:rPr>
              <a:t>の活用によって自社の製造現場の改善をしたい生産技術担当者等のための研修。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CDD914D8-8E7C-4A62-A060-2100D48EDE5F}"/>
              </a:ext>
            </a:extLst>
          </p:cNvPr>
          <p:cNvSpPr txBox="1"/>
          <p:nvPr/>
        </p:nvSpPr>
        <p:spPr>
          <a:xfrm>
            <a:off x="5303850" y="8360989"/>
            <a:ext cx="1760330" cy="978729"/>
          </a:xfrm>
          <a:prstGeom prst="rect">
            <a:avLst/>
          </a:prstGeom>
          <a:noFill/>
          <a:ln>
            <a:noFill/>
          </a:ln>
        </p:spPr>
        <p:txBody>
          <a:bodyPr wrap="square" rtlCol="0">
            <a:spAutoFit/>
          </a:bodyPr>
          <a:lstStyle/>
          <a:p>
            <a:pPr defTabSz="916245">
              <a:lnSpc>
                <a:spcPct val="120000"/>
              </a:lnSpc>
            </a:pPr>
            <a:r>
              <a:rPr lang="ja-JP" altLang="en-US" sz="1200" dirty="0">
                <a:latin typeface="Meiryo UI" panose="020B0604030504040204" pitchFamily="50" charset="-128"/>
                <a:ea typeface="Meiryo UI" panose="020B0604030504040204" pitchFamily="50" charset="-128"/>
              </a:rPr>
              <a:t>機械学習等の活用によって画期的な製品を開発したい製品開発担当者等のための研修。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円形吹き出し 36"/>
          <p:cNvSpPr/>
          <p:nvPr/>
        </p:nvSpPr>
        <p:spPr>
          <a:xfrm>
            <a:off x="4076740" y="2926469"/>
            <a:ext cx="3009865" cy="362451"/>
          </a:xfrm>
          <a:prstGeom prst="wedgeEllipseCallout">
            <a:avLst/>
          </a:prstGeom>
          <a:solidFill>
            <a:srgbClr val="FFFF99"/>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8" name="テキスト ボックス 37"/>
          <p:cNvSpPr txBox="1"/>
          <p:nvPr/>
        </p:nvSpPr>
        <p:spPr>
          <a:xfrm>
            <a:off x="4422309" y="2926469"/>
            <a:ext cx="2185214" cy="353943"/>
          </a:xfrm>
          <a:prstGeom prst="rect">
            <a:avLst/>
          </a:prstGeom>
          <a:noFill/>
        </p:spPr>
        <p:txBody>
          <a:bodyPr wrap="none" rtlCol="0">
            <a:spAutoFit/>
          </a:bodyPr>
          <a:lstStyle/>
          <a:p>
            <a:r>
              <a:rPr kumimoji="1" lang="ja-JP" altLang="en-US" sz="1700" b="1" i="1" dirty="0">
                <a:solidFill>
                  <a:srgbClr val="FF0000"/>
                </a:solidFill>
                <a:latin typeface="Meiryo UI" panose="020B0604030504040204" pitchFamily="50" charset="-128"/>
                <a:ea typeface="Meiryo UI" panose="020B0604030504040204" pitchFamily="50" charset="-128"/>
              </a:rPr>
              <a:t>一括申込がオススメ！</a:t>
            </a:r>
          </a:p>
        </p:txBody>
      </p:sp>
    </p:spTree>
    <p:extLst>
      <p:ext uri="{BB962C8B-B14F-4D97-AF65-F5344CB8AC3E}">
        <p14:creationId xmlns:p14="http://schemas.microsoft.com/office/powerpoint/2010/main" val="280681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6805" y="4603"/>
            <a:ext cx="7287705" cy="804972"/>
            <a:chOff x="172977" y="1855584"/>
            <a:chExt cx="6739841" cy="462324"/>
          </a:xfrm>
        </p:grpSpPr>
        <p:sp>
          <p:nvSpPr>
            <p:cNvPr id="6" name="Rectangle 2"/>
            <p:cNvSpPr>
              <a:spLocks noChangeArrowheads="1"/>
            </p:cNvSpPr>
            <p:nvPr/>
          </p:nvSpPr>
          <p:spPr bwMode="auto">
            <a:xfrm>
              <a:off x="253256" y="1855584"/>
              <a:ext cx="6659562" cy="462324"/>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8" name="Text Box 80"/>
            <p:cNvSpPr txBox="1">
              <a:spLocks noChangeArrowheads="1"/>
            </p:cNvSpPr>
            <p:nvPr/>
          </p:nvSpPr>
          <p:spPr bwMode="auto">
            <a:xfrm>
              <a:off x="172977" y="1895556"/>
              <a:ext cx="6739841" cy="410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90000"/>
                </a:lnSpc>
              </a:pPr>
              <a:r>
                <a:rPr lang="ja-JP" altLang="en-US" sz="1800" b="1" u="none" dirty="0">
                  <a:solidFill>
                    <a:prstClr val="white"/>
                  </a:solidFill>
                  <a:latin typeface="Meiryo UI" panose="020B0604030504040204" pitchFamily="50" charset="-128"/>
                  <a:ea typeface="Meiryo UI" panose="020B0604030504040204" pitchFamily="50" charset="-128"/>
                </a:rPr>
                <a:t>　</a:t>
              </a:r>
              <a:r>
                <a:rPr lang="ja-JP" altLang="en-US" sz="2200" b="1" u="none" dirty="0">
                  <a:solidFill>
                    <a:prstClr val="white"/>
                  </a:solidFill>
                  <a:latin typeface="Meiryo UI" panose="020B0604030504040204" pitchFamily="50" charset="-128"/>
                  <a:ea typeface="Meiryo UI" panose="020B0604030504040204" pitchFamily="50" charset="-128"/>
                </a:rPr>
                <a:t>スマートエスイー</a:t>
              </a:r>
              <a:r>
                <a:rPr lang="en-US" altLang="ja-JP" sz="2200" b="1" u="none" dirty="0" err="1">
                  <a:solidFill>
                    <a:prstClr val="white"/>
                  </a:solidFill>
                  <a:latin typeface="Meiryo UI" panose="020B0604030504040204" pitchFamily="50" charset="-128"/>
                  <a:ea typeface="Meiryo UI" panose="020B0604030504040204" pitchFamily="50" charset="-128"/>
                </a:rPr>
                <a:t>IoT</a:t>
              </a:r>
              <a:r>
                <a:rPr lang="en-US" altLang="ja-JP" sz="2200" b="1" u="none" dirty="0">
                  <a:solidFill>
                    <a:prstClr val="white"/>
                  </a:solidFill>
                  <a:latin typeface="Meiryo UI" panose="020B0604030504040204" pitchFamily="50" charset="-128"/>
                  <a:ea typeface="Meiryo UI" panose="020B0604030504040204" pitchFamily="50" charset="-128"/>
                </a:rPr>
                <a:t>/AI</a:t>
              </a:r>
              <a:r>
                <a:rPr lang="ja-JP" altLang="en-US" sz="2200" b="1" u="none" dirty="0">
                  <a:solidFill>
                    <a:prstClr val="white"/>
                  </a:solidFill>
                  <a:latin typeface="Meiryo UI" panose="020B0604030504040204" pitchFamily="50" charset="-128"/>
                  <a:ea typeface="Meiryo UI" panose="020B0604030504040204" pitchFamily="50" charset="-128"/>
                </a:rPr>
                <a:t>石川スクール </a:t>
              </a:r>
              <a:r>
                <a:rPr lang="ja-JP" altLang="en-US" sz="2300" b="1" u="none" dirty="0">
                  <a:solidFill>
                    <a:prstClr val="white"/>
                  </a:solidFill>
                  <a:latin typeface="Meiryo UI" panose="020B0604030504040204" pitchFamily="50" charset="-128"/>
                  <a:ea typeface="Meiryo UI" panose="020B0604030504040204" pitchFamily="50" charset="-128"/>
                </a:rPr>
                <a:t>「技術者向け研修」</a:t>
              </a:r>
              <a:endParaRPr lang="en-US" altLang="ja-JP" sz="2300" b="1" u="none" dirty="0">
                <a:solidFill>
                  <a:schemeClr val="bg1"/>
                </a:solidFill>
                <a:latin typeface="Meiryo UI" panose="020B0604030504040204" pitchFamily="50" charset="-128"/>
                <a:ea typeface="Meiryo UI" panose="020B0604030504040204" pitchFamily="50" charset="-128"/>
              </a:endParaRPr>
            </a:p>
            <a:p>
              <a:pPr algn="ctr" eaLnBrk="1" hangingPunct="1">
                <a:lnSpc>
                  <a:spcPct val="90000"/>
                </a:lnSpc>
              </a:pPr>
              <a:r>
                <a:rPr lang="en-US" altLang="ja-JP" sz="2200" b="1" u="none" dirty="0">
                  <a:solidFill>
                    <a:schemeClr val="bg1"/>
                  </a:solidFill>
                  <a:latin typeface="Meiryo UI" panose="020B0604030504040204" pitchFamily="50" charset="-128"/>
                  <a:ea typeface="Meiryo UI" panose="020B0604030504040204" pitchFamily="50" charset="-128"/>
                </a:rPr>
                <a:t>【</a:t>
              </a:r>
              <a:r>
                <a:rPr lang="ja-JP" altLang="en-US" sz="2200" b="1" u="none" dirty="0">
                  <a:solidFill>
                    <a:schemeClr val="bg1"/>
                  </a:solidFill>
                  <a:latin typeface="Meiryo UI" panose="020B0604030504040204" pitchFamily="50" charset="-128"/>
                  <a:ea typeface="Meiryo UI" panose="020B0604030504040204" pitchFamily="50" charset="-128"/>
                </a:rPr>
                <a:t> 一 括 参 加 申 込 書 </a:t>
              </a:r>
              <a:r>
                <a:rPr lang="en-US" altLang="ja-JP" sz="2200" b="1" u="none" dirty="0">
                  <a:solidFill>
                    <a:schemeClr val="bg1"/>
                  </a:solidFill>
                  <a:latin typeface="Meiryo UI" panose="020B0604030504040204" pitchFamily="50" charset="-128"/>
                  <a:ea typeface="Meiryo UI" panose="020B0604030504040204" pitchFamily="50" charset="-128"/>
                </a:rPr>
                <a:t>】</a:t>
              </a: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135382" y="804214"/>
            <a:ext cx="3065518" cy="338554"/>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latin typeface="Meiryo UI" panose="020B0604030504040204" pitchFamily="50" charset="-128"/>
                <a:ea typeface="Meiryo UI" panose="020B0604030504040204" pitchFamily="50" charset="-128"/>
              </a:rPr>
              <a:t>一括申込締切：８月１６日</a:t>
            </a:r>
            <a:r>
              <a:rPr lang="en-US" altLang="ja-JP" sz="1600" u="none" dirty="0">
                <a:solidFill>
                  <a:schemeClr val="bg1"/>
                </a:solidFill>
                <a:latin typeface="Meiryo UI" panose="020B0604030504040204" pitchFamily="50" charset="-128"/>
                <a:ea typeface="Meiryo UI" panose="020B0604030504040204" pitchFamily="50" charset="-128"/>
              </a:rPr>
              <a:t>(</a:t>
            </a:r>
            <a:r>
              <a:rPr lang="ja-JP" altLang="en-US" sz="1600" u="none" dirty="0">
                <a:solidFill>
                  <a:schemeClr val="bg1"/>
                </a:solidFill>
                <a:latin typeface="Meiryo UI" panose="020B0604030504040204" pitchFamily="50" charset="-128"/>
                <a:ea typeface="Meiryo UI" panose="020B0604030504040204" pitchFamily="50" charset="-128"/>
              </a:rPr>
              <a:t>金</a:t>
            </a:r>
            <a:r>
              <a:rPr lang="en-US" altLang="ja-JP" sz="1600" u="none" dirty="0">
                <a:solidFill>
                  <a:schemeClr val="bg1"/>
                </a:solidFill>
                <a:latin typeface="Meiryo UI" panose="020B0604030504040204" pitchFamily="50" charset="-128"/>
                <a:ea typeface="Meiryo UI" panose="020B0604030504040204" pitchFamily="50" charset="-128"/>
              </a:rPr>
              <a:t>)</a:t>
            </a:r>
            <a:endParaRPr lang="ja-JP" altLang="en-US" sz="1600" u="none"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33234" y="5048540"/>
            <a:ext cx="7067665" cy="514308"/>
          </a:xfrm>
          <a:prstGeom prst="rect">
            <a:avLst/>
          </a:prstGeom>
          <a:noFill/>
        </p:spPr>
        <p:txBody>
          <a:bodyPr wrap="square" rtlCol="0">
            <a:spAutoFit/>
          </a:bodyPr>
          <a:lstStyle/>
          <a:p>
            <a:pPr lvl="0" defTabSz="914400" fontAlgn="base">
              <a:lnSpc>
                <a:spcPts val="1600"/>
              </a:lnSpc>
              <a:spcBef>
                <a:spcPct val="2000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会場の都合のため</a:t>
            </a:r>
            <a:r>
              <a:rPr lang="ja-JP" altLang="en-US" sz="1200" dirty="0">
                <a:solidFill>
                  <a:srgbClr val="FF0000"/>
                </a:solidFill>
                <a:latin typeface="Meiryo UI" panose="020B0604030504040204" pitchFamily="50" charset="-128"/>
                <a:ea typeface="Meiryo UI" panose="020B0604030504040204" pitchFamily="50" charset="-128"/>
              </a:rPr>
              <a:t>１社２名様限り</a:t>
            </a:r>
            <a:r>
              <a:rPr lang="ja-JP" altLang="en-US" sz="1200" dirty="0">
                <a:latin typeface="Meiryo UI" panose="020B0604030504040204" pitchFamily="50" charset="-128"/>
                <a:ea typeface="Meiryo UI" panose="020B0604030504040204" pitchFamily="50" charset="-128"/>
              </a:rPr>
              <a:t>でお願いいたします。</a:t>
            </a:r>
            <a:endParaRPr lang="en-US" altLang="ja-JP" sz="1200" dirty="0">
              <a:latin typeface="Meiryo UI" panose="020B0604030504040204" pitchFamily="50" charset="-128"/>
              <a:ea typeface="Meiryo UI" panose="020B0604030504040204" pitchFamily="50" charset="-128"/>
            </a:endParaRPr>
          </a:p>
          <a:p>
            <a:pPr lvl="0" defTabSz="914400" fontAlgn="base">
              <a:lnSpc>
                <a:spcPts val="1600"/>
              </a:lnSpc>
              <a:spcBef>
                <a:spcPct val="2000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ﾌﾟﾛｸﾞﾗﾐﾝｸﾞ経験の有無はｸﾞﾙｰﾌﾟ分けの参考としてお聞きするものです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参加の要件ではありません</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171185" y="6423870"/>
            <a:ext cx="6858530" cy="735779"/>
          </a:xfrm>
          <a:prstGeom prst="rect">
            <a:avLst/>
          </a:prstGeom>
          <a:noFill/>
        </p:spPr>
        <p:txBody>
          <a:bodyPr wrap="square">
            <a:spAutoFit/>
          </a:bodyPr>
          <a:lstStyle/>
          <a:p>
            <a:pPr>
              <a:lnSpc>
                <a:spcPts val="1000"/>
              </a:lnSpc>
              <a:defRPr/>
            </a:pPr>
            <a:r>
              <a:rPr lang="en-US" altLang="ja-JP" sz="950" u="none" dirty="0">
                <a:latin typeface="Meiryo UI" panose="020B0604030504040204" pitchFamily="50" charset="-128"/>
                <a:ea typeface="AR P丸ゴシック体M"/>
              </a:rPr>
              <a:t>【</a:t>
            </a:r>
            <a:r>
              <a:rPr lang="ja-JP" altLang="en-US" sz="950" u="none" dirty="0">
                <a:latin typeface="Meiryo UI" panose="020B0604030504040204" pitchFamily="50" charset="-128"/>
                <a:ea typeface="AR P丸ゴシック体M"/>
              </a:rPr>
              <a:t>個人情報の取り扱いについて</a:t>
            </a:r>
            <a:r>
              <a:rPr lang="en-US" altLang="ja-JP" sz="950" u="none" dirty="0">
                <a:latin typeface="Meiryo UI" panose="020B0604030504040204" pitchFamily="50" charset="-128"/>
                <a:ea typeface="AR P丸ゴシック体M"/>
              </a:rPr>
              <a:t>】</a:t>
            </a:r>
          </a:p>
          <a:p>
            <a:pPr>
              <a:lnSpc>
                <a:spcPts val="1000"/>
              </a:lnSpc>
              <a:defRPr/>
            </a:pPr>
            <a:r>
              <a:rPr lang="ja-JP" altLang="en-US" sz="950" u="none" dirty="0">
                <a:latin typeface="Meiryo UI" panose="020B0604030504040204" pitchFamily="50" charset="-128"/>
                <a:ea typeface="AR P丸ゴシック体M"/>
              </a:rPr>
              <a:t>セミナーご応募の際にお伺いする個人情報は、石川県で実施する事業で使用します（参加者名簿の作成、セミナー開催に関する連絡及び情報提供等）。</a:t>
            </a:r>
            <a:endParaRPr lang="en-US" altLang="ja-JP" sz="950" u="none" dirty="0">
              <a:latin typeface="Meiryo UI" panose="020B0604030504040204" pitchFamily="50" charset="-128"/>
              <a:ea typeface="AR P丸ゴシック体M"/>
            </a:endParaRPr>
          </a:p>
          <a:p>
            <a:pPr>
              <a:lnSpc>
                <a:spcPts val="1000"/>
              </a:lnSpc>
              <a:defRPr/>
            </a:pPr>
            <a:r>
              <a:rPr lang="ja-JP" altLang="en-US" sz="950" u="none" dirty="0">
                <a:latin typeface="Meiryo UI" panose="020B0604030504040204" pitchFamily="50" charset="-128"/>
                <a:ea typeface="AR P丸ゴシック体M"/>
              </a:rPr>
              <a:t>また、お客様の同意がある場合及び法令等に基づく要請があった場合を除き、当該個人情報の第三者への提供または開示をいたしません。ご提供いただいた個人情報を正確に処理するように努めます。</a:t>
            </a:r>
          </a:p>
        </p:txBody>
      </p:sp>
      <p:grpSp>
        <p:nvGrpSpPr>
          <p:cNvPr id="7" name="グループ化 6"/>
          <p:cNvGrpSpPr/>
          <p:nvPr/>
        </p:nvGrpSpPr>
        <p:grpSpPr>
          <a:xfrm>
            <a:off x="349955" y="7168322"/>
            <a:ext cx="2962463" cy="2992490"/>
            <a:chOff x="349955" y="6913146"/>
            <a:chExt cx="2991210" cy="3247668"/>
          </a:xfrm>
        </p:grpSpPr>
        <p:sp>
          <p:nvSpPr>
            <p:cNvPr id="51" name="Rectangle 2"/>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dirty="0">
                <a:latin typeface="Meiryo UI" panose="020B0604030504040204" pitchFamily="50" charset="-128"/>
                <a:ea typeface="Meiryo UI" panose="020B0604030504040204" pitchFamily="50" charset="-128"/>
              </a:endParaRPr>
            </a:p>
          </p:txBody>
        </p:sp>
        <p:sp>
          <p:nvSpPr>
            <p:cNvPr id="52" name="Text Box 4"/>
            <p:cNvSpPr txBox="1">
              <a:spLocks noChangeArrowheads="1"/>
            </p:cNvSpPr>
            <p:nvPr/>
          </p:nvSpPr>
          <p:spPr bwMode="auto">
            <a:xfrm>
              <a:off x="1209250" y="6913146"/>
              <a:ext cx="1230428" cy="300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latin typeface="Meiryo UI" panose="020B0604030504040204" pitchFamily="50" charset="-128"/>
                  <a:ea typeface="Meiryo UI" panose="020B0604030504040204" pitchFamily="50" charset="-128"/>
                </a:rPr>
                <a:t>【 </a:t>
              </a:r>
              <a:r>
                <a:rPr lang="ja-JP" altLang="en-US" sz="1200" u="none" dirty="0">
                  <a:solidFill>
                    <a:schemeClr val="bg1"/>
                  </a:solidFill>
                  <a:latin typeface="Meiryo UI" panose="020B0604030504040204" pitchFamily="50" charset="-128"/>
                  <a:ea typeface="Meiryo UI" panose="020B0604030504040204" pitchFamily="50" charset="-128"/>
                </a:rPr>
                <a:t>会 場 周 辺</a:t>
              </a:r>
              <a:r>
                <a:rPr lang="en-US" altLang="ja-JP" sz="1200" u="none" dirty="0">
                  <a:solidFill>
                    <a:schemeClr val="bg1"/>
                  </a:solidFill>
                  <a:latin typeface="Meiryo UI" panose="020B0604030504040204" pitchFamily="50" charset="-128"/>
                  <a:ea typeface="Meiryo UI" panose="020B0604030504040204" pitchFamily="50" charset="-128"/>
                </a:rPr>
                <a:t> 】</a:t>
              </a:r>
              <a:endParaRPr lang="ja-JP" altLang="en-US" sz="1200" u="none" dirty="0">
                <a:solidFill>
                  <a:schemeClr val="bg1"/>
                </a:solidFill>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5F915E62-D5AA-4C38-8220-A2CE33AD9C2C}"/>
                </a:ext>
              </a:extLst>
            </p:cNvPr>
            <p:cNvGrpSpPr/>
            <p:nvPr/>
          </p:nvGrpSpPr>
          <p:grpSpPr>
            <a:xfrm>
              <a:off x="349955" y="7186346"/>
              <a:ext cx="2991210" cy="2974468"/>
              <a:chOff x="393216" y="7811082"/>
              <a:chExt cx="2528949" cy="2412000"/>
            </a:xfrm>
          </p:grpSpPr>
          <p:pic>
            <p:nvPicPr>
              <p:cNvPr id="4" name="図 3"/>
              <p:cNvPicPr>
                <a:picLocks noChangeAspect="1"/>
              </p:cNvPicPr>
              <p:nvPr/>
            </p:nvPicPr>
            <p:blipFill>
              <a:blip r:embed="rId3"/>
              <a:stretch>
                <a:fillRect/>
              </a:stretch>
            </p:blipFill>
            <p:spPr>
              <a:xfrm>
                <a:off x="393216" y="7811082"/>
                <a:ext cx="2528949" cy="2412000"/>
              </a:xfrm>
              <a:prstGeom prst="rect">
                <a:avLst/>
              </a:prstGeom>
            </p:spPr>
          </p:pic>
          <p:cxnSp>
            <p:nvCxnSpPr>
              <p:cNvPr id="10" name="直線コネクタ 9"/>
              <p:cNvCxnSpPr/>
              <p:nvPr/>
            </p:nvCxnSpPr>
            <p:spPr>
              <a:xfrm>
                <a:off x="444312" y="8272324"/>
                <a:ext cx="12695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13202" y="8267562"/>
                <a:ext cx="94127" cy="3489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1754222" y="8616520"/>
                <a:ext cx="217067" cy="17600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gr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87997" y="6971179"/>
            <a:ext cx="158248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latin typeface="Meiryo UI" panose="020B0604030504040204" pitchFamily="50" charset="-128"/>
                <a:ea typeface="Meiryo UI" panose="020B0604030504040204" pitchFamily="50" charset="-128"/>
              </a:rPr>
              <a:t>【 </a:t>
            </a:r>
            <a:r>
              <a:rPr lang="ja-JP" altLang="en-US" sz="1100" u="none" dirty="0">
                <a:solidFill>
                  <a:schemeClr val="bg1"/>
                </a:solidFill>
                <a:latin typeface="Meiryo UI" panose="020B0604030504040204" pitchFamily="50" charset="-128"/>
                <a:ea typeface="Meiryo UI" panose="020B0604030504040204" pitchFamily="50" charset="-128"/>
              </a:rPr>
              <a:t>申込み及び問合せ先</a:t>
            </a:r>
            <a:r>
              <a:rPr lang="en-US" altLang="ja-JP" sz="1100" u="none" dirty="0">
                <a:solidFill>
                  <a:schemeClr val="bg1"/>
                </a:solidFill>
                <a:latin typeface="Meiryo UI" panose="020B0604030504040204" pitchFamily="50" charset="-128"/>
                <a:ea typeface="Meiryo UI" panose="020B0604030504040204" pitchFamily="50" charset="-128"/>
              </a:rPr>
              <a:t>】</a:t>
            </a:r>
            <a:endParaRPr lang="ja-JP" altLang="en-US" sz="1100" u="none" dirty="0">
              <a:solidFill>
                <a:schemeClr val="bg1"/>
              </a:solidFill>
              <a:latin typeface="Meiryo UI" panose="020B0604030504040204" pitchFamily="50" charset="-128"/>
              <a:ea typeface="Meiryo UI" panose="020B0604030504040204" pitchFamily="50" charset="-128"/>
            </a:endParaRPr>
          </a:p>
        </p:txBody>
      </p:sp>
      <p:sp>
        <p:nvSpPr>
          <p:cNvPr id="54"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698237" y="8960187"/>
            <a:ext cx="3310898" cy="128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920-8580</a:t>
            </a:r>
            <a:r>
              <a:rPr lang="ja-JP" altLang="en-US" sz="1100" b="1" u="none" dirty="0">
                <a:latin typeface="Meiryo UI" panose="020B0604030504040204" pitchFamily="50" charset="-128"/>
                <a:ea typeface="Meiryo UI" panose="020B0604030504040204" pitchFamily="50" charset="-128"/>
              </a:rPr>
              <a:t>　石川県金沢市鞍月</a:t>
            </a:r>
            <a:r>
              <a:rPr lang="en-US" altLang="ja-JP" sz="11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400" b="1" u="none" dirty="0">
                <a:latin typeface="Meiryo UI" panose="020B0604030504040204" pitchFamily="50" charset="-128"/>
                <a:ea typeface="Meiryo UI" panose="020B0604030504040204" pitchFamily="50" charset="-128"/>
              </a:rPr>
              <a:t>　</a:t>
            </a:r>
            <a:r>
              <a:rPr lang="ja-JP" altLang="en-US" sz="1100" b="1" u="none" dirty="0">
                <a:latin typeface="Meiryo UI" panose="020B0604030504040204" pitchFamily="50" charset="-128"/>
                <a:ea typeface="Meiryo UI" panose="020B0604030504040204" pitchFamily="50" charset="-128"/>
              </a:rPr>
              <a:t>　石川県商工労働部産業政策課</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100" b="1" u="none" dirty="0">
                <a:latin typeface="Meiryo UI" panose="020B0604030504040204" pitchFamily="50" charset="-128"/>
                <a:ea typeface="Meiryo UI" panose="020B0604030504040204" pitchFamily="50" charset="-128"/>
              </a:rPr>
              <a:t> 　産業デジタル化支援グループ繁田（はんだ）</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4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ＴＥＬ：（０７６）２２５－１５１９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ＦＡＸ：</a:t>
            </a:r>
            <a:r>
              <a:rPr lang="ja-JP" altLang="en-US" sz="1100" b="1" dirty="0">
                <a:latin typeface="Meiryo UI" panose="020B0604030504040204" pitchFamily="50" charset="-128"/>
                <a:ea typeface="Meiryo UI" panose="020B0604030504040204" pitchFamily="50" charset="-128"/>
              </a:rPr>
              <a:t>（０７６）２２５－１５１４</a:t>
            </a:r>
            <a:endParaRPr lang="en-US" altLang="ja-JP" sz="1100" b="1"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Mail </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027BBF7E-91B6-4F3B-9133-3B2DB3393A18}"/>
              </a:ext>
            </a:extLst>
          </p:cNvPr>
          <p:cNvSpPr>
            <a:spLocks noChangeArrowheads="1"/>
          </p:cNvSpPr>
          <p:nvPr/>
        </p:nvSpPr>
        <p:spPr bwMode="auto">
          <a:xfrm>
            <a:off x="3750717" y="7197489"/>
            <a:ext cx="2921709" cy="203840"/>
          </a:xfrm>
          <a:prstGeom prst="rect">
            <a:avLst/>
          </a:prstGeom>
          <a:solidFill>
            <a:srgbClr val="002060"/>
          </a:solidFill>
          <a:ln>
            <a:noFill/>
          </a:ln>
          <a:effectLst/>
        </p:spPr>
        <p:txBody>
          <a:bodyPr wrap="none" anchor="ctr"/>
          <a:lstStyle/>
          <a:p>
            <a:endParaRPr lang="ja-JP" altLang="en-US" dirty="0">
              <a:latin typeface="Meiryo UI" panose="020B0604030504040204" pitchFamily="50" charset="-128"/>
              <a:ea typeface="Meiryo UI" panose="020B0604030504040204" pitchFamily="50" charset="-128"/>
            </a:endParaRPr>
          </a:p>
        </p:txBody>
      </p:sp>
      <p:sp>
        <p:nvSpPr>
          <p:cNvPr id="56"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94086" y="7160298"/>
            <a:ext cx="170912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latin typeface="Meiryo UI" panose="020B0604030504040204" pitchFamily="50" charset="-128"/>
                <a:ea typeface="Meiryo UI" panose="020B0604030504040204" pitchFamily="50" charset="-128"/>
              </a:rPr>
              <a:t>【 </a:t>
            </a:r>
            <a:r>
              <a:rPr lang="ja-JP" altLang="en-US" sz="1200" u="none" dirty="0">
                <a:solidFill>
                  <a:schemeClr val="bg1"/>
                </a:solidFill>
                <a:latin typeface="Meiryo UI" panose="020B0604030504040204" pitchFamily="50" charset="-128"/>
                <a:ea typeface="Meiryo UI" panose="020B0604030504040204" pitchFamily="50" charset="-128"/>
              </a:rPr>
              <a:t>申込み及び問合せ先</a:t>
            </a:r>
            <a:r>
              <a:rPr lang="en-US" altLang="ja-JP" sz="1200" u="none" dirty="0">
                <a:solidFill>
                  <a:schemeClr val="bg1"/>
                </a:solidFill>
                <a:latin typeface="Meiryo UI" panose="020B0604030504040204" pitchFamily="50" charset="-128"/>
                <a:ea typeface="Meiryo UI" panose="020B0604030504040204" pitchFamily="50" charset="-128"/>
              </a:rPr>
              <a:t>】</a:t>
            </a:r>
            <a:endParaRPr lang="ja-JP" altLang="en-US" sz="1200" u="none" dirty="0">
              <a:solidFill>
                <a:schemeClr val="bg1"/>
              </a:solidFill>
              <a:latin typeface="Meiryo UI" panose="020B0604030504040204" pitchFamily="50" charset="-128"/>
              <a:ea typeface="Meiryo UI" panose="020B0604030504040204" pitchFamily="50" charset="-128"/>
            </a:endParaRPr>
          </a:p>
        </p:txBody>
      </p:sp>
      <p:sp>
        <p:nvSpPr>
          <p:cNvPr id="53"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47815" y="7649888"/>
            <a:ext cx="30246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申込書に所定事項をご記入の上、</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ＦＡＸまたは電子メール、あるいは</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200" b="1" u="none" dirty="0">
                <a:latin typeface="Meiryo UI" panose="020B0604030504040204" pitchFamily="50" charset="-128"/>
                <a:ea typeface="Meiryo UI" panose="020B0604030504040204" pitchFamily="50" charset="-128"/>
              </a:rPr>
              <a:t>WEB</a:t>
            </a:r>
            <a:r>
              <a:rPr lang="ja-JP" altLang="en-US" sz="1200" b="1" u="none" dirty="0">
                <a:latin typeface="Meiryo UI" panose="020B0604030504040204" pitchFamily="50" charset="-128"/>
                <a:ea typeface="Meiryo UI" panose="020B0604030504040204" pitchFamily="50" charset="-128"/>
              </a:rPr>
              <a:t>申込書にてお申込み下さい。</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latin typeface="Meiryo UI" panose="020B0604030504040204" pitchFamily="50" charset="-128"/>
              <a:ea typeface="Meiryo UI" panose="020B0604030504040204" pitchFamily="50" charset="-128"/>
            </a:endParaRPr>
          </a:p>
          <a:p>
            <a:pPr eaLnBrk="1" hangingPunct="1"/>
            <a:r>
              <a:rPr lang="en-US" altLang="ja-JP" sz="1200" b="1" u="none" dirty="0">
                <a:latin typeface="Meiryo UI" panose="020B0604030504040204" pitchFamily="50" charset="-128"/>
                <a:ea typeface="Meiryo UI" panose="020B0604030504040204" pitchFamily="50" charset="-128"/>
              </a:rPr>
              <a:t>※</a:t>
            </a:r>
            <a:r>
              <a:rPr lang="en-US" altLang="ja-JP" sz="1200" u="none" dirty="0">
                <a:latin typeface="Meiryo UI" panose="020B0604030504040204" pitchFamily="50" charset="-128"/>
                <a:ea typeface="Meiryo UI" panose="020B0604030504040204" pitchFamily="50" charset="-128"/>
              </a:rPr>
              <a:t>WEB</a:t>
            </a:r>
            <a:r>
              <a:rPr lang="ja-JP" altLang="en-US" sz="1200" u="none" dirty="0">
                <a:latin typeface="Meiryo UI" panose="020B0604030504040204" pitchFamily="50" charset="-128"/>
                <a:ea typeface="Meiryo UI" panose="020B0604030504040204" pitchFamily="50" charset="-128"/>
              </a:rPr>
              <a:t>申込書はこちらの</a:t>
            </a:r>
            <a:r>
              <a:rPr lang="en-US" altLang="ja-JP" sz="1200" u="none" dirty="0">
                <a:latin typeface="Meiryo UI" panose="020B0604030504040204" pitchFamily="50" charset="-128"/>
                <a:ea typeface="Meiryo UI" panose="020B0604030504040204" pitchFamily="50" charset="-128"/>
              </a:rPr>
              <a:t>QR</a:t>
            </a:r>
            <a:r>
              <a:rPr lang="ja-JP" altLang="en-US" sz="1200" u="none" dirty="0">
                <a:latin typeface="Meiryo UI" panose="020B0604030504040204" pitchFamily="50" charset="-128"/>
                <a:ea typeface="Meiryo UI" panose="020B0604030504040204" pitchFamily="50" charset="-128"/>
              </a:rPr>
              <a:t>コードを</a:t>
            </a:r>
            <a:endParaRPr lang="en-US" altLang="ja-JP" sz="1200" u="none" dirty="0">
              <a:latin typeface="Meiryo UI" panose="020B0604030504040204" pitchFamily="50" charset="-128"/>
              <a:ea typeface="Meiryo UI" panose="020B0604030504040204" pitchFamily="50" charset="-128"/>
            </a:endParaRPr>
          </a:p>
          <a:p>
            <a:pPr eaLnBrk="1" hangingPunct="1"/>
            <a:r>
              <a:rPr lang="ja-JP" altLang="en-US" sz="1200" u="none" dirty="0">
                <a:latin typeface="Meiryo UI" panose="020B0604030504040204" pitchFamily="50" charset="-128"/>
                <a:ea typeface="Meiryo UI" panose="020B0604030504040204" pitchFamily="50" charset="-128"/>
              </a:rPr>
              <a:t>　 読み取って頂き、申込書をご提出ください</a:t>
            </a:r>
          </a:p>
        </p:txBody>
      </p:sp>
      <p:sp>
        <p:nvSpPr>
          <p:cNvPr id="32" name="テキスト ボックス 31">
            <a:extLst>
              <a:ext uri="{FF2B5EF4-FFF2-40B4-BE49-F238E27FC236}">
                <a16:creationId xmlns:a16="http://schemas.microsoft.com/office/drawing/2014/main" id="{E3BC8940-F1CE-44DC-9CBB-A4C165A2CA8B}"/>
              </a:ext>
            </a:extLst>
          </p:cNvPr>
          <p:cNvSpPr txBox="1"/>
          <p:nvPr/>
        </p:nvSpPr>
        <p:spPr>
          <a:xfrm>
            <a:off x="6747711" y="9932414"/>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-2-</a:t>
            </a:r>
            <a:endParaRPr lang="ja-JP" altLang="en-US" sz="2000" dirty="0">
              <a:latin typeface="Meiryo UI" panose="020B0604030504040204" pitchFamily="50" charset="-128"/>
              <a:ea typeface="Meiryo UI" panose="020B0604030504040204" pitchFamily="50" charset="-128"/>
            </a:endParaRPr>
          </a:p>
        </p:txBody>
      </p:sp>
      <p:sp>
        <p:nvSpPr>
          <p:cNvPr id="3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63558" y="55778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u="none" dirty="0">
                <a:latin typeface="Meiryo UI" panose="020B0604030504040204" pitchFamily="50" charset="-128"/>
                <a:ea typeface="Meiryo UI" panose="020B0604030504040204" pitchFamily="50" charset="-128"/>
              </a:rPr>
              <a:t>＜コース毎の申込の場合＞</a:t>
            </a:r>
            <a:endParaRPr lang="en-US" altLang="ja-JP" sz="20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u="none" dirty="0">
                <a:latin typeface="Meiryo UI" panose="020B0604030504040204" pitchFamily="50" charset="-128"/>
                <a:ea typeface="Meiryo UI" panose="020B0604030504040204" pitchFamily="50" charset="-128"/>
              </a:rPr>
              <a:t>　１コース：１５，０００円／人</a:t>
            </a:r>
            <a:endParaRPr lang="en-US" altLang="ja-JP" sz="14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コース毎に３コースを申込む場合は、</a:t>
            </a:r>
            <a:endParaRPr lang="en-US" altLang="ja-JP" sz="11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100" u="none" dirty="0">
                <a:latin typeface="Meiryo UI" panose="020B0604030504040204" pitchFamily="50" charset="-128"/>
                <a:ea typeface="Meiryo UI" panose="020B0604030504040204" pitchFamily="50" charset="-128"/>
              </a:rPr>
              <a:t>　　 ４５，０００円／人となります。</a:t>
            </a:r>
            <a:endParaRPr lang="en-US" altLang="ja-JP" sz="1400" u="none" dirty="0">
              <a:latin typeface="Meiryo UI" panose="020B0604030504040204" pitchFamily="50" charset="-128"/>
              <a:ea typeface="Meiryo UI" panose="020B0604030504040204" pitchFamily="50" charset="-128"/>
            </a:endParaRPr>
          </a:p>
        </p:txBody>
      </p:sp>
      <p:sp>
        <p:nvSpPr>
          <p:cNvPr id="34" name="矢印: 右 1">
            <a:extLst>
              <a:ext uri="{FF2B5EF4-FFF2-40B4-BE49-F238E27FC236}">
                <a16:creationId xmlns:a16="http://schemas.microsoft.com/office/drawing/2014/main" id="{DF7E4437-80AB-4008-B5AB-1F8573F88B12}"/>
              </a:ext>
            </a:extLst>
          </p:cNvPr>
          <p:cNvSpPr/>
          <p:nvPr/>
        </p:nvSpPr>
        <p:spPr>
          <a:xfrm>
            <a:off x="3096394" y="5766101"/>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91761" y="5780226"/>
            <a:ext cx="3539498" cy="50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b="1" u="none" dirty="0">
                <a:latin typeface="Meiryo UI" panose="020B0604030504040204" pitchFamily="50" charset="-128"/>
                <a:ea typeface="Meiryo UI" panose="020B0604030504040204" pitchFamily="50" charset="-128"/>
              </a:rPr>
              <a:t>＜</a:t>
            </a:r>
            <a:r>
              <a:rPr lang="ja-JP" altLang="en-US" sz="2000" b="1" u="none" dirty="0">
                <a:solidFill>
                  <a:srgbClr val="FF0000"/>
                </a:solidFill>
                <a:latin typeface="Meiryo UI" panose="020B0604030504040204" pitchFamily="50" charset="-128"/>
                <a:ea typeface="Meiryo UI" panose="020B0604030504040204" pitchFamily="50" charset="-128"/>
              </a:rPr>
              <a:t>全コース一括申込の場合</a:t>
            </a:r>
            <a:r>
              <a:rPr lang="ja-JP" altLang="en-US" sz="2000" b="1" u="none" dirty="0">
                <a:latin typeface="Meiryo UI" panose="020B0604030504040204" pitchFamily="50" charset="-128"/>
                <a:ea typeface="Meiryo UI" panose="020B0604030504040204" pitchFamily="50" charset="-128"/>
              </a:rPr>
              <a:t>＞</a:t>
            </a:r>
          </a:p>
          <a:p>
            <a:pPr eaLnBrk="1" hangingPunct="1">
              <a:lnSpc>
                <a:spcPts val="1600"/>
              </a:lnSpc>
            </a:pPr>
            <a:r>
              <a:rPr lang="ja-JP" altLang="en-US" sz="1400" b="1" u="none" dirty="0">
                <a:latin typeface="Meiryo UI" panose="020B0604030504040204" pitchFamily="50" charset="-128"/>
                <a:ea typeface="Meiryo UI" panose="020B0604030504040204" pitchFamily="50" charset="-128"/>
              </a:rPr>
              <a:t>　３コース：</a:t>
            </a:r>
            <a:r>
              <a:rPr lang="ja-JP" altLang="en-US" sz="1400" b="1" u="none" dirty="0">
                <a:solidFill>
                  <a:srgbClr val="FF0000"/>
                </a:solidFill>
                <a:latin typeface="Meiryo UI" panose="020B0604030504040204" pitchFamily="50" charset="-128"/>
                <a:ea typeface="Meiryo UI" panose="020B0604030504040204" pitchFamily="50" charset="-128"/>
              </a:rPr>
              <a:t>２５，０００</a:t>
            </a:r>
            <a:r>
              <a:rPr lang="ja-JP" altLang="en-US" sz="1400" b="1" u="none" dirty="0">
                <a:latin typeface="Meiryo UI" panose="020B0604030504040204" pitchFamily="50" charset="-128"/>
                <a:ea typeface="Meiryo UI" panose="020B0604030504040204" pitchFamily="50" charset="-128"/>
              </a:rPr>
              <a:t>円／人</a:t>
            </a:r>
            <a:endParaRPr lang="en-US" altLang="ja-JP" sz="1400" b="1" u="none" dirty="0">
              <a:latin typeface="Meiryo UI" panose="020B0604030504040204" pitchFamily="50" charset="-128"/>
              <a:ea typeface="Meiryo UI" panose="020B0604030504040204" pitchFamily="50" charset="-128"/>
            </a:endParaRPr>
          </a:p>
        </p:txBody>
      </p:sp>
      <p:graphicFrame>
        <p:nvGraphicFramePr>
          <p:cNvPr id="11" name="表 12">
            <a:extLst>
              <a:ext uri="{FF2B5EF4-FFF2-40B4-BE49-F238E27FC236}">
                <a16:creationId xmlns:a16="http://schemas.microsoft.com/office/drawing/2014/main" id="{06D7C90A-87EF-4741-B967-392CB670EA21}"/>
              </a:ext>
            </a:extLst>
          </p:cNvPr>
          <p:cNvGraphicFramePr>
            <a:graphicFrameLocks noGrp="1"/>
          </p:cNvGraphicFramePr>
          <p:nvPr>
            <p:extLst>
              <p:ext uri="{D42A27DB-BD31-4B8C-83A1-F6EECF244321}">
                <p14:modId xmlns:p14="http://schemas.microsoft.com/office/powerpoint/2010/main" val="963736583"/>
              </p:ext>
            </p:extLst>
          </p:nvPr>
        </p:nvGraphicFramePr>
        <p:xfrm>
          <a:off x="169135" y="1998376"/>
          <a:ext cx="6840000" cy="1476240"/>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60000">
                <a:tc rowSpan="4">
                  <a:txBody>
                    <a:bodyPr/>
                    <a:lstStyle/>
                    <a:p>
                      <a:pPr algn="ctr"/>
                      <a:r>
                        <a:rPr kumimoji="1" lang="ja-JP" altLang="en-US" sz="1200" b="1" dirty="0">
                          <a:latin typeface="Meiryo UI" panose="020B0604030504040204" pitchFamily="50" charset="-128"/>
                          <a:ea typeface="Meiryo UI" panose="020B0604030504040204" pitchFamily="50" charset="-128"/>
                        </a:rPr>
                        <a:t>１人目</a:t>
                      </a:r>
                      <a:endParaRPr kumimoji="1" lang="en-US" altLang="ja-JP" sz="1200" b="1" dirty="0">
                        <a:latin typeface="Meiryo UI" panose="020B0604030504040204" pitchFamily="50" charset="-128"/>
                        <a:ea typeface="Meiryo UI" panose="020B0604030504040204" pitchFamily="50" charset="-128"/>
                      </a:endParaRPr>
                    </a:p>
                  </a:txBody>
                  <a:tcPr vert="wordArtVertRtl">
                    <a:solidFill>
                      <a:srgbClr val="C6D9F1"/>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ふりがな</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b="1" dirty="0">
                          <a:latin typeface="Meiryo UI" panose="020B0604030504040204" pitchFamily="50" charset="-128"/>
                          <a:ea typeface="Meiryo UI" panose="020B0604030504040204" pitchFamily="50" charset="-128"/>
                        </a:rPr>
                        <a:t>申込コース名</a:t>
                      </a:r>
                      <a:endParaRPr kumimoji="1" lang="en-US" altLang="ja-JP" sz="1100" b="1" dirty="0">
                        <a:latin typeface="Meiryo UI" panose="020B0604030504040204" pitchFamily="50" charset="-128"/>
                        <a:ea typeface="Meiryo UI" panose="020B0604030504040204" pitchFamily="50" charset="-128"/>
                      </a:endParaRP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60000">
                <a:tc vMerge="1">
                  <a:txBody>
                    <a:bodyPr/>
                    <a:lstStyle/>
                    <a:p>
                      <a:endParaRPr kumimoji="1" lang="ja-JP" altLang="en-US"/>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氏名</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28698"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所属・役職</a:t>
                      </a: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44444139"/>
                  </a:ext>
                </a:extLst>
              </a:tr>
              <a:tr h="360000">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TEL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b="1" dirty="0">
                          <a:latin typeface="Meiryo UI" panose="020B0604030504040204" pitchFamily="50" charset="-128"/>
                          <a:ea typeface="Meiryo UI" panose="020B0604030504040204" pitchFamily="50" charset="-128"/>
                        </a:rPr>
                        <a:t>プログラミング経験の有無</a:t>
                      </a:r>
                    </a:p>
                  </a:txBody>
                  <a:tcPr anchor="ctr">
                    <a:solidFill>
                      <a:srgbClr val="C6D9F1"/>
                    </a:solidFill>
                  </a:tcPr>
                </a:tc>
                <a:tc>
                  <a:txBody>
                    <a:bodyPr/>
                    <a:lstStyle/>
                    <a:p>
                      <a:pPr algn="ctr"/>
                      <a:r>
                        <a:rPr kumimoji="1" lang="en-US" altLang="ja-JP" sz="1000" b="1" dirty="0">
                          <a:latin typeface="Meiryo UI" panose="020B0604030504040204" pitchFamily="50" charset="-128"/>
                          <a:ea typeface="Meiryo UI" panose="020B0604030504040204" pitchFamily="50" charset="-128"/>
                        </a:rPr>
                        <a:t>Python </a:t>
                      </a: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360000">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E‐Mail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Meiryo UI" panose="020B0604030504040204" pitchFamily="50" charset="-128"/>
                          <a:ea typeface="Meiryo UI" panose="020B0604030504040204" pitchFamily="50" charset="-128"/>
                        </a:rPr>
                        <a:t>その他言語 （○</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7" name="表 12">
            <a:extLst>
              <a:ext uri="{FF2B5EF4-FFF2-40B4-BE49-F238E27FC236}">
                <a16:creationId xmlns:a16="http://schemas.microsoft.com/office/drawing/2014/main" id="{70B7D4FF-0D6E-4A9D-A290-86DFC97F162E}"/>
              </a:ext>
            </a:extLst>
          </p:cNvPr>
          <p:cNvGraphicFramePr>
            <a:graphicFrameLocks noGrp="1"/>
          </p:cNvGraphicFramePr>
          <p:nvPr>
            <p:extLst>
              <p:ext uri="{D42A27DB-BD31-4B8C-83A1-F6EECF244321}">
                <p14:modId xmlns:p14="http://schemas.microsoft.com/office/powerpoint/2010/main" val="2806961569"/>
              </p:ext>
            </p:extLst>
          </p:nvPr>
        </p:nvGraphicFramePr>
        <p:xfrm>
          <a:off x="169135" y="1177764"/>
          <a:ext cx="6840000" cy="720000"/>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1506088052"/>
                    </a:ext>
                  </a:extLst>
                </a:gridCol>
                <a:gridCol w="5615864">
                  <a:extLst>
                    <a:ext uri="{9D8B030D-6E8A-4147-A177-3AD203B41FA5}">
                      <a16:colId xmlns:a16="http://schemas.microsoft.com/office/drawing/2014/main" val="3977490015"/>
                    </a:ext>
                  </a:extLst>
                </a:gridCol>
              </a:tblGrid>
              <a:tr h="360000">
                <a:tc>
                  <a:txBody>
                    <a:bodyPr/>
                    <a:lstStyle/>
                    <a:p>
                      <a:pPr algn="ctr"/>
                      <a:r>
                        <a:rPr kumimoji="1" lang="ja-JP" altLang="en-US" sz="1200" b="1" dirty="0">
                          <a:latin typeface="Meiryo UI" panose="020B0604030504040204" pitchFamily="50" charset="-128"/>
                          <a:ea typeface="Meiryo UI" panose="020B0604030504040204" pitchFamily="50" charset="-128"/>
                        </a:rPr>
                        <a:t>貴社名</a:t>
                      </a:r>
                      <a:endParaRPr kumimoji="1" lang="en-US" altLang="ja-JP"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762857425"/>
                  </a:ext>
                </a:extLst>
              </a:tr>
              <a:tr h="360000">
                <a:tc>
                  <a:txBody>
                    <a:bodyPr/>
                    <a:lstStyle/>
                    <a:p>
                      <a:pPr algn="ctr"/>
                      <a:r>
                        <a:rPr kumimoji="1" lang="ja-JP" altLang="en-US" sz="1200" b="1" dirty="0">
                          <a:latin typeface="Meiryo UI" panose="020B0604030504040204" pitchFamily="50" charset="-128"/>
                          <a:ea typeface="Meiryo UI" panose="020B0604030504040204" pitchFamily="50" charset="-128"/>
                        </a:rPr>
                        <a:t>所在地</a:t>
                      </a:r>
                    </a:p>
                  </a:txBody>
                  <a:tcPr anchor="ctr">
                    <a:solidFill>
                      <a:srgbClr val="C6D9F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noFill/>
                  </a:tcPr>
                </a:tc>
                <a:extLst>
                  <a:ext uri="{0D108BD9-81ED-4DB2-BD59-A6C34878D82A}">
                    <a16:rowId xmlns:a16="http://schemas.microsoft.com/office/drawing/2014/main" val="51440196"/>
                  </a:ext>
                </a:extLst>
              </a:tr>
            </a:tbl>
          </a:graphicData>
        </a:graphic>
      </p:graphicFrame>
      <p:graphicFrame>
        <p:nvGraphicFramePr>
          <p:cNvPr id="13" name="表 12">
            <a:extLst>
              <a:ext uri="{FF2B5EF4-FFF2-40B4-BE49-F238E27FC236}">
                <a16:creationId xmlns:a16="http://schemas.microsoft.com/office/drawing/2014/main" id="{DF7E9888-4D1A-9568-979B-90927DC2977D}"/>
              </a:ext>
            </a:extLst>
          </p:cNvPr>
          <p:cNvGraphicFramePr>
            <a:graphicFrameLocks noGrp="1"/>
          </p:cNvGraphicFramePr>
          <p:nvPr>
            <p:extLst>
              <p:ext uri="{D42A27DB-BD31-4B8C-83A1-F6EECF244321}">
                <p14:modId xmlns:p14="http://schemas.microsoft.com/office/powerpoint/2010/main" val="1249020849"/>
              </p:ext>
            </p:extLst>
          </p:nvPr>
        </p:nvGraphicFramePr>
        <p:xfrm>
          <a:off x="169135" y="3515574"/>
          <a:ext cx="6840000" cy="1476240"/>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60000">
                <a:tc rowSpan="4">
                  <a:txBody>
                    <a:bodyPr/>
                    <a:lstStyle/>
                    <a:p>
                      <a:pPr algn="ct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人目</a:t>
                      </a:r>
                      <a:endParaRPr kumimoji="1" lang="en-US" altLang="ja-JP" sz="1200" b="1" dirty="0">
                        <a:latin typeface="Meiryo UI" panose="020B0604030504040204" pitchFamily="50" charset="-128"/>
                        <a:ea typeface="Meiryo UI" panose="020B0604030504040204" pitchFamily="50" charset="-128"/>
                      </a:endParaRPr>
                    </a:p>
                  </a:txBody>
                  <a:tcPr vert="wordArtVertRtl">
                    <a:solidFill>
                      <a:srgbClr val="C6D9F1"/>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ふりがな</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b="1" dirty="0">
                          <a:latin typeface="Meiryo UI" panose="020B0604030504040204" pitchFamily="50" charset="-128"/>
                          <a:ea typeface="Meiryo UI" panose="020B0604030504040204" pitchFamily="50" charset="-128"/>
                        </a:rPr>
                        <a:t>申込コース名</a:t>
                      </a:r>
                      <a:endParaRPr kumimoji="1" lang="en-US" altLang="ja-JP" sz="1100" b="1" dirty="0">
                        <a:latin typeface="Meiryo UI" panose="020B0604030504040204" pitchFamily="50" charset="-128"/>
                        <a:ea typeface="Meiryo UI" panose="020B0604030504040204" pitchFamily="50" charset="-128"/>
                      </a:endParaRP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60000">
                <a:tc vMerge="1">
                  <a:txBody>
                    <a:bodyPr/>
                    <a:lstStyle/>
                    <a:p>
                      <a:endParaRPr kumimoji="1" lang="ja-JP" altLang="en-US"/>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氏名</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28698"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所属・役職</a:t>
                      </a: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44444139"/>
                  </a:ext>
                </a:extLst>
              </a:tr>
              <a:tr h="360000">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TEL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b="1" dirty="0">
                          <a:latin typeface="Meiryo UI" panose="020B0604030504040204" pitchFamily="50" charset="-128"/>
                          <a:ea typeface="Meiryo UI" panose="020B0604030504040204" pitchFamily="50" charset="-128"/>
                        </a:rPr>
                        <a:t>プログラミング経験の有無</a:t>
                      </a:r>
                    </a:p>
                  </a:txBody>
                  <a:tcPr anchor="ctr">
                    <a:solidFill>
                      <a:srgbClr val="C6D9F1"/>
                    </a:solidFill>
                  </a:tcPr>
                </a:tc>
                <a:tc>
                  <a:txBody>
                    <a:bodyPr/>
                    <a:lstStyle/>
                    <a:p>
                      <a:pPr algn="ctr"/>
                      <a:r>
                        <a:rPr kumimoji="1" lang="en-US" altLang="ja-JP" sz="1000" b="1" dirty="0">
                          <a:latin typeface="Meiryo UI" panose="020B0604030504040204" pitchFamily="50" charset="-128"/>
                          <a:ea typeface="Meiryo UI" panose="020B0604030504040204" pitchFamily="50" charset="-128"/>
                        </a:rPr>
                        <a:t>Python </a:t>
                      </a: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360000">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E‐Mail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Meiryo UI" panose="020B0604030504040204" pitchFamily="50" charset="-128"/>
                          <a:ea typeface="Meiryo UI" panose="020B0604030504040204" pitchFamily="50" charset="-128"/>
                        </a:rPr>
                        <a:t>その他言語 （○</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6784333"/>
                  </a:ext>
                </a:extLst>
              </a:tr>
            </a:tbl>
          </a:graphicData>
        </a:graphic>
      </p:graphicFrame>
      <p:pic>
        <p:nvPicPr>
          <p:cNvPr id="16" name="図 15" descr="QR コード&#10;&#10;自動的に生成された説明">
            <a:extLst>
              <a:ext uri="{FF2B5EF4-FFF2-40B4-BE49-F238E27FC236}">
                <a16:creationId xmlns:a16="http://schemas.microsoft.com/office/drawing/2014/main" id="{82D9AA38-BE83-3D8F-FF53-1BB2AA471BE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9669" y="7651080"/>
            <a:ext cx="973264" cy="973264"/>
          </a:xfrm>
          <a:prstGeom prst="rect">
            <a:avLst/>
          </a:prstGeom>
        </p:spPr>
      </p:pic>
    </p:spTree>
    <p:extLst>
      <p:ext uri="{BB962C8B-B14F-4D97-AF65-F5344CB8AC3E}">
        <p14:creationId xmlns:p14="http://schemas.microsoft.com/office/powerpoint/2010/main" val="49447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76" y="953523"/>
            <a:ext cx="7163499" cy="1188788"/>
          </a:xfrm>
          <a:prstGeom prst="rect">
            <a:avLst/>
          </a:prstGeom>
          <a:noFill/>
        </p:spPr>
        <p:txBody>
          <a:bodyPr wrap="square" rtlCol="0">
            <a:noAutofit/>
          </a:bodyPr>
          <a:lstStyle/>
          <a:p>
            <a:r>
              <a:rPr lang="ja-JP" altLang="en-US" sz="2000" b="1" dirty="0">
                <a:solidFill>
                  <a:srgbClr val="FF0000"/>
                </a:solidFill>
                <a:latin typeface="Meiryo UI" panose="020B0604030504040204" pitchFamily="50" charset="-128"/>
                <a:ea typeface="Meiryo UI" panose="020B0604030504040204" pitchFamily="50" charset="-128"/>
              </a:rPr>
              <a:t>　 </a:t>
            </a:r>
            <a:r>
              <a:rPr lang="en-US" altLang="ja-JP" sz="2000" b="1" u="sng" dirty="0">
                <a:solidFill>
                  <a:srgbClr val="FF0000"/>
                </a:solidFill>
                <a:latin typeface="Meiryo UI" panose="020B0604030504040204" pitchFamily="50" charset="-128"/>
                <a:ea typeface="Meiryo UI" panose="020B0604030504040204" pitchFamily="50" charset="-128"/>
              </a:rPr>
              <a:t>IoT/AI</a:t>
            </a:r>
            <a:r>
              <a:rPr lang="ja-JP" altLang="en-US" sz="2000" b="1" u="sng" dirty="0">
                <a:solidFill>
                  <a:srgbClr val="FF0000"/>
                </a:solidFill>
                <a:latin typeface="Meiryo UI" panose="020B0604030504040204" pitchFamily="50" charset="-128"/>
                <a:ea typeface="Meiryo UI" panose="020B0604030504040204" pitchFamily="50" charset="-128"/>
              </a:rPr>
              <a:t>を有効活用し、現場改善や製品開発</a:t>
            </a:r>
            <a:r>
              <a:rPr lang="ja-JP" altLang="en-US" sz="2000" b="1" dirty="0">
                <a:latin typeface="Meiryo UI" panose="020B0604030504040204" pitchFamily="50" charset="-128"/>
                <a:ea typeface="Meiryo UI" panose="020B0604030504040204" pitchFamily="50" charset="-128"/>
              </a:rPr>
              <a:t>につなげるため</a:t>
            </a:r>
            <a:endParaRPr lang="en-US" altLang="ja-JP" sz="2000" b="1" dirty="0">
              <a:latin typeface="Meiryo UI" panose="020B0604030504040204" pitchFamily="50" charset="-128"/>
              <a:ea typeface="Meiryo UI" panose="020B0604030504040204" pitchFamily="50" charset="-128"/>
            </a:endParaRPr>
          </a:p>
          <a:p>
            <a:pPr algn="ctr"/>
            <a:r>
              <a:rPr lang="ja-JP" altLang="en-US" sz="2000" b="1" u="sng" dirty="0">
                <a:solidFill>
                  <a:srgbClr val="FF0000"/>
                </a:solidFill>
                <a:latin typeface="Meiryo UI" panose="020B0604030504040204" pitchFamily="50" charset="-128"/>
                <a:ea typeface="Meiryo UI" panose="020B0604030504040204" pitchFamily="50" charset="-128"/>
              </a:rPr>
              <a:t>データ解析プログラミング</a:t>
            </a:r>
            <a:r>
              <a:rPr lang="ja-JP" altLang="en-US" sz="2000" b="1" dirty="0">
                <a:latin typeface="Meiryo UI" panose="020B0604030504040204" pitchFamily="50" charset="-128"/>
                <a:ea typeface="Meiryo UI" panose="020B0604030504040204" pitchFamily="50" charset="-128"/>
              </a:rPr>
              <a:t>の基礎を学べる研修を開催します！</a:t>
            </a:r>
            <a:endParaRPr lang="en-US" altLang="ja-JP" sz="2000" b="1"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内容</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将来的な</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実践研修の履修に向けた</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用語の基礎</a:t>
            </a:r>
            <a:endParaRPr lang="en-US" altLang="ja-JP" sz="1600" b="1" dirty="0">
              <a:solidFill>
                <a:srgbClr val="FF0000"/>
              </a:solidFill>
              <a:latin typeface="Meiryo UI" panose="020B0604030504040204" pitchFamily="50" charset="-128"/>
              <a:ea typeface="Meiryo UI" panose="020B0604030504040204" pitchFamily="50" charset="-128"/>
            </a:endParaRPr>
          </a:p>
          <a:p>
            <a:pPr lvl="0"/>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err="1">
                <a:latin typeface="Meiryo UI" panose="020B0604030504040204" pitchFamily="50" charset="-128"/>
                <a:ea typeface="Meiryo UI" panose="020B0604030504040204" pitchFamily="50" charset="-128"/>
              </a:rPr>
              <a:t>IoT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活用に必要となる</a:t>
            </a:r>
            <a:r>
              <a:rPr lang="ja-JP" altLang="en-US" sz="1600" b="1" dirty="0">
                <a:solidFill>
                  <a:srgbClr val="FF0000"/>
                </a:solidFill>
                <a:latin typeface="Meiryo UI" panose="020B0604030504040204" pitchFamily="50" charset="-128"/>
                <a:ea typeface="Meiryo UI" panose="020B0604030504040204" pitchFamily="50" charset="-128"/>
              </a:rPr>
              <a:t>データ解析プログラミングの基礎　</a:t>
            </a:r>
            <a:r>
              <a:rPr lang="ja-JP" altLang="en-US" sz="1600" b="1" dirty="0">
                <a:solidFill>
                  <a:prstClr val="black"/>
                </a:solidFill>
                <a:latin typeface="Meiryo UI" panose="020B0604030504040204" pitchFamily="50" charset="-128"/>
                <a:ea typeface="Meiryo UI" panose="020B0604030504040204" pitchFamily="50" charset="-128"/>
              </a:rPr>
              <a:t>等</a:t>
            </a:r>
            <a:endParaRPr lang="en-US" altLang="ja-JP" sz="20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p>
        </p:txBody>
      </p:sp>
      <p:sp>
        <p:nvSpPr>
          <p:cNvPr id="47" name="ホームベース 46"/>
          <p:cNvSpPr/>
          <p:nvPr/>
        </p:nvSpPr>
        <p:spPr>
          <a:xfrm>
            <a:off x="51664" y="2182516"/>
            <a:ext cx="1080000" cy="747804"/>
          </a:xfrm>
          <a:prstGeom prst="homePlate">
            <a:avLst>
              <a:gd name="adj" fmla="val 26938"/>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Meiryo UI" panose="020B0604030504040204" pitchFamily="50" charset="-128"/>
                <a:ea typeface="Meiryo UI" panose="020B0604030504040204" pitchFamily="50" charset="-128"/>
              </a:rPr>
              <a:t>受講</a:t>
            </a:r>
            <a:endParaRPr lang="en-US" altLang="ja-JP" sz="1800" b="1" dirty="0">
              <a:solidFill>
                <a:prstClr val="white"/>
              </a:solidFill>
              <a:latin typeface="Meiryo UI" panose="020B0604030504040204" pitchFamily="50" charset="-128"/>
              <a:ea typeface="Meiryo UI" panose="020B0604030504040204" pitchFamily="50" charset="-128"/>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Meiryo UI" panose="020B0604030504040204" pitchFamily="50" charset="-128"/>
                <a:ea typeface="Meiryo UI" panose="020B0604030504040204" pitchFamily="50" charset="-128"/>
              </a:rPr>
              <a:t>対象者　</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964367" y="2185340"/>
            <a:ext cx="5843090" cy="769441"/>
          </a:xfrm>
          <a:prstGeom prst="rect">
            <a:avLst/>
          </a:prstGeom>
          <a:noFill/>
        </p:spPr>
        <p:txBody>
          <a:bodyPr wrap="square" rtlCol="0">
            <a:spAutoFit/>
          </a:bodyPr>
          <a:lstStyle/>
          <a:p>
            <a:r>
              <a:rPr lang="ja-JP" altLang="en-US" sz="1800" dirty="0">
                <a:latin typeface="Meiryo UI" panose="020B0604030504040204" pitchFamily="50" charset="-128"/>
                <a:ea typeface="Meiryo UI" panose="020B0604030504040204" pitchFamily="50" charset="-128"/>
              </a:rPr>
              <a:t>　</a:t>
            </a:r>
            <a:r>
              <a:rPr lang="en-US" altLang="ja-JP" sz="1800" dirty="0" err="1">
                <a:latin typeface="Meiryo UI" panose="020B0604030504040204" pitchFamily="50" charset="-128"/>
                <a:ea typeface="Meiryo UI" panose="020B0604030504040204" pitchFamily="50" charset="-128"/>
              </a:rPr>
              <a:t>IoT</a:t>
            </a:r>
            <a:r>
              <a:rPr lang="en-US" altLang="ja-JP" sz="1800" dirty="0">
                <a:latin typeface="Meiryo UI" panose="020B0604030504040204" pitchFamily="50" charset="-128"/>
                <a:ea typeface="Meiryo UI" panose="020B0604030504040204" pitchFamily="50" charset="-128"/>
              </a:rPr>
              <a:t>/AI</a:t>
            </a:r>
            <a:r>
              <a:rPr lang="ja-JP" altLang="en-US" sz="1800" dirty="0">
                <a:latin typeface="Meiryo UI" panose="020B0604030504040204" pitchFamily="50" charset="-128"/>
                <a:ea typeface="Meiryo UI" panose="020B0604030504040204" pitchFamily="50" charset="-128"/>
              </a:rPr>
              <a:t>の有効活用に関心がある</a:t>
            </a:r>
            <a:r>
              <a:rPr kumimoji="1" lang="ja-JP" altLang="en-US" sz="1800" dirty="0">
                <a:latin typeface="Meiryo UI" panose="020B0604030504040204" pitchFamily="50" charset="-128"/>
                <a:ea typeface="Meiryo UI" panose="020B0604030504040204" pitchFamily="50" charset="-128"/>
              </a:rPr>
              <a:t>県内企業の</a:t>
            </a:r>
            <a:endParaRPr kumimoji="1"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製品開発</a:t>
            </a:r>
            <a:r>
              <a:rPr kumimoji="1" lang="ja-JP" altLang="en-US" sz="1800" dirty="0">
                <a:latin typeface="Meiryo UI" panose="020B0604030504040204" pitchFamily="50" charset="-128"/>
                <a:ea typeface="Meiryo UI" panose="020B0604030504040204" pitchFamily="50" charset="-128"/>
              </a:rPr>
              <a:t>担当者など　</a:t>
            </a:r>
            <a:r>
              <a:rPr lang="ja-JP" altLang="en-US" sz="2600" b="1" dirty="0">
                <a:latin typeface="Meiryo UI" panose="020B0604030504040204" pitchFamily="50" charset="-128"/>
                <a:ea typeface="Meiryo UI" panose="020B0604030504040204" pitchFamily="50" charset="-128"/>
              </a:rPr>
              <a:t>３０</a:t>
            </a:r>
            <a:r>
              <a:rPr kumimoji="1" lang="ja-JP" altLang="en-US" sz="1800" b="1" dirty="0">
                <a:latin typeface="Meiryo UI" panose="020B0604030504040204" pitchFamily="50" charset="-128"/>
                <a:ea typeface="Meiryo UI" panose="020B0604030504040204" pitchFamily="50" charset="-128"/>
              </a:rPr>
              <a:t>名程度</a:t>
            </a:r>
            <a:r>
              <a:rPr kumimoji="1" lang="ja-JP" altLang="en-US" sz="1600" b="1" dirty="0">
                <a:latin typeface="Meiryo UI" panose="020B0604030504040204" pitchFamily="50" charset="-128"/>
                <a:ea typeface="Meiryo UI" panose="020B0604030504040204" pitchFamily="50" charset="-128"/>
              </a:rPr>
              <a:t>（先着）</a:t>
            </a:r>
          </a:p>
        </p:txBody>
      </p:sp>
      <p:sp>
        <p:nvSpPr>
          <p:cNvPr id="50" name="ホームベース 49"/>
          <p:cNvSpPr/>
          <p:nvPr/>
        </p:nvSpPr>
        <p:spPr>
          <a:xfrm>
            <a:off x="-27397" y="5581718"/>
            <a:ext cx="3168352" cy="341376"/>
          </a:xfrm>
          <a:prstGeom prst="homePlate">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defTabSz="457200">
              <a:lnSpc>
                <a:spcPct val="130000"/>
              </a:lnSpc>
              <a:defRPr/>
            </a:pPr>
            <a:r>
              <a:rPr lang="ja-JP" altLang="en-US" sz="1800" b="1" dirty="0">
                <a:solidFill>
                  <a:prstClr val="white"/>
                </a:solidFill>
                <a:latin typeface="Meiryo UI" panose="020B0604030504040204" pitchFamily="50" charset="-128"/>
                <a:ea typeface="Meiryo UI"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3089634841"/>
              </p:ext>
            </p:extLst>
          </p:nvPr>
        </p:nvGraphicFramePr>
        <p:xfrm>
          <a:off x="-17410" y="5982772"/>
          <a:ext cx="7175675" cy="4116580"/>
        </p:xfrm>
        <a:graphic>
          <a:graphicData uri="http://schemas.openxmlformats.org/drawingml/2006/table">
            <a:tbl>
              <a:tblPr firstRow="1" bandRow="1">
                <a:tableStyleId>{C083E6E3-FA7D-4D7B-A595-EF9225AFEA82}</a:tableStyleId>
              </a:tblPr>
              <a:tblGrid>
                <a:gridCol w="334863">
                  <a:extLst>
                    <a:ext uri="{9D8B030D-6E8A-4147-A177-3AD203B41FA5}">
                      <a16:colId xmlns:a16="http://schemas.microsoft.com/office/drawing/2014/main" val="1728565004"/>
                    </a:ext>
                  </a:extLst>
                </a:gridCol>
                <a:gridCol w="1656184">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115691057"/>
                    </a:ext>
                  </a:extLst>
                </a:gridCol>
                <a:gridCol w="2592340">
                  <a:extLst>
                    <a:ext uri="{9D8B030D-6E8A-4147-A177-3AD203B41FA5}">
                      <a16:colId xmlns:a16="http://schemas.microsoft.com/office/drawing/2014/main" val="3353110381"/>
                    </a:ext>
                  </a:extLst>
                </a:gridCol>
              </a:tblGrid>
              <a:tr h="283093">
                <a:tc>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日時</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講義内容（予定）</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講師</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270140633"/>
                  </a:ext>
                </a:extLst>
              </a:tr>
              <a:tr h="1524712">
                <a:tc>
                  <a:txBody>
                    <a:bodyPr/>
                    <a:lstStyle/>
                    <a:p>
                      <a:pPr algn="ctr"/>
                      <a:r>
                        <a:rPr kumimoji="1" lang="ja-JP" altLang="en-US" sz="1600" b="0" dirty="0">
                          <a:latin typeface="Meiryo UI" panose="020B0604030504040204" pitchFamily="50" charset="-128"/>
                          <a:ea typeface="Meiryo UI" panose="020B0604030504040204" pitchFamily="50" charset="-128"/>
                        </a:rPr>
                        <a:t>第１日目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a:t>
                      </a:r>
                      <a:r>
                        <a:rPr kumimoji="1" lang="ja-JP" altLang="en-US" sz="1600" b="1" dirty="0">
                          <a:latin typeface="Meiryo UI" panose="020B0604030504040204" pitchFamily="50" charset="-128"/>
                          <a:ea typeface="Meiryo UI" panose="020B0604030504040204" pitchFamily="50" charset="-128"/>
                        </a:rPr>
                        <a:t>０（火）</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13:00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18:00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１</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dirty="0">
                          <a:solidFill>
                            <a:schemeClr val="tx1"/>
                          </a:solidFill>
                          <a:latin typeface="Meiryo UI" panose="020B0604030504040204" pitchFamily="50" charset="-128"/>
                          <a:ea typeface="Meiryo UI" panose="020B0604030504040204" pitchFamily="50" charset="-128"/>
                        </a:rPr>
                        <a:t>IoT/</a:t>
                      </a:r>
                      <a:r>
                        <a:rPr kumimoji="1" lang="en-US" altLang="ja-JP" sz="1200" baseline="0" dirty="0">
                          <a:solidFill>
                            <a:schemeClr val="tx1"/>
                          </a:solidFill>
                          <a:latin typeface="Meiryo UI" panose="020B0604030504040204" pitchFamily="50" charset="-128"/>
                          <a:ea typeface="Meiryo UI" panose="020B0604030504040204" pitchFamily="50" charset="-128"/>
                        </a:rPr>
                        <a:t>AI</a:t>
                      </a:r>
                      <a:r>
                        <a:rPr kumimoji="1" lang="ja-JP" altLang="en-US" sz="1200"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200"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Python</a:t>
                      </a:r>
                      <a:r>
                        <a:rPr kumimoji="1" lang="ja-JP" altLang="en-US" sz="1200" dirty="0">
                          <a:latin typeface="Meiryo UI" panose="020B0604030504040204" pitchFamily="50" charset="-128"/>
                          <a:ea typeface="Meiryo UI" panose="020B0604030504040204" pitchFamily="50" charset="-128"/>
                        </a:rPr>
                        <a:t>プログラミング入門</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rowSpan="2">
                  <a:txBody>
                    <a:bodyPr/>
                    <a:lstStyle/>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早稲田大学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研究院客員准教授</a:t>
                      </a:r>
                      <a:br>
                        <a:rPr kumimoji="1" lang="en-US" altLang="ja-JP" sz="1100" dirty="0">
                          <a:latin typeface="Meiryo UI" panose="020B0604030504040204" pitchFamily="50" charset="-128"/>
                          <a:ea typeface="Meiryo UI" panose="020B0604030504040204" pitchFamily="50" charset="-128"/>
                        </a:rPr>
                      </a:br>
                      <a:r>
                        <a:rPr kumimoji="1" lang="en-US" altLang="ja-JP" sz="1100" dirty="0" err="1">
                          <a:latin typeface="Meiryo UI" panose="020B0604030504040204" pitchFamily="50" charset="-128"/>
                          <a:ea typeface="Meiryo UI" panose="020B0604030504040204" pitchFamily="50" charset="-128"/>
                        </a:rPr>
                        <a:t>WillBooster</a:t>
                      </a:r>
                      <a:r>
                        <a:rPr kumimoji="1" lang="ja-JP" altLang="en-US" sz="1100" dirty="0">
                          <a:latin typeface="Meiryo UI" panose="020B0604030504040204" pitchFamily="50" charset="-128"/>
                          <a:ea typeface="Meiryo UI" panose="020B0604030504040204" pitchFamily="50" charset="-128"/>
                        </a:rPr>
                        <a:t>株式会社</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代表取締役社長</a:t>
                      </a:r>
                      <a:br>
                        <a:rPr kumimoji="1" lang="en-US" altLang="ja-JP" sz="1100" dirty="0">
                          <a:latin typeface="Meiryo UI" panose="020B0604030504040204" pitchFamily="50" charset="-128"/>
                          <a:ea typeface="Meiryo UI" panose="020B0604030504040204" pitchFamily="50" charset="-128"/>
                        </a:rPr>
                      </a:br>
                      <a:endParaRPr kumimoji="1" lang="en-US" altLang="ja-JP" sz="11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坂本　一憲</a:t>
                      </a:r>
                      <a:r>
                        <a:rPr kumimoji="1" lang="ja-JP" altLang="en-US" sz="1100" dirty="0">
                          <a:latin typeface="Meiryo UI" panose="020B0604030504040204" pitchFamily="50" charset="-128"/>
                          <a:ea typeface="Meiryo UI" panose="020B0604030504040204" pitchFamily="50" charset="-128"/>
                        </a:rPr>
                        <a:t>　氏</a:t>
                      </a:r>
                      <a:br>
                        <a:rPr kumimoji="1" lang="en-US" altLang="ja-JP" sz="1100" dirty="0">
                          <a:latin typeface="Meiryo UI" panose="020B0604030504040204" pitchFamily="50" charset="-128"/>
                          <a:ea typeface="Meiryo UI" panose="020B0604030504040204" pitchFamily="50" charset="-128"/>
                        </a:rPr>
                      </a:br>
                      <a:endParaRPr kumimoji="1" lang="en-US" altLang="ja-JP" sz="8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IPA</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の未踏アドバンスト事業に採択され、</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AI</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技術を活用して、ユーザの個性を考慮</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した行動変容のための技術を研究開発中</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・上記技術の製品化のため、自身で会社</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を起こして活動中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402216213"/>
                  </a:ext>
                </a:extLst>
              </a:tr>
              <a:tr h="2287068">
                <a:tc>
                  <a:txBody>
                    <a:bodyPr/>
                    <a:lstStyle/>
                    <a:p>
                      <a:pPr algn="ctr"/>
                      <a:r>
                        <a:rPr kumimoji="1" lang="ja-JP" altLang="en-US" sz="1600" b="0" dirty="0">
                          <a:latin typeface="Meiryo UI" panose="020B0604030504040204" pitchFamily="50" charset="-128"/>
                          <a:ea typeface="Meiryo UI" panose="020B0604030504040204" pitchFamily="50" charset="-128"/>
                        </a:rPr>
                        <a:t>第２日目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a:t>
                      </a:r>
                      <a:r>
                        <a:rPr kumimoji="1" lang="ja-JP" altLang="en-US" sz="1600" b="1" dirty="0">
                          <a:latin typeface="Meiryo UI" panose="020B0604030504040204" pitchFamily="50" charset="-128"/>
                          <a:ea typeface="Meiryo UI" panose="020B0604030504040204" pitchFamily="50" charset="-128"/>
                        </a:rPr>
                        <a:t>１（水）</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9:00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17:00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２</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フィーチャエンジニアリングに向けた　　</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Python</a:t>
                      </a:r>
                      <a:r>
                        <a:rPr kumimoji="1" lang="ja-JP" altLang="en-US" sz="1200" dirty="0">
                          <a:latin typeface="Meiryo UI" panose="020B0604030504040204" pitchFamily="50" charset="-128"/>
                          <a:ea typeface="Meiryo UI" panose="020B0604030504040204" pitchFamily="50" charset="-128"/>
                        </a:rPr>
                        <a:t>データ解析プログラミング</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aseline="0" dirty="0">
                          <a:latin typeface="Meiryo UI" panose="020B0604030504040204" pitchFamily="50" charset="-128"/>
                          <a:ea typeface="Meiryo UI" panose="020B0604030504040204" pitchFamily="50" charset="-128"/>
                        </a:rPr>
                        <a:t>　　 ①～③</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bl>
          </a:graphicData>
        </a:graphic>
      </p:graphicFrame>
      <p:sp>
        <p:nvSpPr>
          <p:cNvPr id="3" name="テキスト ボックス 2"/>
          <p:cNvSpPr txBox="1"/>
          <p:nvPr/>
        </p:nvSpPr>
        <p:spPr>
          <a:xfrm>
            <a:off x="-15609" y="0"/>
            <a:ext cx="7216509" cy="936000"/>
          </a:xfrm>
          <a:prstGeom prst="rect">
            <a:avLst/>
          </a:prstGeom>
          <a:solidFill>
            <a:srgbClr val="0070C0"/>
          </a:solidFill>
        </p:spPr>
        <p:txBody>
          <a:bodyPr wrap="square" rtlCol="0">
            <a:noAutofit/>
          </a:bodyPr>
          <a:lstStyle/>
          <a:p>
            <a:pPr>
              <a:lnSpc>
                <a:spcPct val="90000"/>
              </a:lnSpc>
            </a:pPr>
            <a:r>
              <a:rPr lang="ja-JP" altLang="en-US" sz="1800" b="1" dirty="0">
                <a:solidFill>
                  <a:schemeClr val="bg1"/>
                </a:solidFill>
                <a:latin typeface="Meiryo UI" panose="020B0604030504040204" pitchFamily="50" charset="-128"/>
                <a:ea typeface="Meiryo UI" panose="020B0604030504040204" pitchFamily="50" charset="-128"/>
              </a:rPr>
              <a:t>スマートエスイー</a:t>
            </a:r>
            <a:r>
              <a:rPr lang="en-US" altLang="ja-JP" sz="1800" b="1" dirty="0" err="1">
                <a:solidFill>
                  <a:schemeClr val="bg1"/>
                </a:solidFill>
                <a:latin typeface="Meiryo UI" panose="020B0604030504040204" pitchFamily="50" charset="-128"/>
                <a:ea typeface="Meiryo UI" panose="020B0604030504040204" pitchFamily="50" charset="-128"/>
              </a:rPr>
              <a:t>IoT</a:t>
            </a:r>
            <a:r>
              <a:rPr lang="en-US" altLang="ja-JP" sz="1800" b="1" dirty="0">
                <a:solidFill>
                  <a:schemeClr val="bg1"/>
                </a:solidFill>
                <a:latin typeface="Meiryo UI" panose="020B0604030504040204" pitchFamily="50" charset="-128"/>
                <a:ea typeface="Meiryo UI" panose="020B0604030504040204" pitchFamily="50" charset="-128"/>
              </a:rPr>
              <a:t>/AI</a:t>
            </a:r>
            <a:r>
              <a:rPr lang="ja-JP" altLang="en-US" sz="1800" b="1" dirty="0">
                <a:solidFill>
                  <a:schemeClr val="bg1"/>
                </a:solidFill>
                <a:latin typeface="Meiryo UI" panose="020B0604030504040204" pitchFamily="50" charset="-128"/>
                <a:ea typeface="Meiryo UI" panose="020B0604030504040204" pitchFamily="50" charset="-128"/>
              </a:rPr>
              <a:t>石川スクール　</a:t>
            </a:r>
            <a:endParaRPr lang="en-US" altLang="ja-JP" sz="1800" b="1" dirty="0">
              <a:solidFill>
                <a:schemeClr val="bg1"/>
              </a:solidFill>
              <a:latin typeface="Meiryo UI" panose="020B0604030504040204" pitchFamily="50" charset="-128"/>
              <a:ea typeface="Meiryo UI" panose="020B0604030504040204" pitchFamily="50" charset="-128"/>
            </a:endParaRPr>
          </a:p>
          <a:p>
            <a:pPr algn="ctr">
              <a:lnSpc>
                <a:spcPct val="90000"/>
              </a:lnSpc>
            </a:pPr>
            <a:r>
              <a:rPr lang="ja-JP" altLang="en-US" sz="2500" b="1" dirty="0">
                <a:solidFill>
                  <a:schemeClr val="bg1"/>
                </a:solidFill>
                <a:latin typeface="Meiryo UI" panose="020B0604030504040204" pitchFamily="50" charset="-128"/>
                <a:ea typeface="Meiryo UI" panose="020B0604030504040204" pitchFamily="50" charset="-128"/>
              </a:rPr>
              <a:t>①技術者向け データ解析プログラミング研修 </a:t>
            </a:r>
            <a:r>
              <a:rPr lang="en-US" altLang="ja-JP" sz="2500" b="1" dirty="0">
                <a:solidFill>
                  <a:schemeClr val="bg1"/>
                </a:solidFill>
                <a:latin typeface="Meiryo UI" panose="020B0604030504040204" pitchFamily="50" charset="-128"/>
                <a:ea typeface="Meiryo UI" panose="020B0604030504040204" pitchFamily="50" charset="-128"/>
              </a:rPr>
              <a:t>: 1.5</a:t>
            </a:r>
            <a:r>
              <a:rPr lang="ja-JP" altLang="en-US" sz="2500" b="1" dirty="0">
                <a:solidFill>
                  <a:schemeClr val="bg1"/>
                </a:solidFill>
                <a:latin typeface="Meiryo UI" panose="020B0604030504040204" pitchFamily="50" charset="-128"/>
                <a:ea typeface="Meiryo UI" panose="020B0604030504040204" pitchFamily="50" charset="-128"/>
              </a:rPr>
              <a:t>日</a:t>
            </a:r>
            <a:endParaRPr lang="en-US" altLang="ja-JP" sz="2500" b="1" dirty="0">
              <a:solidFill>
                <a:schemeClr val="bg1"/>
              </a:solidFill>
              <a:latin typeface="Meiryo UI" panose="020B0604030504040204" pitchFamily="50" charset="-128"/>
              <a:ea typeface="Meiryo UI" panose="020B0604030504040204" pitchFamily="50" charset="-128"/>
            </a:endParaRPr>
          </a:p>
          <a:p>
            <a:pPr algn="ctr">
              <a:lnSpc>
                <a:spcPct val="90000"/>
              </a:lnSpc>
            </a:pPr>
            <a:r>
              <a:rPr lang="ja-JP" altLang="en-US" sz="1800" dirty="0">
                <a:solidFill>
                  <a:schemeClr val="bg1"/>
                </a:solidFill>
                <a:latin typeface="Meiryo UI" panose="020B0604030504040204" pitchFamily="50" charset="-128"/>
                <a:ea typeface="Meiryo UI" panose="020B0604030504040204" pitchFamily="50" charset="-128"/>
              </a:rPr>
              <a:t>～</a:t>
            </a:r>
            <a:r>
              <a:rPr lang="en-US" altLang="ja-JP" sz="1800" dirty="0" err="1">
                <a:solidFill>
                  <a:schemeClr val="bg1"/>
                </a:solidFill>
                <a:latin typeface="Meiryo UI" panose="020B0604030504040204" pitchFamily="50" charset="-128"/>
                <a:ea typeface="Meiryo UI" panose="020B0604030504040204" pitchFamily="50" charset="-128"/>
              </a:rPr>
              <a:t>IoT</a:t>
            </a:r>
            <a:r>
              <a:rPr lang="en-US" altLang="ja-JP" sz="1800" dirty="0">
                <a:solidFill>
                  <a:schemeClr val="bg1"/>
                </a:solidFill>
                <a:latin typeface="Meiryo UI" panose="020B0604030504040204" pitchFamily="50" charset="-128"/>
                <a:ea typeface="Meiryo UI" panose="020B0604030504040204" pitchFamily="50" charset="-128"/>
              </a:rPr>
              <a:t>/AI</a:t>
            </a:r>
            <a:r>
              <a:rPr lang="ja-JP" altLang="en-US" sz="1800" dirty="0">
                <a:solidFill>
                  <a:schemeClr val="bg1"/>
                </a:solidFill>
                <a:latin typeface="Meiryo UI" panose="020B0604030504040204" pitchFamily="50" charset="-128"/>
                <a:ea typeface="Meiryo UI" panose="020B0604030504040204" pitchFamily="50" charset="-128"/>
              </a:rPr>
              <a:t>有効活用のための基盤作り！～</a:t>
            </a:r>
            <a:endParaRPr lang="en-US" altLang="ja-JP" sz="1800" dirty="0">
              <a:solidFill>
                <a:schemeClr val="bg1"/>
              </a:solidFill>
              <a:latin typeface="Meiryo UI" panose="020B0604030504040204" pitchFamily="50" charset="-128"/>
              <a:ea typeface="Meiryo UI" panose="020B0604030504040204" pitchFamily="50" charset="-128"/>
            </a:endParaRPr>
          </a:p>
          <a:p>
            <a:pPr algn="ctr">
              <a:lnSpc>
                <a:spcPct val="80000"/>
              </a:lnSpc>
            </a:pPr>
            <a:r>
              <a:rPr lang="ja-JP" altLang="en-US" sz="2800" b="1" dirty="0">
                <a:solidFill>
                  <a:schemeClr val="bg1"/>
                </a:solidFill>
                <a:latin typeface="Meiryo UI" panose="020B0604030504040204" pitchFamily="50" charset="-128"/>
                <a:ea typeface="Meiryo UI" panose="020B0604030504040204" pitchFamily="50" charset="-128"/>
              </a:rPr>
              <a:t>　　</a:t>
            </a:r>
            <a:r>
              <a:rPr lang="ja-JP" altLang="en-US" sz="2800" b="1" u="sng" dirty="0">
                <a:solidFill>
                  <a:schemeClr val="bg1"/>
                </a:solidFill>
                <a:latin typeface="Meiryo UI" panose="020B0604030504040204" pitchFamily="50" charset="-128"/>
                <a:ea typeface="Meiryo UI" panose="020B0604030504040204" pitchFamily="50" charset="-128"/>
              </a:rPr>
              <a:t>　</a:t>
            </a:r>
            <a:endParaRPr lang="en-US" altLang="ja-JP" sz="2800" b="1" u="sng"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58246" y="9997536"/>
            <a:ext cx="7213075" cy="258532"/>
          </a:xfrm>
          <a:prstGeom prst="rect">
            <a:avLst/>
          </a:prstGeom>
          <a:solidFill>
            <a:srgbClr val="558ED5"/>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16" name="大かっこ 15"/>
          <p:cNvSpPr/>
          <p:nvPr/>
        </p:nvSpPr>
        <p:spPr>
          <a:xfrm>
            <a:off x="4624451" y="8369146"/>
            <a:ext cx="2501045" cy="982424"/>
          </a:xfrm>
          <a:prstGeom prst="bracketPair">
            <a:avLst>
              <a:gd name="adj" fmla="val 53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0" name="ホームベース 19"/>
          <p:cNvSpPr/>
          <p:nvPr/>
        </p:nvSpPr>
        <p:spPr>
          <a:xfrm>
            <a:off x="24954" y="3095855"/>
            <a:ext cx="1080000" cy="1066576"/>
          </a:xfrm>
          <a:prstGeom prst="homePlate">
            <a:avLst>
              <a:gd name="adj" fmla="val 1213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日時</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場所</a:t>
            </a:r>
          </a:p>
        </p:txBody>
      </p:sp>
      <p:sp>
        <p:nvSpPr>
          <p:cNvPr id="21" name="テキスト ボックス 20"/>
          <p:cNvSpPr txBox="1"/>
          <p:nvPr/>
        </p:nvSpPr>
        <p:spPr>
          <a:xfrm>
            <a:off x="1224186" y="3021227"/>
            <a:ext cx="5984888" cy="1131400"/>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第１日目（</a:t>
            </a:r>
            <a:r>
              <a:rPr lang="en-US" altLang="ja-JP" sz="1600" b="1" dirty="0">
                <a:latin typeface="Meiryo UI" panose="020B0604030504040204" pitchFamily="50" charset="-128"/>
                <a:ea typeface="Meiryo UI" panose="020B0604030504040204" pitchFamily="50" charset="-128"/>
              </a:rPr>
              <a:t>0.5</a:t>
            </a:r>
            <a:r>
              <a:rPr lang="ja-JP" altLang="en-US" sz="1600" b="1" dirty="0">
                <a:latin typeface="Meiryo UI" panose="020B0604030504040204" pitchFamily="50" charset="-128"/>
                <a:ea typeface="Meiryo UI" panose="020B0604030504040204" pitchFamily="50" charset="-128"/>
              </a:rPr>
              <a:t>日）</a:t>
            </a:r>
            <a:r>
              <a:rPr lang="ja-JP" altLang="en-US" sz="1600" dirty="0">
                <a:latin typeface="Meiryo UI" panose="020B0604030504040204" pitchFamily="50" charset="-128"/>
                <a:ea typeface="Meiryo UI" panose="020B0604030504040204" pitchFamily="50" charset="-128"/>
              </a:rPr>
              <a:t>令和６</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　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火</a:t>
            </a:r>
            <a:r>
              <a:rPr lang="ja-JP" altLang="en-US" sz="1600" dirty="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第２日目（ １ 日）</a:t>
            </a:r>
            <a:r>
              <a:rPr lang="ja-JP" altLang="en-US" sz="1600" dirty="0">
                <a:latin typeface="Meiryo UI" panose="020B0604030504040204" pitchFamily="50" charset="-128"/>
                <a:ea typeface="Meiryo UI" panose="020B0604030504040204" pitchFamily="50" charset="-128"/>
              </a:rPr>
              <a:t>令和６年</a:t>
            </a:r>
            <a:r>
              <a:rPr lang="ja-JP" altLang="en-US" sz="2400" b="1" dirty="0">
                <a:latin typeface="Meiryo UI" panose="020B0604030504040204" pitchFamily="50" charset="-128"/>
                <a:ea typeface="Meiryo UI" panose="020B0604030504040204" pitchFamily="50" charset="-128"/>
              </a:rPr>
              <a:t>　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水</a:t>
            </a:r>
            <a:r>
              <a:rPr lang="ja-JP" altLang="en-US" sz="1600" dirty="0">
                <a:latin typeface="Meiryo UI" panose="020B0604030504040204" pitchFamily="50" charset="-128"/>
                <a:ea typeface="Meiryo UI" panose="020B0604030504040204" pitchFamily="50" charset="-128"/>
              </a:rPr>
              <a:t>）</a:t>
            </a:r>
          </a:p>
          <a:p>
            <a:pPr>
              <a:lnSpc>
                <a:spcPts val="2700"/>
              </a:lnSpc>
            </a:pPr>
            <a:r>
              <a:rPr kumimoji="1" lang="ja-JP" altLang="en-US" sz="1600" dirty="0">
                <a:latin typeface="Meiryo UI" panose="020B0604030504040204" pitchFamily="50" charset="-128"/>
                <a:ea typeface="Meiryo UI" panose="020B0604030504040204" pitchFamily="50" charset="-128"/>
              </a:rPr>
              <a:t>（場　所：</a:t>
            </a:r>
            <a:r>
              <a:rPr lang="ja-JP" altLang="en-US" sz="1600" dirty="0">
                <a:latin typeface="Meiryo UI" panose="020B0604030504040204" pitchFamily="50" charset="-128"/>
                <a:ea typeface="Meiryo UI" panose="020B0604030504040204" pitchFamily="50" charset="-128"/>
              </a:rPr>
              <a:t>石川県地場産業振興センター本館３階第５研修室）</a:t>
            </a:r>
            <a:endParaRPr lang="en-US" altLang="ja-JP" sz="1600" dirty="0">
              <a:latin typeface="Meiryo UI" panose="020B0604030504040204" pitchFamily="50" charset="-128"/>
              <a:ea typeface="Meiryo UI" panose="020B0604030504040204" pitchFamily="50" charset="-128"/>
            </a:endParaRPr>
          </a:p>
        </p:txBody>
      </p:sp>
      <p:sp>
        <p:nvSpPr>
          <p:cNvPr id="18" name="ホームベース 17"/>
          <p:cNvSpPr/>
          <p:nvPr/>
        </p:nvSpPr>
        <p:spPr>
          <a:xfrm>
            <a:off x="24954" y="4322846"/>
            <a:ext cx="1080000" cy="612000"/>
          </a:xfrm>
          <a:prstGeom prst="homePlate">
            <a:avLst>
              <a:gd name="adj" fmla="val 2179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Meiryo UI" panose="020B0604030504040204" pitchFamily="50" charset="-128"/>
                <a:ea typeface="Meiryo UI" panose="020B0604030504040204" pitchFamily="50" charset="-128"/>
              </a:rPr>
              <a:t>受講料</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071293" y="4410615"/>
            <a:ext cx="2145195" cy="354649"/>
          </a:xfrm>
          <a:prstGeom prst="rect">
            <a:avLst/>
          </a:prstGeom>
          <a:noFill/>
        </p:spPr>
        <p:txBody>
          <a:bodyPr wrap="square" rtlCol="0">
            <a:spAutoFit/>
          </a:bodyPr>
          <a:lstStyle/>
          <a:p>
            <a:pPr>
              <a:lnSpc>
                <a:spcPct val="120000"/>
              </a:lnSpc>
            </a:pPr>
            <a:r>
              <a:rPr lang="ja-JP" altLang="en-US" sz="1600" b="1" dirty="0">
                <a:latin typeface="Meiryo UI" panose="020B0604030504040204" pitchFamily="50" charset="-128"/>
                <a:ea typeface="Meiryo UI" panose="020B0604030504040204" pitchFamily="50" charset="-128"/>
              </a:rPr>
              <a:t>１５，０００円</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名</a:t>
            </a:r>
            <a:endParaRPr lang="en-US" altLang="ja-JP" sz="1600" b="1"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3">
            <a:extLst>
              <a:ext uri="{28A0092B-C50C-407E-A947-70E740481C1C}">
                <a14:useLocalDpi xmlns:a14="http://schemas.microsoft.com/office/drawing/2010/main" val="0"/>
              </a:ext>
            </a:extLst>
          </a:blip>
          <a:srcRect l="12441" t="5492" r="19724" b="16819"/>
          <a:stretch/>
        </p:blipFill>
        <p:spPr>
          <a:xfrm>
            <a:off x="6098084" y="6702844"/>
            <a:ext cx="953791" cy="1092318"/>
          </a:xfrm>
          <a:prstGeom prst="rect">
            <a:avLst/>
          </a:prstGeom>
        </p:spPr>
      </p:pic>
      <p:sp>
        <p:nvSpPr>
          <p:cNvPr id="17" name="ホームベース 16"/>
          <p:cNvSpPr/>
          <p:nvPr/>
        </p:nvSpPr>
        <p:spPr>
          <a:xfrm>
            <a:off x="3249501" y="4348269"/>
            <a:ext cx="1080000" cy="612000"/>
          </a:xfrm>
          <a:prstGeom prst="homePlate">
            <a:avLst>
              <a:gd name="adj" fmla="val 27079"/>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noProof="0" dirty="0">
                <a:solidFill>
                  <a:prstClr val="white"/>
                </a:solidFill>
                <a:latin typeface="Meiryo UI" panose="020B0604030504040204" pitchFamily="50" charset="-128"/>
                <a:ea typeface="Meiryo UI" panose="020B0604030504040204" pitchFamily="50" charset="-128"/>
              </a:rPr>
              <a:t>持ち物</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329501" y="4369673"/>
            <a:ext cx="3091208" cy="1126462"/>
          </a:xfrm>
          <a:prstGeom prst="rect">
            <a:avLst/>
          </a:prstGeom>
          <a:noFill/>
        </p:spPr>
        <p:txBody>
          <a:bodyPr wrap="square" rtlCol="0">
            <a:spAutoFit/>
          </a:bodyPr>
          <a:lstStyle/>
          <a:p>
            <a:pPr>
              <a:lnSpc>
                <a:spcPct val="120000"/>
              </a:lnSpc>
            </a:pPr>
            <a:r>
              <a:rPr lang="en-US" altLang="ja-JP" sz="1600" b="1" u="sng" dirty="0">
                <a:latin typeface="Meiryo UI" panose="020B0604030504040204" pitchFamily="50" charset="-128"/>
                <a:ea typeface="Meiryo UI" panose="020B0604030504040204" pitchFamily="50" charset="-128"/>
              </a:rPr>
              <a:t>Wi-Fi</a:t>
            </a:r>
            <a:r>
              <a:rPr kumimoji="1" lang="ja-JP" altLang="en-US" sz="1600" b="1" u="sng" dirty="0">
                <a:latin typeface="Meiryo UI" panose="020B0604030504040204" pitchFamily="50" charset="-128"/>
                <a:ea typeface="Meiryo UI" panose="020B0604030504040204" pitchFamily="50" charset="-128"/>
              </a:rPr>
              <a:t>接続可能なノート</a:t>
            </a:r>
            <a:r>
              <a:rPr kumimoji="1" lang="en-US" altLang="ja-JP" sz="1600" b="1" u="sng" dirty="0">
                <a:latin typeface="Meiryo UI" panose="020B0604030504040204" pitchFamily="50" charset="-128"/>
                <a:ea typeface="Meiryo UI" panose="020B0604030504040204" pitchFamily="50" charset="-128"/>
              </a:rPr>
              <a:t>PC</a:t>
            </a:r>
            <a:r>
              <a:rPr kumimoji="1" lang="ja-JP" altLang="en-US" sz="1600" b="1" u="sng" dirty="0" err="1">
                <a:latin typeface="Meiryo UI" panose="020B0604030504040204" pitchFamily="50" charset="-128"/>
                <a:ea typeface="Meiryo UI" panose="020B0604030504040204" pitchFamily="50" charset="-128"/>
              </a:rPr>
              <a:t>、</a:t>
            </a:r>
            <a:endParaRPr kumimoji="1" lang="en-US" altLang="ja-JP" sz="1600" b="1" u="sng" dirty="0">
              <a:latin typeface="Meiryo UI" panose="020B0604030504040204" pitchFamily="50" charset="-128"/>
              <a:ea typeface="Meiryo UI" panose="020B0604030504040204" pitchFamily="50" charset="-128"/>
            </a:endParaRPr>
          </a:p>
          <a:p>
            <a:pPr>
              <a:lnSpc>
                <a:spcPct val="120000"/>
              </a:lnSpc>
            </a:pPr>
            <a:r>
              <a:rPr kumimoji="1" lang="ja-JP" altLang="en-US" sz="1600" b="1" u="sng" dirty="0">
                <a:latin typeface="Meiryo UI" panose="020B0604030504040204" pitchFamily="50" charset="-128"/>
                <a:ea typeface="Meiryo UI" panose="020B0604030504040204" pitchFamily="50" charset="-128"/>
              </a:rPr>
              <a:t>電源アダプタ</a:t>
            </a:r>
            <a:endParaRPr lang="en-US" altLang="ja-JP" sz="1600" b="1" u="sng" dirty="0">
              <a:latin typeface="Meiryo UI" panose="020B0604030504040204" pitchFamily="50" charset="-128"/>
              <a:ea typeface="Meiryo UI" panose="020B0604030504040204" pitchFamily="50" charset="-128"/>
            </a:endParaRPr>
          </a:p>
          <a:p>
            <a:pPr>
              <a:lnSpc>
                <a:spcPct val="120000"/>
              </a:lnSpc>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受講者の方には</a:t>
            </a:r>
            <a:r>
              <a:rPr kumimoji="1" lang="ja-JP" altLang="en-US" sz="1200" u="sng" dirty="0">
                <a:solidFill>
                  <a:srgbClr val="FF0000"/>
                </a:solidFill>
                <a:latin typeface="Meiryo UI" panose="020B0604030504040204" pitchFamily="50" charset="-128"/>
                <a:ea typeface="Meiryo UI" panose="020B0604030504040204" pitchFamily="50" charset="-128"/>
              </a:rPr>
              <a:t>別途ご案内する</a:t>
            </a:r>
            <a:endParaRPr kumimoji="1" lang="en-US" altLang="ja-JP" sz="1200" u="sng" dirty="0">
              <a:solidFill>
                <a:srgbClr val="FF0000"/>
              </a:solidFill>
              <a:latin typeface="Meiryo UI" panose="020B0604030504040204" pitchFamily="50" charset="-128"/>
              <a:ea typeface="Meiryo UI" panose="020B0604030504040204" pitchFamily="50" charset="-128"/>
            </a:endParaRPr>
          </a:p>
          <a:p>
            <a:pPr>
              <a:lnSpc>
                <a:spcPct val="120000"/>
              </a:lnSpc>
            </a:pPr>
            <a:r>
              <a:rPr lang="ja-JP" altLang="en-US" sz="1200" dirty="0">
                <a:solidFill>
                  <a:srgbClr val="FF0000"/>
                </a:solidFill>
                <a:latin typeface="Meiryo UI" panose="020B0604030504040204" pitchFamily="50" charset="-128"/>
                <a:ea typeface="Meiryo UI" panose="020B0604030504040204" pitchFamily="50" charset="-128"/>
              </a:rPr>
              <a:t>　 </a:t>
            </a:r>
            <a:r>
              <a:rPr kumimoji="1" lang="ja-JP" altLang="en-US" sz="1200" u="sng" dirty="0">
                <a:solidFill>
                  <a:srgbClr val="FF0000"/>
                </a:solidFill>
                <a:latin typeface="Meiryo UI" panose="020B0604030504040204" pitchFamily="50" charset="-128"/>
                <a:ea typeface="Meiryo UI" panose="020B0604030504040204" pitchFamily="50" charset="-128"/>
              </a:rPr>
              <a:t>事前演習課題に取り組んでいただきます</a:t>
            </a:r>
            <a:endParaRPr kumimoji="1" lang="ja-JP" altLang="en-US" sz="1200" dirty="0">
              <a:latin typeface="Meiryo UI" panose="020B0604030504040204" pitchFamily="50" charset="-128"/>
              <a:ea typeface="Meiryo UI" panose="020B0604030504040204" pitchFamily="50" charset="-128"/>
            </a:endParaRPr>
          </a:p>
        </p:txBody>
      </p:sp>
      <p:sp>
        <p:nvSpPr>
          <p:cNvPr id="8" name="正方形/長方形 7"/>
          <p:cNvSpPr/>
          <p:nvPr/>
        </p:nvSpPr>
        <p:spPr>
          <a:xfrm>
            <a:off x="964367" y="4805200"/>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9" name="大かっこ 8"/>
          <p:cNvSpPr/>
          <p:nvPr/>
        </p:nvSpPr>
        <p:spPr>
          <a:xfrm>
            <a:off x="1041897" y="4779794"/>
            <a:ext cx="212645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E3BC8940-F1CE-44DC-9CBB-A4C165A2CA8B}"/>
              </a:ext>
            </a:extLst>
          </p:cNvPr>
          <p:cNvSpPr txBox="1"/>
          <p:nvPr/>
        </p:nvSpPr>
        <p:spPr>
          <a:xfrm>
            <a:off x="6651734" y="9932414"/>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-3-</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1856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09" y="936132"/>
            <a:ext cx="7245524" cy="806367"/>
          </a:xfrm>
          <a:prstGeom prst="rect">
            <a:avLst/>
          </a:prstGeom>
          <a:noFill/>
        </p:spPr>
        <p:txBody>
          <a:bodyPr wrap="square" rtlCol="0">
            <a:noAutofit/>
          </a:bodyPr>
          <a:lstStyle/>
          <a:p>
            <a:pPr defTabSz="916245"/>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800" b="1" u="sng" dirty="0" err="1">
                <a:solidFill>
                  <a:srgbClr val="FF0000"/>
                </a:solidFill>
                <a:latin typeface="Meiryo UI" panose="020B0604030504040204" pitchFamily="50" charset="-128"/>
                <a:ea typeface="Meiryo UI" panose="020B0604030504040204" pitchFamily="50" charset="-128"/>
              </a:rPr>
              <a:t>IoT</a:t>
            </a:r>
            <a:r>
              <a:rPr lang="ja-JP" altLang="en-US" sz="1800" b="1" u="sng" dirty="0">
                <a:solidFill>
                  <a:srgbClr val="FF0000"/>
                </a:solidFill>
                <a:latin typeface="Meiryo UI" panose="020B0604030504040204" pitchFamily="50" charset="-128"/>
                <a:ea typeface="Meiryo UI" panose="020B0604030504040204" pitchFamily="50" charset="-128"/>
              </a:rPr>
              <a:t>の活用</a:t>
            </a:r>
            <a:r>
              <a:rPr lang="ja-JP" altLang="en-US" sz="1800" b="1" dirty="0">
                <a:solidFill>
                  <a:prstClr val="black"/>
                </a:solidFill>
                <a:latin typeface="Meiryo UI" panose="020B0604030504040204" pitchFamily="50" charset="-128"/>
                <a:ea typeface="Meiryo UI" panose="020B0604030504040204" pitchFamily="50" charset="-128"/>
              </a:rPr>
              <a:t>によって</a:t>
            </a:r>
            <a:r>
              <a:rPr lang="ja-JP" altLang="en-US" sz="1800" b="1" u="sng" dirty="0">
                <a:solidFill>
                  <a:srgbClr val="FF0000"/>
                </a:solidFill>
                <a:latin typeface="Meiryo UI" panose="020B0604030504040204" pitchFamily="50" charset="-128"/>
                <a:ea typeface="Meiryo UI" panose="020B0604030504040204" pitchFamily="50" charset="-128"/>
              </a:rPr>
              <a:t>自社の製造現場の現場改善</a:t>
            </a:r>
            <a:r>
              <a:rPr lang="ja-JP" altLang="en-US" sz="1800" b="1" dirty="0">
                <a:solidFill>
                  <a:prstClr val="black"/>
                </a:solidFill>
                <a:latin typeface="Meiryo UI" panose="020B0604030504040204" pitchFamily="50" charset="-128"/>
                <a:ea typeface="Meiryo UI" panose="020B0604030504040204" pitchFamily="50" charset="-128"/>
              </a:rPr>
              <a:t>をしたい</a:t>
            </a:r>
            <a:r>
              <a:rPr lang="ja-JP" altLang="en-US" sz="1800" b="1" u="sng" dirty="0">
                <a:solidFill>
                  <a:srgbClr val="FF0000"/>
                </a:solidFill>
                <a:latin typeface="Meiryo UI" panose="020B0604030504040204" pitchFamily="50" charset="-128"/>
                <a:ea typeface="Meiryo UI" panose="020B0604030504040204" pitchFamily="50" charset="-128"/>
              </a:rPr>
              <a:t>生産技術担当者</a:t>
            </a:r>
            <a:endParaRPr lang="en-US" altLang="ja-JP" sz="1800" b="1" u="sng" dirty="0">
              <a:solidFill>
                <a:srgbClr val="FF0000"/>
              </a:solidFill>
              <a:latin typeface="Meiryo UI" panose="020B0604030504040204" pitchFamily="50" charset="-128"/>
              <a:ea typeface="Meiryo UI" panose="020B0604030504040204" pitchFamily="50" charset="-128"/>
            </a:endParaRPr>
          </a:p>
          <a:p>
            <a:pPr defTabSz="916245"/>
            <a:r>
              <a:rPr lang="ja-JP" altLang="en-US" sz="1800" b="1" dirty="0">
                <a:solidFill>
                  <a:srgbClr val="FF0000"/>
                </a:solidFill>
                <a:latin typeface="Meiryo UI" panose="020B0604030504040204" pitchFamily="50" charset="-128"/>
                <a:ea typeface="Meiryo UI" panose="020B0604030504040204" pitchFamily="50" charset="-128"/>
              </a:rPr>
              <a:t>　</a:t>
            </a:r>
            <a:r>
              <a:rPr lang="ja-JP" altLang="en-US" sz="1800" b="1"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282" dirty="0">
                <a:solidFill>
                  <a:prstClr val="black"/>
                </a:solidFill>
                <a:latin typeface="Meiryo UI" panose="020B0604030504040204" pitchFamily="50" charset="-128"/>
                <a:ea typeface="Meiryo UI" panose="020B0604030504040204" pitchFamily="50" charset="-128"/>
              </a:rPr>
              <a:t>　　</a:t>
            </a:r>
          </a:p>
        </p:txBody>
      </p:sp>
      <p:sp>
        <p:nvSpPr>
          <p:cNvPr id="30" name="ホームベース 29"/>
          <p:cNvSpPr/>
          <p:nvPr/>
        </p:nvSpPr>
        <p:spPr>
          <a:xfrm>
            <a:off x="12750" y="3032629"/>
            <a:ext cx="1032926" cy="1048827"/>
          </a:xfrm>
          <a:prstGeom prst="homePlate">
            <a:avLst>
              <a:gd name="adj" fmla="val 1450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日時</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場所</a:t>
            </a:r>
          </a:p>
        </p:txBody>
      </p:sp>
      <p:sp>
        <p:nvSpPr>
          <p:cNvPr id="47" name="ホームベース 46"/>
          <p:cNvSpPr/>
          <p:nvPr/>
        </p:nvSpPr>
        <p:spPr>
          <a:xfrm>
            <a:off x="50" y="1574533"/>
            <a:ext cx="1008112" cy="1317677"/>
          </a:xfrm>
          <a:prstGeom prst="homePlate">
            <a:avLst>
              <a:gd name="adj" fmla="val 1287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対象者</a:t>
            </a:r>
          </a:p>
        </p:txBody>
      </p:sp>
      <p:sp>
        <p:nvSpPr>
          <p:cNvPr id="48" name="テキスト ボックス 47"/>
          <p:cNvSpPr txBox="1"/>
          <p:nvPr/>
        </p:nvSpPr>
        <p:spPr>
          <a:xfrm>
            <a:off x="777023" y="2442247"/>
            <a:ext cx="6628027" cy="669414"/>
          </a:xfrm>
          <a:prstGeom prst="rect">
            <a:avLst/>
          </a:prstGeom>
          <a:noFill/>
        </p:spPr>
        <p:txBody>
          <a:bodyPr wrap="square" rtlCol="0">
            <a:spAutoFit/>
          </a:bodyPr>
          <a:lstStyle/>
          <a:p>
            <a:pPr defTabSz="916245">
              <a:lnSpc>
                <a:spcPts val="2000"/>
              </a:lnSpc>
            </a:pPr>
            <a:r>
              <a:rPr lang="ja-JP" altLang="en-US" sz="1800" b="1" dirty="0">
                <a:solidFill>
                  <a:prstClr val="black"/>
                </a:solidFill>
                <a:latin typeface="Meiryo UI" panose="020B0604030504040204" pitchFamily="50" charset="-128"/>
                <a:ea typeface="Meiryo UI" panose="020B0604030504040204" pitchFamily="50" charset="-128"/>
              </a:rPr>
              <a:t>　に関心がある県内企業の生産技術担当者など</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lnSpc>
                <a:spcPts val="2500"/>
              </a:lnSpc>
            </a:pPr>
            <a:r>
              <a:rPr lang="ja-JP" altLang="en-US" sz="2600" b="1" dirty="0">
                <a:solidFill>
                  <a:prstClr val="black"/>
                </a:solidFill>
                <a:latin typeface="Meiryo UI" panose="020B0604030504040204" pitchFamily="50" charset="-128"/>
                <a:ea typeface="Meiryo UI" panose="020B0604030504040204" pitchFamily="50" charset="-128"/>
              </a:rPr>
              <a:t>　　　　　　　　　　　　　　　　　　　３０</a:t>
            </a:r>
            <a:r>
              <a:rPr lang="ja-JP" altLang="en-US" sz="1800" b="1" dirty="0">
                <a:solidFill>
                  <a:prstClr val="black"/>
                </a:solidFill>
                <a:latin typeface="Meiryo UI" panose="020B0604030504040204" pitchFamily="50" charset="-128"/>
                <a:ea typeface="Meiryo UI" panose="020B0604030504040204" pitchFamily="50" charset="-128"/>
              </a:rPr>
              <a:t>名程度</a:t>
            </a:r>
            <a:r>
              <a:rPr lang="ja-JP" altLang="en-US" sz="1600" b="1" dirty="0">
                <a:solidFill>
                  <a:prstClr val="black"/>
                </a:solidFill>
                <a:latin typeface="Meiryo UI" panose="020B0604030504040204" pitchFamily="50" charset="-128"/>
                <a:ea typeface="Meiryo UI" panose="020B0604030504040204" pitchFamily="50" charset="-128"/>
              </a:rPr>
              <a:t>（先着）</a:t>
            </a:r>
          </a:p>
        </p:txBody>
      </p:sp>
      <p:graphicFrame>
        <p:nvGraphicFramePr>
          <p:cNvPr id="2" name="表 1"/>
          <p:cNvGraphicFramePr>
            <a:graphicFrameLocks noGrp="1"/>
          </p:cNvGraphicFramePr>
          <p:nvPr>
            <p:extLst>
              <p:ext uri="{D42A27DB-BD31-4B8C-83A1-F6EECF244321}">
                <p14:modId xmlns:p14="http://schemas.microsoft.com/office/powerpoint/2010/main" val="2754064826"/>
              </p:ext>
            </p:extLst>
          </p:nvPr>
        </p:nvGraphicFramePr>
        <p:xfrm>
          <a:off x="1" y="5587383"/>
          <a:ext cx="7200898" cy="4560566"/>
        </p:xfrm>
        <a:graphic>
          <a:graphicData uri="http://schemas.openxmlformats.org/drawingml/2006/table">
            <a:tbl>
              <a:tblPr firstRow="1" bandRow="1">
                <a:tableStyleId>{5C22544A-7EE6-4342-B048-85BDC9FD1C3A}</a:tableStyleId>
              </a:tblPr>
              <a:tblGrid>
                <a:gridCol w="367689">
                  <a:extLst>
                    <a:ext uri="{9D8B030D-6E8A-4147-A177-3AD203B41FA5}">
                      <a16:colId xmlns:a16="http://schemas.microsoft.com/office/drawing/2014/main" val="4229826042"/>
                    </a:ext>
                  </a:extLst>
                </a:gridCol>
                <a:gridCol w="1576576">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353110381"/>
                    </a:ext>
                  </a:extLst>
                </a:gridCol>
                <a:gridCol w="2664345">
                  <a:extLst>
                    <a:ext uri="{9D8B030D-6E8A-4147-A177-3AD203B41FA5}">
                      <a16:colId xmlns:a16="http://schemas.microsoft.com/office/drawing/2014/main" val="2726377860"/>
                    </a:ext>
                  </a:extLst>
                </a:gridCol>
              </a:tblGrid>
              <a:tr h="285726">
                <a:tc>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講義内容（予定）</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講師</a:t>
                      </a:r>
                    </a:p>
                  </a:txBody>
                  <a:tcPr marL="90212" marR="90212" marT="45106" marB="45106">
                    <a:solidFill>
                      <a:srgbClr val="4F81BD"/>
                    </a:solidFill>
                  </a:tcPr>
                </a:tc>
                <a:extLst>
                  <a:ext uri="{0D108BD9-81ED-4DB2-BD59-A6C34878D82A}">
                    <a16:rowId xmlns:a16="http://schemas.microsoft.com/office/drawing/2014/main" val="127014063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10/8</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システムの基礎知識、先進事例、また</a:t>
                      </a:r>
                      <a:r>
                        <a:rPr kumimoji="1" lang="en-US" altLang="ja-JP" sz="1000" b="1" dirty="0" err="1">
                          <a:latin typeface="Meiryo UI" panose="020B0604030504040204" pitchFamily="50" charset="-128"/>
                          <a:ea typeface="Meiryo UI" panose="020B0604030504040204" pitchFamily="50" charset="-128"/>
                        </a:rPr>
                        <a:t>IoT</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システムの構築に使用する小型コンピュータ（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Pi</a:t>
                      </a:r>
                      <a:r>
                        <a:rPr kumimoji="1" lang="ja-JP" altLang="en-US" sz="1000" b="1" dirty="0">
                          <a:latin typeface="Meiryo UI" panose="020B0604030504040204" pitchFamily="50" charset="-128"/>
                          <a:ea typeface="Meiryo UI" panose="020B0604030504040204" pitchFamily="50" charset="-128"/>
                        </a:rPr>
                        <a:t>等）を用いた演習を行う</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石川事例（座学）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システム構築基礎（座学）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baseline="0" dirty="0" err="1">
                          <a:latin typeface="Meiryo UI" panose="020B0604030504040204" pitchFamily="50" charset="-128"/>
                          <a:ea typeface="Meiryo UI" panose="020B0604030504040204" pitchFamily="50" charset="-128"/>
                        </a:rPr>
                        <a:t>RasberryPi</a:t>
                      </a:r>
                      <a:r>
                        <a:rPr kumimoji="1" lang="ja-JP" altLang="en-US" sz="1000" b="0" baseline="0" dirty="0">
                          <a:latin typeface="Meiryo UI" panose="020B0604030504040204" pitchFamily="50" charset="-128"/>
                          <a:ea typeface="Meiryo UI" panose="020B0604030504040204" pitchFamily="50" charset="-128"/>
                        </a:rPr>
                        <a:t>入門（個人演習）</a:t>
                      </a:r>
                      <a:endParaRPr kumimoji="1" lang="en-US" altLang="ja-JP" sz="1000" b="0"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rowSpan="4">
                  <a:txBody>
                    <a:bodyPr/>
                    <a:lstStyle/>
                    <a:p>
                      <a:endParaRPr kumimoji="1" lang="en-US" altLang="ja-JP" sz="5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大黒　　篤</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北陸先端科学技術大学院</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大学　教授</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2000" b="1" dirty="0">
                          <a:latin typeface="Meiryo UI" panose="020B0604030504040204" pitchFamily="50" charset="-128"/>
                          <a:ea typeface="Meiryo UI" panose="020B0604030504040204" pitchFamily="50" charset="-128"/>
                        </a:rPr>
                        <a:t>内平　直志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・著書 「戦略的</a:t>
                      </a:r>
                      <a:r>
                        <a:rPr kumimoji="1" lang="en-US" altLang="ja-JP"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ミネルバ書房</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・日本経済新聞 「やさしい経済学」 連載</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solidFill>
                      <a:srgbClr val="DCE6F2"/>
                    </a:solidFill>
                  </a:tcPr>
                </a:tc>
                <a:extLst>
                  <a:ext uri="{0D108BD9-81ED-4DB2-BD59-A6C34878D82A}">
                    <a16:rowId xmlns:a16="http://schemas.microsoft.com/office/drawing/2014/main" val="1402216213"/>
                  </a:ext>
                </a:extLst>
              </a:tr>
              <a:tr h="1261876">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400" b="1" dirty="0">
                          <a:latin typeface="Meiryo UI" panose="020B0604030504040204" pitchFamily="50" charset="-128"/>
                          <a:ea typeface="Meiryo UI" panose="020B0604030504040204" pitchFamily="50" charset="-128"/>
                        </a:rPr>
                        <a:t>10/9</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latin typeface="Meiryo UI" panose="020B0604030504040204" pitchFamily="50" charset="-128"/>
                          <a:ea typeface="Meiryo UI" panose="020B0604030504040204" pitchFamily="50" charset="-128"/>
                        </a:rPr>
                        <a:t>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  Pi</a:t>
                      </a:r>
                      <a:r>
                        <a:rPr kumimoji="1" lang="ja-JP" altLang="en-US" sz="1000" b="1" dirty="0">
                          <a:latin typeface="Meiryo UI" panose="020B0604030504040204" pitchFamily="50" charset="-128"/>
                          <a:ea typeface="Meiryo UI" panose="020B0604030504040204" pitchFamily="50" charset="-128"/>
                        </a:rPr>
                        <a:t>等）を用いた各種センサの扱いやサーバとの通信について演習を行う</a:t>
                      </a: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プロトタイピング演習</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基本センサ実装演習　　　　</a:t>
                      </a:r>
                      <a:endParaRPr kumimoji="1" lang="en-US" altLang="ja-JP" sz="1000" b="0" baseline="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クラウド連携演習</a:t>
                      </a: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219290161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10/29</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の事例および適した開発手法を学び、</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製造現場を想定した</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センシングとその分析</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手法を学ぶ</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ビジネスモデル検証（座学）　</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センシング演習（座学、個人演習）</a:t>
                      </a:r>
                    </a:p>
                  </a:txBody>
                  <a:tcPr marL="90212" marR="90212" marT="45106" marB="45106" anchor="ctr">
                    <a:solidFill>
                      <a:srgbClr val="DCE6F2"/>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3355861840"/>
                  </a:ext>
                </a:extLst>
              </a:tr>
              <a:tr h="1002873">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400" b="1" dirty="0">
                          <a:latin typeface="Meiryo UI" panose="020B0604030504040204" pitchFamily="50" charset="-128"/>
                          <a:ea typeface="Meiryo UI" panose="020B0604030504040204" pitchFamily="50" charset="-128"/>
                        </a:rPr>
                        <a:t>10/30</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システムの導入事例について学び、製造現場を想定して模した対象を題材にチームで</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システムの設計、実装、検証に取り組む　　</a:t>
                      </a:r>
                    </a:p>
                    <a:p>
                      <a:r>
                        <a:rPr kumimoji="1" lang="ja-JP" altLang="en-US" sz="1000" b="1"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システム制作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6392"/>
            <a:ext cx="7200899" cy="936000"/>
          </a:xfrm>
          <a:prstGeom prst="rect">
            <a:avLst/>
          </a:prstGeom>
          <a:solidFill>
            <a:srgbClr val="0070C0"/>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err="1">
                <a:solidFill>
                  <a:prstClr val="white"/>
                </a:solidFill>
                <a:latin typeface="Meiryo UI" panose="020B0604030504040204" pitchFamily="50" charset="-128"/>
                <a:ea typeface="Meiryo UI" panose="020B0604030504040204" pitchFamily="50" charset="-128"/>
              </a:rPr>
              <a:t>IoT</a:t>
            </a:r>
            <a:r>
              <a:rPr lang="en-US" altLang="ja-JP" sz="1800" b="1" dirty="0">
                <a:solidFill>
                  <a:prstClr val="white"/>
                </a:solidFill>
                <a:latin typeface="Meiryo UI" panose="020B0604030504040204" pitchFamily="50" charset="-128"/>
                <a:ea typeface="Meiryo UI" panose="020B0604030504040204" pitchFamily="50" charset="-128"/>
              </a:rPr>
              <a: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2700" b="1" dirty="0">
                <a:solidFill>
                  <a:prstClr val="white"/>
                </a:solidFill>
                <a:latin typeface="Meiryo UI" panose="020B0604030504040204" pitchFamily="50" charset="-128"/>
                <a:ea typeface="Meiryo UI" panose="020B0604030504040204" pitchFamily="50" charset="-128"/>
              </a:rPr>
              <a:t>②技術者向け </a:t>
            </a:r>
            <a:r>
              <a:rPr lang="en-US" altLang="ja-JP" sz="2700" b="1" dirty="0">
                <a:solidFill>
                  <a:prstClr val="white"/>
                </a:solidFill>
                <a:latin typeface="Meiryo UI" panose="020B0604030504040204" pitchFamily="50" charset="-128"/>
                <a:ea typeface="Meiryo UI" panose="020B0604030504040204" pitchFamily="50" charset="-128"/>
              </a:rPr>
              <a:t>IoT/AI</a:t>
            </a:r>
            <a:r>
              <a:rPr lang="ja-JP" altLang="en-US" sz="2700" b="1" dirty="0">
                <a:solidFill>
                  <a:prstClr val="white"/>
                </a:solidFill>
                <a:latin typeface="Meiryo UI" panose="020B0604030504040204" pitchFamily="50" charset="-128"/>
                <a:ea typeface="Meiryo UI" panose="020B0604030504040204" pitchFamily="50" charset="-128"/>
              </a:rPr>
              <a:t>研修（</a:t>
            </a:r>
            <a:r>
              <a:rPr lang="en-US" altLang="ja-JP" sz="2700" b="1" dirty="0" err="1">
                <a:solidFill>
                  <a:prstClr val="white"/>
                </a:solidFill>
                <a:latin typeface="Meiryo UI" panose="020B0604030504040204" pitchFamily="50" charset="-128"/>
                <a:ea typeface="Meiryo UI" panose="020B0604030504040204" pitchFamily="50" charset="-128"/>
              </a:rPr>
              <a:t>IoT</a:t>
            </a:r>
            <a:r>
              <a:rPr lang="ja-JP" altLang="en-US" sz="2700" b="1" dirty="0">
                <a:solidFill>
                  <a:prstClr val="white"/>
                </a:solidFill>
                <a:latin typeface="Meiryo UI" panose="020B0604030504040204" pitchFamily="50" charset="-128"/>
                <a:ea typeface="Meiryo UI" panose="020B0604030504040204" pitchFamily="50" charset="-128"/>
              </a:rPr>
              <a:t>中心）</a:t>
            </a:r>
            <a:r>
              <a:rPr lang="en-US" altLang="ja-JP" sz="2700" b="1" dirty="0">
                <a:solidFill>
                  <a:prstClr val="white"/>
                </a:solidFill>
                <a:latin typeface="Meiryo UI" panose="020B0604030504040204" pitchFamily="50" charset="-128"/>
                <a:ea typeface="Meiryo UI" panose="020B0604030504040204" pitchFamily="50" charset="-128"/>
              </a:rPr>
              <a:t>: 3</a:t>
            </a:r>
            <a:r>
              <a:rPr lang="ja-JP" altLang="en-US" sz="2700" b="1" dirty="0">
                <a:solidFill>
                  <a:prstClr val="white"/>
                </a:solidFill>
                <a:latin typeface="Meiryo UI" panose="020B0604030504040204" pitchFamily="50" charset="-128"/>
                <a:ea typeface="Meiryo UI" panose="020B0604030504040204" pitchFamily="50" charset="-128"/>
              </a:rPr>
              <a:t>日</a:t>
            </a:r>
            <a:endParaRPr lang="en-US" altLang="ja-JP" sz="27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1800" dirty="0">
                <a:solidFill>
                  <a:prstClr val="white"/>
                </a:solidFill>
                <a:latin typeface="Meiryo UI" panose="020B0604030504040204" pitchFamily="50" charset="-128"/>
                <a:ea typeface="Meiryo UI" panose="020B0604030504040204" pitchFamily="50" charset="-128"/>
              </a:rPr>
              <a:t>～製造現場における現場改善が進む！～</a:t>
            </a:r>
            <a:endParaRPr lang="en-US" altLang="ja-JP" sz="18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0" y="10012136"/>
            <a:ext cx="7200899" cy="259112"/>
          </a:xfrm>
          <a:prstGeom prst="rect">
            <a:avLst/>
          </a:prstGeom>
          <a:solidFill>
            <a:srgbClr val="558ED5"/>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err="1">
                <a:solidFill>
                  <a:schemeClr val="bg1"/>
                </a:solidFill>
                <a:latin typeface="Meiryo UI" panose="020B0604030504040204" pitchFamily="50" charset="-128"/>
                <a:ea typeface="Meiryo UI" panose="020B0604030504040204" pitchFamily="50" charset="-128"/>
              </a:rPr>
              <a:t>IoT</a:t>
            </a:r>
            <a:r>
              <a:rPr lang="en-US" altLang="ja-JP" sz="1139" b="1" dirty="0">
                <a:solidFill>
                  <a:schemeClr val="bg1"/>
                </a:solidFill>
                <a:latin typeface="Meiryo UI" panose="020B0604030504040204" pitchFamily="50" charset="-128"/>
                <a:ea typeface="Meiryo UI" panose="020B0604030504040204" pitchFamily="50" charset="-128"/>
              </a:rPr>
              <a: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11824" y="4219611"/>
            <a:ext cx="1008162" cy="510456"/>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受講料</a:t>
            </a:r>
          </a:p>
        </p:txBody>
      </p:sp>
      <p:sp>
        <p:nvSpPr>
          <p:cNvPr id="19" name="テキスト ボックス 18"/>
          <p:cNvSpPr txBox="1"/>
          <p:nvPr/>
        </p:nvSpPr>
        <p:spPr>
          <a:xfrm>
            <a:off x="1045676" y="4197074"/>
            <a:ext cx="2395709" cy="351186"/>
          </a:xfrm>
          <a:prstGeom prst="rect">
            <a:avLst/>
          </a:prstGeom>
          <a:noFill/>
        </p:spPr>
        <p:txBody>
          <a:bodyPr wrap="square" rtlCol="0">
            <a:spAutoFit/>
          </a:bodyPr>
          <a:lstStyle/>
          <a:p>
            <a:pPr defTabSz="916245">
              <a:lnSpc>
                <a:spcPct val="120000"/>
              </a:lnSpc>
            </a:pPr>
            <a:r>
              <a:rPr lang="ja-JP" altLang="en-US" sz="1579" b="1" dirty="0">
                <a:solidFill>
                  <a:prstClr val="black"/>
                </a:solidFill>
                <a:latin typeface="Meiryo UI" panose="020B0604030504040204" pitchFamily="50" charset="-128"/>
                <a:ea typeface="Meiryo UI" panose="020B0604030504040204" pitchFamily="50" charset="-128"/>
              </a:rPr>
              <a:t>１５，０００円</a:t>
            </a:r>
            <a:r>
              <a:rPr lang="en-US" altLang="ja-JP" sz="1579" b="1" dirty="0">
                <a:solidFill>
                  <a:prstClr val="black"/>
                </a:solidFill>
                <a:latin typeface="Meiryo UI" panose="020B0604030504040204" pitchFamily="50" charset="-128"/>
                <a:ea typeface="Meiryo UI" panose="020B0604030504040204" pitchFamily="50" charset="-128"/>
              </a:rPr>
              <a:t>/</a:t>
            </a:r>
            <a:r>
              <a:rPr lang="ja-JP" altLang="en-US" sz="1579" b="1" dirty="0">
                <a:solidFill>
                  <a:prstClr val="black"/>
                </a:solidFill>
                <a:latin typeface="Meiryo UI" panose="020B0604030504040204" pitchFamily="50" charset="-128"/>
                <a:ea typeface="Meiryo UI" panose="020B0604030504040204" pitchFamily="50" charset="-128"/>
              </a:rPr>
              <a:t>名</a:t>
            </a:r>
          </a:p>
        </p:txBody>
      </p:sp>
      <p:sp>
        <p:nvSpPr>
          <p:cNvPr id="10" name="正方形/長方形 9"/>
          <p:cNvSpPr/>
          <p:nvPr/>
        </p:nvSpPr>
        <p:spPr>
          <a:xfrm>
            <a:off x="996338" y="1630670"/>
            <a:ext cx="6676441" cy="784830"/>
          </a:xfrm>
          <a:prstGeom prst="rect">
            <a:avLst/>
          </a:prstGeom>
        </p:spPr>
        <p:txBody>
          <a:bodyPr wrap="square">
            <a:spAutoFit/>
          </a:bodyPr>
          <a:lstStyle/>
          <a:p>
            <a:pPr defTabSz="916245"/>
            <a:r>
              <a:rPr lang="ja-JP" altLang="en-US" sz="1500" b="1" dirty="0">
                <a:solidFill>
                  <a:prstClr val="black"/>
                </a:solidFill>
                <a:latin typeface="Meiryo UI" panose="020B0604030504040204" pitchFamily="50" charset="-128"/>
                <a:ea typeface="Meiryo UI" panose="020B0604030504040204" pitchFamily="50" charset="-128"/>
              </a:rPr>
              <a:t>・</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を活用して、</a:t>
            </a:r>
            <a:r>
              <a:rPr lang="ja-JP" altLang="en-US" sz="1500" b="1" dirty="0">
                <a:solidFill>
                  <a:srgbClr val="FF0000"/>
                </a:solidFill>
                <a:latin typeface="Meiryo UI" panose="020B0604030504040204" pitchFamily="50" charset="-128"/>
                <a:ea typeface="Meiryo UI" panose="020B0604030504040204" pitchFamily="50" charset="-128"/>
              </a:rPr>
              <a:t>自社で見える化システムを構築</a:t>
            </a:r>
            <a:r>
              <a:rPr lang="ja-JP" altLang="en-US" sz="1500" b="1" dirty="0">
                <a:solidFill>
                  <a:prstClr val="black"/>
                </a:solidFill>
                <a:latin typeface="Meiryo UI" panose="020B0604030504040204" pitchFamily="50" charset="-128"/>
                <a:ea typeface="Meiryo UI" panose="020B0604030504040204" pitchFamily="50" charset="-128"/>
              </a:rPr>
              <a:t>したい</a:t>
            </a:r>
            <a:endParaRPr lang="en-US" altLang="ja-JP" sz="1500" b="1" dirty="0">
              <a:solidFill>
                <a:prstClr val="black"/>
              </a:solidFill>
              <a:latin typeface="Meiryo UI" panose="020B0604030504040204" pitchFamily="50" charset="-128"/>
              <a:ea typeface="Meiryo UI" panose="020B0604030504040204" pitchFamily="50" charset="-128"/>
            </a:endParaRPr>
          </a:p>
          <a:p>
            <a:pPr defTabSz="916245"/>
            <a:r>
              <a:rPr lang="ja-JP" altLang="en-US" sz="1500" b="1" dirty="0">
                <a:solidFill>
                  <a:prstClr val="black"/>
                </a:solidFill>
                <a:latin typeface="Meiryo UI" panose="020B0604030504040204" pitchFamily="50" charset="-128"/>
                <a:ea typeface="Meiryo UI" panose="020B0604030504040204" pitchFamily="50" charset="-128"/>
              </a:rPr>
              <a:t>・ 外注で対応している</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システムの</a:t>
            </a:r>
            <a:r>
              <a:rPr lang="ja-JP" altLang="en-US" sz="1500" b="1" dirty="0">
                <a:solidFill>
                  <a:srgbClr val="FF0000"/>
                </a:solidFill>
                <a:latin typeface="Meiryo UI" panose="020B0604030504040204" pitchFamily="50" charset="-128"/>
                <a:ea typeface="Meiryo UI" panose="020B0604030504040204" pitchFamily="50" charset="-128"/>
              </a:rPr>
              <a:t>仕組みを理解し、効果を検証したい</a:t>
            </a:r>
            <a:endParaRPr lang="en-US" altLang="ja-JP" sz="1500" b="1" dirty="0">
              <a:solidFill>
                <a:srgbClr val="FF0000"/>
              </a:solidFill>
              <a:latin typeface="Meiryo UI" panose="020B0604030504040204" pitchFamily="50" charset="-128"/>
              <a:ea typeface="Meiryo UI" panose="020B0604030504040204" pitchFamily="50" charset="-128"/>
            </a:endParaRPr>
          </a:p>
          <a:p>
            <a:pPr defTabSz="916245"/>
            <a:r>
              <a:rPr lang="ja-JP" altLang="en-US" sz="1500" b="1" dirty="0">
                <a:solidFill>
                  <a:prstClr val="black"/>
                </a:solidFill>
                <a:latin typeface="Meiryo UI" panose="020B0604030504040204" pitchFamily="50" charset="-128"/>
                <a:ea typeface="Meiryo UI" panose="020B0604030504040204" pitchFamily="50" charset="-128"/>
              </a:rPr>
              <a:t>・ </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システムの</a:t>
            </a:r>
            <a:r>
              <a:rPr lang="ja-JP" altLang="en-US" sz="1500" b="1" dirty="0">
                <a:solidFill>
                  <a:srgbClr val="FF0000"/>
                </a:solidFill>
                <a:latin typeface="Meiryo UI" panose="020B0604030504040204" pitchFamily="50" charset="-128"/>
                <a:ea typeface="Meiryo UI" panose="020B0604030504040204" pitchFamily="50" charset="-128"/>
              </a:rPr>
              <a:t>運用、改善にあたり、新たな気付きを得たい</a:t>
            </a:r>
            <a:endParaRPr lang="en-US" altLang="ja-JP" sz="1500" b="1" dirty="0">
              <a:solidFill>
                <a:srgbClr val="FF0000"/>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rotWithShape="1">
          <a:blip r:embed="rId3" cstate="print">
            <a:extLst>
              <a:ext uri="{28A0092B-C50C-407E-A947-70E740481C1C}">
                <a14:useLocalDpi xmlns:a14="http://schemas.microsoft.com/office/drawing/2010/main" val="0"/>
              </a:ext>
            </a:extLst>
          </a:blip>
          <a:srcRect l="5926" t="12690" r="7943" b="5975"/>
          <a:stretch/>
        </p:blipFill>
        <p:spPr>
          <a:xfrm>
            <a:off x="6236974" y="8063695"/>
            <a:ext cx="745929" cy="774297"/>
          </a:xfrm>
          <a:prstGeom prst="rect">
            <a:avLst/>
          </a:prstGeom>
        </p:spPr>
      </p:pic>
      <p:sp>
        <p:nvSpPr>
          <p:cNvPr id="5" name="大かっこ 4"/>
          <p:cNvSpPr/>
          <p:nvPr/>
        </p:nvSpPr>
        <p:spPr>
          <a:xfrm>
            <a:off x="4586943" y="7182221"/>
            <a:ext cx="2520876" cy="504056"/>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0" name="大かっこ 19"/>
          <p:cNvSpPr/>
          <p:nvPr/>
        </p:nvSpPr>
        <p:spPr>
          <a:xfrm>
            <a:off x="4583639" y="8891516"/>
            <a:ext cx="2520876" cy="692172"/>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996338" y="3094468"/>
            <a:ext cx="6408712" cy="1015663"/>
          </a:xfrm>
          <a:prstGeom prst="rect">
            <a:avLst/>
          </a:prstGeom>
          <a:noFill/>
        </p:spPr>
        <p:txBody>
          <a:bodyPr wrap="square" rtlCol="0">
            <a:spAutoFit/>
          </a:bodyPr>
          <a:lstStyle/>
          <a:p>
            <a:pPr>
              <a:lnSpc>
                <a:spcPts val="2700"/>
              </a:lnSpc>
            </a:pPr>
            <a:r>
              <a:rPr lang="ja-JP" altLang="en-US" sz="1600" b="1" dirty="0">
                <a:latin typeface="Meiryo UI" panose="020B0604030504040204" pitchFamily="50" charset="-128"/>
                <a:ea typeface="Meiryo UI" panose="020B0604030504040204" pitchFamily="50" charset="-128"/>
              </a:rPr>
              <a:t>前半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令和６年</a:t>
            </a:r>
            <a:r>
              <a:rPr kumimoji="1" lang="ja-JP" altLang="en-US" sz="2000" b="1" dirty="0">
                <a:latin typeface="Meiryo UI" panose="020B0604030504040204" pitchFamily="50" charset="-128"/>
                <a:ea typeface="Meiryo UI" panose="020B0604030504040204" pitchFamily="50" charset="-128"/>
              </a:rPr>
              <a:t>１０</a:t>
            </a:r>
            <a:r>
              <a:rPr kumimoji="1"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８</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火</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１０</a:t>
            </a:r>
            <a:r>
              <a:rPr kumimoji="1"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９</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水</a:t>
            </a:r>
            <a:r>
              <a:rPr kumimoji="1" lang="en-US" altLang="ja-JP"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lnSpc>
                <a:spcPts val="2700"/>
              </a:lnSpc>
            </a:pPr>
            <a:r>
              <a:rPr lang="ja-JP" altLang="en-US" sz="1600" b="1" dirty="0">
                <a:latin typeface="Meiryo UI" panose="020B0604030504040204" pitchFamily="50" charset="-128"/>
                <a:ea typeface="Meiryo UI" panose="020B0604030504040204" pitchFamily="50" charset="-128"/>
              </a:rPr>
              <a:t>後半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令和６年</a:t>
            </a:r>
            <a:r>
              <a:rPr lang="ja-JP" altLang="en-US" sz="20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２９</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３０</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水</a:t>
            </a:r>
            <a:r>
              <a:rPr lang="en-US" altLang="ja-JP" sz="1600" dirty="0">
                <a:latin typeface="Meiryo UI" panose="020B0604030504040204" pitchFamily="50" charset="-128"/>
                <a:ea typeface="Meiryo UI" panose="020B0604030504040204" pitchFamily="50" charset="-128"/>
              </a:rPr>
              <a:t>)</a:t>
            </a:r>
          </a:p>
          <a:p>
            <a:pPr>
              <a:lnSpc>
                <a:spcPts val="18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　所：石川県地場産業振興センター　本館３階第５研修室</a:t>
            </a:r>
            <a:r>
              <a:rPr lang="en-US" altLang="ja-JP"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6" name="右中かっこ 5"/>
          <p:cNvSpPr/>
          <p:nvPr/>
        </p:nvSpPr>
        <p:spPr>
          <a:xfrm>
            <a:off x="3388637" y="7499980"/>
            <a:ext cx="105495" cy="50405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 name="正方形/長方形 6"/>
          <p:cNvSpPr/>
          <p:nvPr/>
        </p:nvSpPr>
        <p:spPr>
          <a:xfrm>
            <a:off x="3367858" y="7610840"/>
            <a:ext cx="1295547"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（座学、個人演習）</a:t>
            </a:r>
            <a:endParaRPr lang="en-US" altLang="ja-JP" sz="1000" dirty="0">
              <a:latin typeface="Meiryo UI" panose="020B0604030504040204" pitchFamily="50" charset="-128"/>
              <a:ea typeface="Meiryo UI" panose="020B0604030504040204" pitchFamily="50" charset="-128"/>
            </a:endParaRPr>
          </a:p>
        </p:txBody>
      </p:sp>
      <p:sp>
        <p:nvSpPr>
          <p:cNvPr id="21" name="ホームベース 20"/>
          <p:cNvSpPr/>
          <p:nvPr/>
        </p:nvSpPr>
        <p:spPr>
          <a:xfrm>
            <a:off x="3331541" y="4249972"/>
            <a:ext cx="1008162" cy="497389"/>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持ち物</a:t>
            </a:r>
          </a:p>
        </p:txBody>
      </p:sp>
      <p:sp>
        <p:nvSpPr>
          <p:cNvPr id="24" name="テキスト ボックス 23"/>
          <p:cNvSpPr txBox="1"/>
          <p:nvPr/>
        </p:nvSpPr>
        <p:spPr>
          <a:xfrm>
            <a:off x="4346382" y="4250549"/>
            <a:ext cx="3058668" cy="580415"/>
          </a:xfrm>
          <a:prstGeom prst="rect">
            <a:avLst/>
          </a:prstGeom>
          <a:noFill/>
        </p:spPr>
        <p:txBody>
          <a:bodyPr wrap="square" rtlCol="0">
            <a:spAutoFit/>
          </a:bodyPr>
          <a:lstStyle/>
          <a:p>
            <a:pPr defTabSz="916245">
              <a:lnSpc>
                <a:spcPct val="120000"/>
              </a:lnSpc>
            </a:pPr>
            <a:r>
              <a:rPr lang="en-US" altLang="ja-JP" sz="1400" b="1" dirty="0">
                <a:solidFill>
                  <a:prstClr val="black"/>
                </a:solidFill>
                <a:latin typeface="Meiryo UI" panose="020B0604030504040204" pitchFamily="50" charset="-128"/>
                <a:ea typeface="Meiryo UI" panose="020B0604030504040204" pitchFamily="50" charset="-128"/>
              </a:rPr>
              <a:t>Wi-Fi</a:t>
            </a:r>
            <a:r>
              <a:rPr lang="ja-JP" altLang="en-US" sz="14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lnSpc>
                <a:spcPct val="120000"/>
              </a:lnSpc>
            </a:pPr>
            <a:r>
              <a:rPr lang="ja-JP" altLang="en-US" sz="1400" b="1" dirty="0">
                <a:solidFill>
                  <a:prstClr val="black"/>
                </a:solidFill>
                <a:latin typeface="Meiryo UI" panose="020B0604030504040204" pitchFamily="50" charset="-128"/>
                <a:ea typeface="Meiryo UI" panose="020B0604030504040204" pitchFamily="50" charset="-128"/>
              </a:rPr>
              <a:t>電源アダプタ、キーボード、マウス</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982805" y="4499168"/>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50" name="ホームベース 49"/>
          <p:cNvSpPr/>
          <p:nvPr/>
        </p:nvSpPr>
        <p:spPr>
          <a:xfrm>
            <a:off x="15240" y="5185157"/>
            <a:ext cx="3241474" cy="387690"/>
          </a:xfrm>
          <a:prstGeom prst="homePlate">
            <a:avLst>
              <a:gd name="adj" fmla="val 2712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講義日時・講師・講義内容</a:t>
            </a:r>
          </a:p>
        </p:txBody>
      </p:sp>
      <p:sp>
        <p:nvSpPr>
          <p:cNvPr id="28" name="大かっこ 27"/>
          <p:cNvSpPr/>
          <p:nvPr/>
        </p:nvSpPr>
        <p:spPr>
          <a:xfrm>
            <a:off x="972603" y="4498666"/>
            <a:ext cx="225344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E3BC8940-F1CE-44DC-9CBB-A4C165A2CA8B}"/>
              </a:ext>
            </a:extLst>
          </p:cNvPr>
          <p:cNvSpPr txBox="1"/>
          <p:nvPr/>
        </p:nvSpPr>
        <p:spPr>
          <a:xfrm>
            <a:off x="6705074" y="9932414"/>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-4-</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73623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1093" y="935629"/>
            <a:ext cx="7067286" cy="806367"/>
          </a:xfrm>
          <a:prstGeom prst="rect">
            <a:avLst/>
          </a:prstGeom>
          <a:noFill/>
        </p:spPr>
        <p:txBody>
          <a:bodyPr wrap="square" rtlCol="0">
            <a:noAutofit/>
          </a:bodyPr>
          <a:lstStyle/>
          <a:p>
            <a:pPr defTabSz="916245"/>
            <a:r>
              <a:rPr lang="ja-JP" altLang="en-US" sz="1381" dirty="0">
                <a:solidFill>
                  <a:prstClr val="black"/>
                </a:solidFill>
                <a:latin typeface="Meiryo UI" panose="020B0604030504040204" pitchFamily="50" charset="-128"/>
                <a:ea typeface="Meiryo UI" panose="020B0604030504040204" pitchFamily="50" charset="-128"/>
              </a:rPr>
              <a:t>　　</a:t>
            </a:r>
            <a:r>
              <a:rPr lang="ja-JP" altLang="en-US" sz="1973" b="1" u="sng" dirty="0">
                <a:solidFill>
                  <a:srgbClr val="FF0000"/>
                </a:solidFill>
                <a:latin typeface="Meiryo UI" panose="020B0604030504040204" pitchFamily="50" charset="-128"/>
                <a:ea typeface="Meiryo UI" panose="020B0604030504040204" pitchFamily="50" charset="-128"/>
              </a:rPr>
              <a:t>機械学習等の活用</a:t>
            </a:r>
            <a:r>
              <a:rPr lang="ja-JP" altLang="en-US" sz="1973" b="1" dirty="0">
                <a:solidFill>
                  <a:prstClr val="black"/>
                </a:solidFill>
                <a:latin typeface="Meiryo UI" panose="020B0604030504040204" pitchFamily="50" charset="-128"/>
                <a:ea typeface="Meiryo UI" panose="020B0604030504040204" pitchFamily="50" charset="-128"/>
              </a:rPr>
              <a:t>によって</a:t>
            </a:r>
            <a:r>
              <a:rPr lang="ja-JP" altLang="en-US" sz="1973" b="1" u="sng" dirty="0">
                <a:solidFill>
                  <a:srgbClr val="FF0000"/>
                </a:solidFill>
                <a:latin typeface="Meiryo UI" panose="020B0604030504040204" pitchFamily="50" charset="-128"/>
                <a:ea typeface="Meiryo UI" panose="020B0604030504040204" pitchFamily="50" charset="-128"/>
              </a:rPr>
              <a:t>画期的な製品を開発</a:t>
            </a:r>
            <a:r>
              <a:rPr lang="ja-JP" altLang="en-US" sz="1973" b="1" dirty="0">
                <a:solidFill>
                  <a:prstClr val="black"/>
                </a:solidFill>
                <a:latin typeface="Meiryo UI" panose="020B0604030504040204" pitchFamily="50" charset="-128"/>
                <a:ea typeface="Meiryo UI" panose="020B0604030504040204" pitchFamily="50" charset="-128"/>
              </a:rPr>
              <a:t>したい</a:t>
            </a:r>
            <a:r>
              <a:rPr lang="ja-JP" altLang="en-US" sz="1973" b="1" u="sng" dirty="0">
                <a:solidFill>
                  <a:srgbClr val="FF0000"/>
                </a:solidFill>
                <a:latin typeface="Meiryo UI" panose="020B0604030504040204" pitchFamily="50" charset="-128"/>
                <a:ea typeface="Meiryo UI" panose="020B0604030504040204" pitchFamily="50" charset="-128"/>
              </a:rPr>
              <a:t>製品開発担当者等</a:t>
            </a:r>
            <a:r>
              <a:rPr lang="ja-JP" altLang="en-US" sz="1973" b="1"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973" b="1" dirty="0">
              <a:solidFill>
                <a:prstClr val="black"/>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282" dirty="0">
                <a:solidFill>
                  <a:prstClr val="black"/>
                </a:solidFill>
                <a:latin typeface="Meiryo UI" panose="020B0604030504040204" pitchFamily="50" charset="-128"/>
                <a:ea typeface="Meiryo UI" panose="020B0604030504040204" pitchFamily="50" charset="-128"/>
              </a:rPr>
              <a:t>　　</a:t>
            </a:r>
          </a:p>
        </p:txBody>
      </p:sp>
      <p:sp>
        <p:nvSpPr>
          <p:cNvPr id="48" name="テキスト ボックス 47"/>
          <p:cNvSpPr txBox="1"/>
          <p:nvPr/>
        </p:nvSpPr>
        <p:spPr>
          <a:xfrm>
            <a:off x="864146" y="2645574"/>
            <a:ext cx="6660249" cy="707886"/>
          </a:xfrm>
          <a:prstGeom prst="rect">
            <a:avLst/>
          </a:prstGeom>
          <a:noFill/>
        </p:spPr>
        <p:txBody>
          <a:bodyPr wrap="square" rtlCol="0">
            <a:spAutoFit/>
          </a:bodyPr>
          <a:lstStyle/>
          <a:p>
            <a:pPr defTabSz="916245">
              <a:lnSpc>
                <a:spcPts val="2400"/>
              </a:lnSpc>
            </a:pPr>
            <a:r>
              <a:rPr lang="ja-JP" altLang="en-US" sz="1800" b="1" dirty="0">
                <a:solidFill>
                  <a:prstClr val="black"/>
                </a:solidFill>
                <a:latin typeface="Meiryo UI" panose="020B0604030504040204" pitchFamily="50" charset="-128"/>
                <a:ea typeface="Meiryo UI" panose="020B0604030504040204" pitchFamily="50" charset="-128"/>
              </a:rPr>
              <a:t>　に関心がある県内企業の製品開発担当者など</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lnSpc>
                <a:spcPts val="2400"/>
              </a:lnSpc>
            </a:pPr>
            <a:r>
              <a:rPr lang="ja-JP" altLang="en-US" sz="1800" b="1" dirty="0">
                <a:solidFill>
                  <a:prstClr val="black"/>
                </a:solidFill>
                <a:latin typeface="Meiryo UI" panose="020B0604030504040204" pitchFamily="50" charset="-128"/>
                <a:ea typeface="Meiryo UI" panose="020B0604030504040204" pitchFamily="50" charset="-128"/>
              </a:rPr>
              <a:t>　　　　　　　　　　　　　　　　　　　　　　　　　　　</a:t>
            </a:r>
            <a:r>
              <a:rPr lang="ja-JP" altLang="en-US" sz="2600" b="1" dirty="0">
                <a:solidFill>
                  <a:prstClr val="black"/>
                </a:solidFill>
                <a:latin typeface="Meiryo UI" panose="020B0604030504040204" pitchFamily="50" charset="-128"/>
                <a:ea typeface="Meiryo UI" panose="020B0604030504040204" pitchFamily="50" charset="-128"/>
              </a:rPr>
              <a:t>３０</a:t>
            </a:r>
            <a:r>
              <a:rPr lang="ja-JP" altLang="en-US" sz="1800" b="1" dirty="0">
                <a:solidFill>
                  <a:prstClr val="black"/>
                </a:solidFill>
                <a:latin typeface="Meiryo UI" panose="020B0604030504040204" pitchFamily="50" charset="-128"/>
                <a:ea typeface="Meiryo UI" panose="020B0604030504040204" pitchFamily="50" charset="-128"/>
              </a:rPr>
              <a:t>名程度</a:t>
            </a:r>
            <a:r>
              <a:rPr lang="ja-JP" altLang="en-US" sz="1600" b="1" dirty="0">
                <a:solidFill>
                  <a:prstClr val="black"/>
                </a:solidFill>
                <a:latin typeface="Meiryo UI" panose="020B0604030504040204" pitchFamily="50" charset="-128"/>
                <a:ea typeface="Meiryo UI" panose="020B0604030504040204" pitchFamily="50" charset="-128"/>
              </a:rPr>
              <a:t>（先着）</a:t>
            </a:r>
          </a:p>
        </p:txBody>
      </p:sp>
      <p:sp>
        <p:nvSpPr>
          <p:cNvPr id="50" name="ホームベース 49"/>
          <p:cNvSpPr/>
          <p:nvPr/>
        </p:nvSpPr>
        <p:spPr>
          <a:xfrm>
            <a:off x="18098" y="5446462"/>
            <a:ext cx="3125798" cy="336791"/>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2013823201"/>
              </p:ext>
            </p:extLst>
          </p:nvPr>
        </p:nvGraphicFramePr>
        <p:xfrm>
          <a:off x="2471" y="5778872"/>
          <a:ext cx="7198379" cy="4244198"/>
        </p:xfrm>
        <a:graphic>
          <a:graphicData uri="http://schemas.openxmlformats.org/drawingml/2006/table">
            <a:tbl>
              <a:tblPr firstRow="1" bandRow="1">
                <a:tableStyleId>{93296810-A885-4BE3-A3E7-6D5BEEA58F35}</a:tableStyleId>
              </a:tblPr>
              <a:tblGrid>
                <a:gridCol w="307268">
                  <a:extLst>
                    <a:ext uri="{9D8B030D-6E8A-4147-A177-3AD203B41FA5}">
                      <a16:colId xmlns:a16="http://schemas.microsoft.com/office/drawing/2014/main" val="1827180843"/>
                    </a:ext>
                  </a:extLst>
                </a:gridCol>
                <a:gridCol w="1492983">
                  <a:extLst>
                    <a:ext uri="{9D8B030D-6E8A-4147-A177-3AD203B41FA5}">
                      <a16:colId xmlns:a16="http://schemas.microsoft.com/office/drawing/2014/main" val="4204409680"/>
                    </a:ext>
                  </a:extLst>
                </a:gridCol>
                <a:gridCol w="2448272">
                  <a:extLst>
                    <a:ext uri="{9D8B030D-6E8A-4147-A177-3AD203B41FA5}">
                      <a16:colId xmlns:a16="http://schemas.microsoft.com/office/drawing/2014/main" val="3115691057"/>
                    </a:ext>
                  </a:extLst>
                </a:gridCol>
                <a:gridCol w="2949856">
                  <a:extLst>
                    <a:ext uri="{9D8B030D-6E8A-4147-A177-3AD203B41FA5}">
                      <a16:colId xmlns:a16="http://schemas.microsoft.com/office/drawing/2014/main" val="3353110381"/>
                    </a:ext>
                  </a:extLst>
                </a:gridCol>
              </a:tblGrid>
              <a:tr h="281361">
                <a:tc>
                  <a:txBody>
                    <a:bodyPr/>
                    <a:lstStyle/>
                    <a:p>
                      <a:pPr algn="ctr"/>
                      <a:endPar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endParaRP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marL="90212" marR="90212" marT="45106" marB="45106">
                    <a:solidFill>
                      <a:schemeClr val="accent1"/>
                    </a:solidFill>
                  </a:tcPr>
                </a:tc>
                <a:extLst>
                  <a:ext uri="{0D108BD9-81ED-4DB2-BD59-A6C34878D82A}">
                    <a16:rowId xmlns:a16="http://schemas.microsoft.com/office/drawing/2014/main" val="1270140633"/>
                  </a:ext>
                </a:extLst>
              </a:tr>
              <a:tr h="929256">
                <a:tc rowSpan="2">
                  <a:txBody>
                    <a:bodyPr/>
                    <a:lstStyle/>
                    <a:p>
                      <a:pPr algn="ctr"/>
                      <a:r>
                        <a:rPr kumimoji="1" lang="ja-JP" altLang="en-US" sz="14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11/14</a:t>
                      </a:r>
                      <a:r>
                        <a:rPr kumimoji="1" lang="ja-JP" altLang="en-US" sz="1400" b="1" dirty="0">
                          <a:latin typeface="Meiryo UI" panose="020B0604030504040204" pitchFamily="50" charset="-128"/>
                          <a:ea typeface="Meiryo UI" panose="020B0604030504040204" pitchFamily="50" charset="-128"/>
                        </a:rPr>
                        <a:t>（木）</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●機械</a:t>
                      </a:r>
                      <a:r>
                        <a:rPr kumimoji="1" lang="ja-JP" altLang="en-US" sz="1000" b="0" dirty="0">
                          <a:solidFill>
                            <a:schemeClr val="tx1"/>
                          </a:solidFill>
                          <a:latin typeface="Meiryo UI" panose="020B0604030504040204" pitchFamily="50" charset="-128"/>
                          <a:ea typeface="Meiryo UI" panose="020B0604030504040204" pitchFamily="50" charset="-128"/>
                        </a:rPr>
                        <a:t>学習基礎（座学・個人演習）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rowSpan="4">
                  <a:txBody>
                    <a:bodyPr/>
                    <a:lstStyle/>
                    <a:p>
                      <a:r>
                        <a:rPr kumimoji="1" lang="ja-JP" altLang="en-US" sz="1000" b="1" dirty="0">
                          <a:latin typeface="Meiryo UI" panose="020B0604030504040204" pitchFamily="50" charset="-128"/>
                          <a:ea typeface="Meiryo UI" panose="020B0604030504040204" pitchFamily="50" charset="-128"/>
                        </a:rPr>
                        <a:t>早稲田大学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グローバルソフトウェア</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エンジニアリング研究所所長</a:t>
                      </a:r>
                    </a:p>
                    <a:p>
                      <a:r>
                        <a:rPr kumimoji="1" lang="ja-JP" altLang="en-US" sz="1000" b="1" dirty="0">
                          <a:latin typeface="Meiryo UI" panose="020B0604030504040204" pitchFamily="50" charset="-128"/>
                          <a:ea typeface="Meiryo UI" panose="020B0604030504040204" pitchFamily="50" charset="-128"/>
                        </a:rPr>
                        <a:t>スマート</a:t>
                      </a:r>
                      <a:r>
                        <a:rPr kumimoji="1" lang="en-US" altLang="ja-JP" sz="1000" b="1" dirty="0">
                          <a:latin typeface="Meiryo UI" panose="020B0604030504040204" pitchFamily="50" charset="-128"/>
                          <a:ea typeface="Meiryo UI" panose="020B0604030504040204" pitchFamily="50" charset="-128"/>
                        </a:rPr>
                        <a:t>SE</a:t>
                      </a:r>
                      <a:r>
                        <a:rPr kumimoji="1" lang="ja-JP" altLang="en-US" sz="1000" b="1" dirty="0">
                          <a:latin typeface="Meiryo UI" panose="020B0604030504040204" pitchFamily="50" charset="-128"/>
                          <a:ea typeface="Meiryo UI" panose="020B0604030504040204" pitchFamily="50" charset="-128"/>
                        </a:rPr>
                        <a:t>コンソーシアム会長</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鷲崎　弘宜</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6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・経済産業省 「デジタル・トランスフォーメーション」</a:t>
                      </a:r>
                    </a:p>
                    <a:p>
                      <a:r>
                        <a:rPr kumimoji="1" lang="ja-JP" altLang="en-US" sz="900" b="0" dirty="0">
                          <a:latin typeface="Meiryo UI" panose="020B0604030504040204" pitchFamily="50" charset="-128"/>
                          <a:ea typeface="Meiryo UI" panose="020B0604030504040204" pitchFamily="50" charset="-128"/>
                        </a:rPr>
                        <a:t>　を促進するためのデジタルガバナンスに関する</a:t>
                      </a:r>
                    </a:p>
                    <a:p>
                      <a:r>
                        <a:rPr kumimoji="1" lang="ja-JP" altLang="en-US" sz="900" b="0" dirty="0">
                          <a:latin typeface="Meiryo UI" panose="020B0604030504040204" pitchFamily="50" charset="-128"/>
                          <a:ea typeface="Meiryo UI" panose="020B0604030504040204" pitchFamily="50" charset="-128"/>
                        </a:rPr>
                        <a:t>　有識者検討会」 委員</a:t>
                      </a:r>
                    </a:p>
                    <a:p>
                      <a:r>
                        <a:rPr kumimoji="1" lang="ja-JP" altLang="en-US" sz="900" b="0" dirty="0">
                          <a:latin typeface="Meiryo UI" panose="020B0604030504040204" pitchFamily="50" charset="-128"/>
                          <a:ea typeface="Meiryo UI" panose="020B0604030504040204" pitchFamily="50" charset="-128"/>
                        </a:rPr>
                        <a:t>・ソフトウェア工学研究の第一人者として研究を実施</a:t>
                      </a:r>
                      <a:endParaRPr kumimoji="1" lang="en-US" altLang="ja-JP" sz="900" b="0"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株式会社チェンジビジョン</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久保秋　真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6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・モデリングツール「</a:t>
                      </a:r>
                      <a:r>
                        <a:rPr kumimoji="1" lang="en-US" altLang="ja-JP" sz="900" b="0" dirty="0" err="1">
                          <a:latin typeface="Meiryo UI" panose="020B0604030504040204" pitchFamily="50" charset="-128"/>
                          <a:ea typeface="Meiryo UI" panose="020B0604030504040204" pitchFamily="50" charset="-128"/>
                        </a:rPr>
                        <a:t>astah</a:t>
                      </a:r>
                      <a:r>
                        <a:rPr kumimoji="1" lang="en-US" altLang="ja-JP" sz="900" b="0" dirty="0">
                          <a:latin typeface="Meiryo UI" panose="020B0604030504040204" pitchFamily="50" charset="-128"/>
                          <a:ea typeface="Meiryo UI" panose="020B0604030504040204" pitchFamily="50" charset="-128"/>
                        </a:rPr>
                        <a:t>*</a:t>
                      </a:r>
                      <a:r>
                        <a:rPr kumimoji="1" lang="ja-JP" altLang="en-US" sz="900" b="0" dirty="0">
                          <a:latin typeface="Meiryo UI" panose="020B0604030504040204" pitchFamily="50" charset="-128"/>
                          <a:ea typeface="Meiryo UI" panose="020B0604030504040204" pitchFamily="50" charset="-128"/>
                        </a:rPr>
                        <a:t>」の開発支援、</a:t>
                      </a:r>
                      <a:r>
                        <a:rPr kumimoji="1" lang="en-US" altLang="ja-JP" sz="900" b="0" dirty="0">
                          <a:latin typeface="Meiryo UI" panose="020B0604030504040204" pitchFamily="50" charset="-128"/>
                          <a:ea typeface="Meiryo UI" panose="020B0604030504040204" pitchFamily="50" charset="-128"/>
                        </a:rPr>
                        <a:t>UML</a:t>
                      </a:r>
                      <a:r>
                        <a:rPr kumimoji="1" lang="ja-JP" altLang="en-US" sz="900" b="0" dirty="0">
                          <a:latin typeface="Meiryo UI" panose="020B0604030504040204" pitchFamily="50" charset="-128"/>
                          <a:ea typeface="Meiryo UI" panose="020B0604030504040204" pitchFamily="50" charset="-128"/>
                        </a:rPr>
                        <a:t>や</a:t>
                      </a:r>
                      <a:r>
                        <a:rPr kumimoji="1" lang="en-US" altLang="ja-JP" sz="900" b="0" dirty="0" err="1">
                          <a:latin typeface="Meiryo UI" panose="020B0604030504040204" pitchFamily="50" charset="-128"/>
                          <a:ea typeface="Meiryo UI" panose="020B0604030504040204" pitchFamily="50" charset="-128"/>
                        </a:rPr>
                        <a:t>SysML</a:t>
                      </a:r>
                      <a:r>
                        <a:rPr kumimoji="1" lang="ja-JP" altLang="en-US" sz="900" b="0" dirty="0">
                          <a:latin typeface="Meiryo UI" panose="020B0604030504040204" pitchFamily="50" charset="-128"/>
                          <a:ea typeface="Meiryo UI" panose="020B0604030504040204" pitchFamily="50" charset="-128"/>
                        </a:rPr>
                        <a:t>を</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使ったモデリングのコンサルティングや技術教育の開発・講師</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の実績がある</a:t>
                      </a:r>
                      <a:endParaRPr kumimoji="1" lang="en-US" altLang="ja-JP" sz="900" b="0" dirty="0">
                        <a:latin typeface="Meiryo UI" panose="020B0604030504040204" pitchFamily="50" charset="-128"/>
                        <a:ea typeface="Meiryo UI" panose="020B0604030504040204" pitchFamily="50" charset="-128"/>
                      </a:endParaRPr>
                    </a:p>
                    <a:p>
                      <a:endParaRPr kumimoji="1" lang="en-US" altLang="ja-JP" sz="9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岡崎　正一　</a:t>
                      </a:r>
                      <a:r>
                        <a:rPr kumimoji="1" lang="ja-JP" altLang="en-US" sz="1000" b="1" dirty="0">
                          <a:latin typeface="Meiryo UI" panose="020B0604030504040204" pitchFamily="50" charset="-128"/>
                          <a:ea typeface="Meiryo UI" panose="020B0604030504040204" pitchFamily="50" charset="-128"/>
                        </a:rPr>
                        <a:t>氏　　</a:t>
                      </a:r>
                      <a:r>
                        <a:rPr kumimoji="1" lang="ja-JP" altLang="en-US" sz="1700" b="1" dirty="0">
                          <a:latin typeface="Meiryo UI" panose="020B0604030504040204" pitchFamily="50" charset="-128"/>
                          <a:ea typeface="Meiryo UI" panose="020B0604030504040204" pitchFamily="50" charset="-128"/>
                        </a:rPr>
                        <a:t>増倉　孝一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携し、モバイルコンピューティングシステム実現、発展、普及啓</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発を実施</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txBody>
                  <a:tcPr marL="90212" marR="90212" marT="45106" marB="45106">
                    <a:solidFill>
                      <a:schemeClr val="accent1">
                        <a:lumMod val="20000"/>
                        <a:lumOff val="80000"/>
                      </a:schemeClr>
                    </a:solidFill>
                  </a:tcPr>
                </a:tc>
                <a:extLst>
                  <a:ext uri="{0D108BD9-81ED-4DB2-BD59-A6C34878D82A}">
                    <a16:rowId xmlns:a16="http://schemas.microsoft.com/office/drawing/2014/main" val="1402216213"/>
                  </a:ext>
                </a:extLst>
              </a:tr>
              <a:tr h="936104">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11/15</a:t>
                      </a:r>
                      <a:r>
                        <a:rPr kumimoji="1" lang="ja-JP" altLang="en-US" sz="1400" b="1" dirty="0">
                          <a:latin typeface="Meiryo UI" panose="020B0604030504040204" pitchFamily="50" charset="-128"/>
                          <a:ea typeface="Meiryo UI" panose="020B0604030504040204" pitchFamily="50" charset="-128"/>
                        </a:rPr>
                        <a:t>（金）</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solidFill>
                            <a:schemeClr val="tx1"/>
                          </a:solidFill>
                          <a:latin typeface="Meiryo UI" panose="020B0604030504040204" pitchFamily="50" charset="-128"/>
                          <a:ea typeface="Meiryo UI" panose="020B0604030504040204" pitchFamily="50" charset="-128"/>
                        </a:rPr>
                        <a:t>画像分析（座学・個人演習）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異常検知　（座学・個人演習）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36104">
                <a:tc rowSpan="2">
                  <a:txBody>
                    <a:bodyPr/>
                    <a:lstStyle/>
                    <a:p>
                      <a:pPr algn="ctr"/>
                      <a:r>
                        <a:rPr kumimoji="1" lang="ja-JP" altLang="en-US" sz="14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11/25</a:t>
                      </a:r>
                      <a:r>
                        <a:rPr kumimoji="1" lang="ja-JP" altLang="en-US" sz="1400" b="1" dirty="0">
                          <a:latin typeface="Meiryo UI" panose="020B0604030504040204" pitchFamily="50" charset="-128"/>
                          <a:ea typeface="Meiryo UI" panose="020B0604030504040204" pitchFamily="50" charset="-128"/>
                        </a:rPr>
                        <a:t>（月）</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 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深層学習（座学・個人演習）</a:t>
                      </a:r>
                      <a:r>
                        <a:rPr kumimoji="1" lang="ja-JP" altLang="en-US" sz="1000" b="1" dirty="0">
                          <a:solidFill>
                            <a:schemeClr val="tx1"/>
                          </a:solidFill>
                          <a:latin typeface="Meiryo UI" panose="020B0604030504040204" pitchFamily="50" charset="-128"/>
                          <a:ea typeface="Meiryo UI" panose="020B0604030504040204" pitchFamily="50" charset="-128"/>
                        </a:rPr>
                        <a:t>　　　</a:t>
                      </a:r>
                    </a:p>
                  </a:txBody>
                  <a:tcPr marL="90212" marR="90212" marT="45106" marB="45106" anchor="ctr">
                    <a:solidFill>
                      <a:schemeClr val="accent1">
                        <a:lumMod val="20000"/>
                        <a:lumOff val="80000"/>
                      </a:schemeClr>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1154402">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11/26</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チームで製造現場の</a:t>
                      </a:r>
                      <a:r>
                        <a:rPr kumimoji="1" lang="en-US" altLang="ja-JP" sz="1000" b="1" dirty="0" err="1">
                          <a:solidFill>
                            <a:schemeClr val="tx1"/>
                          </a:solidFill>
                          <a:latin typeface="Meiryo UI" panose="020B0604030504040204" pitchFamily="50" charset="-128"/>
                          <a:ea typeface="Meiryo UI" panose="020B0604030504040204" pitchFamily="50" charset="-128"/>
                        </a:rPr>
                        <a:t>IoT</a:t>
                      </a:r>
                      <a:r>
                        <a:rPr kumimoji="1" lang="ja-JP" altLang="en-US" sz="1000" b="1" dirty="0">
                          <a:solidFill>
                            <a:schemeClr val="tx1"/>
                          </a:solidFill>
                          <a:latin typeface="Meiryo UI" panose="020B0604030504040204" pitchFamily="50" charset="-128"/>
                          <a:ea typeface="Meiryo UI" panose="020B0604030504040204" pitchFamily="50" charset="-128"/>
                        </a:rPr>
                        <a:t>系データを想定したデータの解析を題材に、機械学習を活用した試作開発に取り組む</a:t>
                      </a: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機械学習を活用したシステム制作</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1"/>
            <a:ext cx="7200899" cy="936000"/>
          </a:xfrm>
          <a:prstGeom prst="rect">
            <a:avLst/>
          </a:prstGeom>
          <a:solidFill>
            <a:srgbClr val="0070C0"/>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err="1">
                <a:solidFill>
                  <a:prstClr val="white"/>
                </a:solidFill>
                <a:latin typeface="Meiryo UI" panose="020B0604030504040204" pitchFamily="50" charset="-128"/>
                <a:ea typeface="Meiryo UI" panose="020B0604030504040204" pitchFamily="50" charset="-128"/>
              </a:rPr>
              <a:t>IoT</a:t>
            </a:r>
            <a:r>
              <a:rPr lang="en-US" altLang="ja-JP" sz="1800" b="1" dirty="0">
                <a:solidFill>
                  <a:prstClr val="white"/>
                </a:solidFill>
                <a:latin typeface="Meiryo UI" panose="020B0604030504040204" pitchFamily="50" charset="-128"/>
                <a:ea typeface="Meiryo UI" panose="020B0604030504040204" pitchFamily="50" charset="-128"/>
              </a:rPr>
              <a: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2700" b="1" dirty="0">
                <a:solidFill>
                  <a:prstClr val="white"/>
                </a:solidFill>
                <a:latin typeface="Meiryo UI" panose="020B0604030504040204" pitchFamily="50" charset="-128"/>
                <a:ea typeface="Meiryo UI" panose="020B0604030504040204" pitchFamily="50" charset="-128"/>
              </a:rPr>
              <a:t>③技術者向け </a:t>
            </a:r>
            <a:r>
              <a:rPr lang="en-US" altLang="ja-JP" sz="2700" b="1" dirty="0">
                <a:solidFill>
                  <a:prstClr val="white"/>
                </a:solidFill>
                <a:latin typeface="Meiryo UI" panose="020B0604030504040204" pitchFamily="50" charset="-128"/>
                <a:ea typeface="Meiryo UI" panose="020B0604030504040204" pitchFamily="50" charset="-128"/>
              </a:rPr>
              <a:t>IoT/AI</a:t>
            </a:r>
            <a:r>
              <a:rPr lang="ja-JP" altLang="en-US" sz="2700" b="1" dirty="0">
                <a:solidFill>
                  <a:prstClr val="white"/>
                </a:solidFill>
                <a:latin typeface="Meiryo UI" panose="020B0604030504040204" pitchFamily="50" charset="-128"/>
                <a:ea typeface="Meiryo UI" panose="020B0604030504040204" pitchFamily="50" charset="-128"/>
              </a:rPr>
              <a:t>研修（</a:t>
            </a:r>
            <a:r>
              <a:rPr lang="en-US" altLang="ja-JP" sz="2700" b="1" dirty="0">
                <a:solidFill>
                  <a:prstClr val="white"/>
                </a:solidFill>
                <a:latin typeface="Meiryo UI" panose="020B0604030504040204" pitchFamily="50" charset="-128"/>
                <a:ea typeface="Meiryo UI" panose="020B0604030504040204" pitchFamily="50" charset="-128"/>
              </a:rPr>
              <a:t>AI</a:t>
            </a:r>
            <a:r>
              <a:rPr lang="ja-JP" altLang="en-US" sz="2700" b="1" dirty="0">
                <a:solidFill>
                  <a:prstClr val="white"/>
                </a:solidFill>
                <a:latin typeface="Meiryo UI" panose="020B0604030504040204" pitchFamily="50" charset="-128"/>
                <a:ea typeface="Meiryo UI" panose="020B0604030504040204" pitchFamily="50" charset="-128"/>
              </a:rPr>
              <a:t>中心）</a:t>
            </a:r>
            <a:r>
              <a:rPr lang="en-US" altLang="ja-JP" sz="2700" b="1" dirty="0">
                <a:solidFill>
                  <a:prstClr val="white"/>
                </a:solidFill>
                <a:latin typeface="Meiryo UI" panose="020B0604030504040204" pitchFamily="50" charset="-128"/>
                <a:ea typeface="Meiryo UI" panose="020B0604030504040204" pitchFamily="50" charset="-128"/>
              </a:rPr>
              <a:t>:3.5</a:t>
            </a:r>
            <a:r>
              <a:rPr lang="ja-JP" altLang="en-US" sz="2700" b="1" dirty="0">
                <a:solidFill>
                  <a:prstClr val="white"/>
                </a:solidFill>
                <a:latin typeface="Meiryo UI" panose="020B0604030504040204" pitchFamily="50" charset="-128"/>
                <a:ea typeface="Meiryo UI" panose="020B0604030504040204" pitchFamily="50" charset="-128"/>
              </a:rPr>
              <a:t>日</a:t>
            </a:r>
            <a:endParaRPr lang="en-US" altLang="ja-JP" sz="27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1800" dirty="0">
                <a:solidFill>
                  <a:prstClr val="white"/>
                </a:solidFill>
                <a:latin typeface="Meiryo UI" panose="020B0604030504040204" pitchFamily="50" charset="-128"/>
                <a:ea typeface="Meiryo UI" panose="020B0604030504040204" pitchFamily="50" charset="-128"/>
              </a:rPr>
              <a:t>～</a:t>
            </a:r>
            <a:r>
              <a:rPr lang="en-US" altLang="ja-JP" sz="1800" dirty="0" err="1">
                <a:solidFill>
                  <a:prstClr val="white"/>
                </a:solidFill>
                <a:latin typeface="Meiryo UI" panose="020B0604030504040204" pitchFamily="50" charset="-128"/>
                <a:ea typeface="Meiryo UI" panose="020B0604030504040204" pitchFamily="50" charset="-128"/>
              </a:rPr>
              <a:t>IoT</a:t>
            </a:r>
            <a:r>
              <a:rPr lang="ja-JP" altLang="en-US" sz="1800" dirty="0">
                <a:solidFill>
                  <a:prstClr val="white"/>
                </a:solidFill>
                <a:latin typeface="Meiryo UI" panose="020B0604030504040204" pitchFamily="50" charset="-128"/>
                <a:ea typeface="Meiryo UI" panose="020B0604030504040204" pitchFamily="50" charset="-128"/>
              </a:rPr>
              <a:t>・</a:t>
            </a:r>
            <a:r>
              <a:rPr lang="en-US" altLang="ja-JP" sz="1800" dirty="0">
                <a:solidFill>
                  <a:prstClr val="white"/>
                </a:solidFill>
                <a:latin typeface="Meiryo UI" panose="020B0604030504040204" pitchFamily="50" charset="-128"/>
                <a:ea typeface="Meiryo UI" panose="020B0604030504040204" pitchFamily="50" charset="-128"/>
              </a:rPr>
              <a:t>AI</a:t>
            </a:r>
            <a:r>
              <a:rPr lang="ja-JP" altLang="en-US" sz="1800" dirty="0">
                <a:solidFill>
                  <a:prstClr val="white"/>
                </a:solidFill>
                <a:latin typeface="Meiryo UI" panose="020B0604030504040204" pitchFamily="50" charset="-128"/>
                <a:ea typeface="Meiryo UI" panose="020B0604030504040204" pitchFamily="50" charset="-128"/>
              </a:rPr>
              <a:t>を活用した画期的な製品開発につながる！～</a:t>
            </a:r>
            <a:endParaRPr lang="en-US" altLang="ja-JP" sz="18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0" y="10027344"/>
            <a:ext cx="7198378" cy="264496"/>
          </a:xfrm>
          <a:prstGeom prst="rect">
            <a:avLst/>
          </a:prstGeom>
          <a:solidFill>
            <a:schemeClr val="tx2">
              <a:lumMod val="60000"/>
              <a:lumOff val="40000"/>
            </a:schemeClr>
          </a:solidFill>
        </p:spPr>
        <p:txBody>
          <a:bodyPr wrap="square" rtlCol="0">
            <a:spAutoFit/>
          </a:bodyPr>
          <a:lstStyle/>
          <a:p>
            <a:pPr algn="ctr">
              <a:lnSpc>
                <a:spcPct val="90000"/>
              </a:lnSpc>
            </a:pPr>
            <a:r>
              <a:rPr lang="ja-JP" altLang="en-US" sz="1243" b="1" dirty="0">
                <a:solidFill>
                  <a:schemeClr val="bg1"/>
                </a:solidFill>
                <a:latin typeface="Meiryo UI" panose="020B0604030504040204" pitchFamily="50" charset="-128"/>
                <a:ea typeface="Meiryo UI" panose="020B0604030504040204" pitchFamily="50" charset="-128"/>
              </a:rPr>
              <a:t>「スマートエスイー</a:t>
            </a:r>
            <a:r>
              <a:rPr lang="en-US" altLang="ja-JP" sz="1243" b="1" dirty="0" err="1">
                <a:solidFill>
                  <a:schemeClr val="bg1"/>
                </a:solidFill>
                <a:latin typeface="Meiryo UI" panose="020B0604030504040204" pitchFamily="50" charset="-128"/>
                <a:ea typeface="Meiryo UI" panose="020B0604030504040204" pitchFamily="50" charset="-128"/>
              </a:rPr>
              <a:t>IoT</a:t>
            </a:r>
            <a:r>
              <a:rPr lang="en-US" altLang="ja-JP" sz="1243" b="1" dirty="0">
                <a:solidFill>
                  <a:schemeClr val="bg1"/>
                </a:solidFill>
                <a:latin typeface="Meiryo UI" panose="020B0604030504040204" pitchFamily="50" charset="-128"/>
                <a:ea typeface="Meiryo UI" panose="020B0604030504040204" pitchFamily="50" charset="-128"/>
              </a:rPr>
              <a:t>/AI</a:t>
            </a:r>
            <a:r>
              <a:rPr lang="ja-JP" altLang="en-US" sz="1243"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43"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008162" y="1831664"/>
            <a:ext cx="6741006" cy="850864"/>
          </a:xfrm>
          <a:prstGeom prst="rect">
            <a:avLst/>
          </a:prstGeom>
        </p:spPr>
        <p:txBody>
          <a:bodyPr wrap="square">
            <a:spAutoFit/>
          </a:bodyPr>
          <a:lstStyle/>
          <a:p>
            <a:pPr defTabSz="916245"/>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err="1">
                <a:solidFill>
                  <a:prstClr val="black"/>
                </a:solidFill>
                <a:latin typeface="Meiryo UI" panose="020B0604030504040204" pitchFamily="50" charset="-128"/>
                <a:ea typeface="Meiryo UI" panose="020B0604030504040204" pitchFamily="50" charset="-128"/>
              </a:rPr>
              <a:t>IoT</a:t>
            </a:r>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a:solidFill>
                  <a:prstClr val="black"/>
                </a:solidFill>
                <a:latin typeface="Meiryo UI" panose="020B0604030504040204" pitchFamily="50" charset="-128"/>
                <a:ea typeface="Meiryo UI" panose="020B0604030504040204" pitchFamily="50" charset="-128"/>
              </a:rPr>
              <a:t>AI</a:t>
            </a:r>
            <a:r>
              <a:rPr lang="ja-JP" altLang="en-US" sz="1579" b="1" dirty="0">
                <a:solidFill>
                  <a:prstClr val="black"/>
                </a:solidFill>
                <a:latin typeface="Meiryo UI" panose="020B0604030504040204" pitchFamily="50" charset="-128"/>
                <a:ea typeface="Meiryo UI" panose="020B0604030504040204" pitchFamily="50" charset="-128"/>
              </a:rPr>
              <a:t>を効果的に活用した</a:t>
            </a:r>
            <a:r>
              <a:rPr lang="ja-JP" altLang="en-US" sz="1579" b="1" dirty="0">
                <a:solidFill>
                  <a:srgbClr val="FF0000"/>
                </a:solidFill>
                <a:latin typeface="Meiryo UI" panose="020B0604030504040204" pitchFamily="50" charset="-128"/>
                <a:ea typeface="Meiryo UI" panose="020B0604030504040204" pitchFamily="50" charset="-128"/>
              </a:rPr>
              <a:t>新製品を開発したい</a:t>
            </a:r>
            <a:endParaRPr lang="en-US" altLang="ja-JP" sz="1579" b="1" dirty="0">
              <a:solidFill>
                <a:srgbClr val="FF0000"/>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現在の</a:t>
            </a:r>
            <a:r>
              <a:rPr lang="en-US" altLang="ja-JP" sz="1579" b="1" dirty="0" err="1">
                <a:solidFill>
                  <a:prstClr val="black"/>
                </a:solidFill>
                <a:latin typeface="Meiryo UI" panose="020B0604030504040204" pitchFamily="50" charset="-128"/>
                <a:ea typeface="Meiryo UI" panose="020B0604030504040204" pitchFamily="50" charset="-128"/>
              </a:rPr>
              <a:t>IoT</a:t>
            </a:r>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a:solidFill>
                  <a:prstClr val="black"/>
                </a:solidFill>
                <a:latin typeface="Meiryo UI" panose="020B0604030504040204" pitchFamily="50" charset="-128"/>
                <a:ea typeface="Meiryo UI" panose="020B0604030504040204" pitchFamily="50" charset="-128"/>
              </a:rPr>
              <a:t>AI</a:t>
            </a:r>
            <a:r>
              <a:rPr lang="ja-JP" altLang="en-US" sz="1579" b="1" dirty="0">
                <a:solidFill>
                  <a:prstClr val="black"/>
                </a:solidFill>
                <a:latin typeface="Meiryo UI" panose="020B0604030504040204" pitchFamily="50" charset="-128"/>
                <a:ea typeface="Meiryo UI" panose="020B0604030504040204" pitchFamily="50" charset="-128"/>
              </a:rPr>
              <a:t>を活用した</a:t>
            </a:r>
            <a:r>
              <a:rPr lang="ja-JP" altLang="en-US" sz="1579" b="1" dirty="0">
                <a:solidFill>
                  <a:srgbClr val="FF0000"/>
                </a:solidFill>
                <a:latin typeface="Meiryo UI" panose="020B0604030504040204" pitchFamily="50" charset="-128"/>
                <a:ea typeface="Meiryo UI" panose="020B0604030504040204" pitchFamily="50" charset="-128"/>
              </a:rPr>
              <a:t>自社製品の改良のヒントが欲しい</a:t>
            </a:r>
            <a:endParaRPr lang="en-US" altLang="ja-JP" sz="1579" b="1" dirty="0">
              <a:solidFill>
                <a:srgbClr val="FF0000"/>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579" b="1" dirty="0">
                <a:solidFill>
                  <a:srgbClr val="FF0000"/>
                </a:solidFill>
                <a:latin typeface="Meiryo UI" panose="020B0604030504040204" pitchFamily="50" charset="-128"/>
                <a:ea typeface="Meiryo UI" panose="020B0604030504040204" pitchFamily="50" charset="-128"/>
              </a:rPr>
              <a:t>他社の</a:t>
            </a:r>
            <a:r>
              <a:rPr lang="en-US" altLang="ja-JP" sz="1579" b="1" dirty="0" err="1">
                <a:solidFill>
                  <a:srgbClr val="FF0000"/>
                </a:solidFill>
                <a:latin typeface="Meiryo UI" panose="020B0604030504040204" pitchFamily="50" charset="-128"/>
                <a:ea typeface="Meiryo UI" panose="020B0604030504040204" pitchFamily="50" charset="-128"/>
              </a:rPr>
              <a:t>IoT</a:t>
            </a:r>
            <a:r>
              <a:rPr lang="ja-JP" altLang="en-US" sz="1579" b="1" dirty="0">
                <a:solidFill>
                  <a:srgbClr val="FF0000"/>
                </a:solidFill>
                <a:latin typeface="Meiryo UI" panose="020B0604030504040204" pitchFamily="50" charset="-128"/>
                <a:ea typeface="Meiryo UI" panose="020B0604030504040204" pitchFamily="50" charset="-128"/>
              </a:rPr>
              <a:t>・</a:t>
            </a:r>
            <a:r>
              <a:rPr lang="en-US" altLang="ja-JP" sz="1579" b="1" dirty="0">
                <a:solidFill>
                  <a:srgbClr val="FF0000"/>
                </a:solidFill>
                <a:latin typeface="Meiryo UI" panose="020B0604030504040204" pitchFamily="50" charset="-128"/>
                <a:ea typeface="Meiryo UI" panose="020B0604030504040204" pitchFamily="50" charset="-128"/>
              </a:rPr>
              <a:t>AI</a:t>
            </a:r>
            <a:r>
              <a:rPr lang="ja-JP" altLang="en-US" sz="1579" b="1" dirty="0">
                <a:solidFill>
                  <a:srgbClr val="FF0000"/>
                </a:solidFill>
                <a:latin typeface="Meiryo UI" panose="020B0604030504040204" pitchFamily="50" charset="-128"/>
                <a:ea typeface="Meiryo UI" panose="020B0604030504040204" pitchFamily="50" charset="-128"/>
              </a:rPr>
              <a:t>を活用した製品開発の手法、事例に触れてみたい</a:t>
            </a:r>
            <a:endParaRPr lang="en-US" altLang="ja-JP" sz="1579" b="1" dirty="0">
              <a:solidFill>
                <a:prstClr val="black"/>
              </a:solidFill>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rotWithShape="1">
          <a:blip r:embed="rId3"/>
          <a:srcRect l="6824" t="13710" r="6298" b="4646"/>
          <a:stretch/>
        </p:blipFill>
        <p:spPr>
          <a:xfrm>
            <a:off x="6192738" y="6138912"/>
            <a:ext cx="756269" cy="907522"/>
          </a:xfrm>
          <a:prstGeom prst="rect">
            <a:avLst/>
          </a:prstGeom>
        </p:spPr>
      </p:pic>
      <p:sp>
        <p:nvSpPr>
          <p:cNvPr id="23" name="大かっこ 22"/>
          <p:cNvSpPr/>
          <p:nvPr/>
        </p:nvSpPr>
        <p:spPr>
          <a:xfrm>
            <a:off x="4296740" y="7038754"/>
            <a:ext cx="2670896" cy="672140"/>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4" name="大かっこ 23"/>
          <p:cNvSpPr/>
          <p:nvPr/>
        </p:nvSpPr>
        <p:spPr>
          <a:xfrm>
            <a:off x="4321391" y="9451280"/>
            <a:ext cx="2845551" cy="476111"/>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2" name="ホームベース 21"/>
          <p:cNvSpPr/>
          <p:nvPr/>
        </p:nvSpPr>
        <p:spPr>
          <a:xfrm>
            <a:off x="50" y="1668845"/>
            <a:ext cx="1008112" cy="1693853"/>
          </a:xfrm>
          <a:prstGeom prst="homePlate">
            <a:avLst>
              <a:gd name="adj" fmla="val 1287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対象者</a:t>
            </a:r>
          </a:p>
        </p:txBody>
      </p:sp>
      <p:sp>
        <p:nvSpPr>
          <p:cNvPr id="26" name="ホームベース 25"/>
          <p:cNvSpPr/>
          <p:nvPr/>
        </p:nvSpPr>
        <p:spPr>
          <a:xfrm>
            <a:off x="-12382" y="3494192"/>
            <a:ext cx="1032926" cy="898731"/>
          </a:xfrm>
          <a:prstGeom prst="homePlate">
            <a:avLst>
              <a:gd name="adj" fmla="val 1450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日時</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場所</a:t>
            </a:r>
          </a:p>
        </p:txBody>
      </p:sp>
      <p:sp>
        <p:nvSpPr>
          <p:cNvPr id="28" name="テキスト ボックス 27"/>
          <p:cNvSpPr txBox="1"/>
          <p:nvPr/>
        </p:nvSpPr>
        <p:spPr>
          <a:xfrm>
            <a:off x="1017572" y="3456670"/>
            <a:ext cx="6192738" cy="966611"/>
          </a:xfrm>
          <a:prstGeom prst="rect">
            <a:avLst/>
          </a:prstGeom>
          <a:noFill/>
        </p:spPr>
        <p:txBody>
          <a:bodyPr wrap="square" rtlCol="0">
            <a:spAutoFit/>
          </a:bodyPr>
          <a:lstStyle/>
          <a:p>
            <a:pPr>
              <a:lnSpc>
                <a:spcPts val="2500"/>
              </a:lnSpc>
            </a:pPr>
            <a:r>
              <a:rPr lang="ja-JP" altLang="en-US" sz="1600" b="1" dirty="0">
                <a:latin typeface="Meiryo UI" panose="020B0604030504040204" pitchFamily="50" charset="-128"/>
                <a:ea typeface="Meiryo UI" panose="020B0604030504040204" pitchFamily="50" charset="-128"/>
              </a:rPr>
              <a:t>前半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kumimoji="1" lang="ja-JP" altLang="en-US" sz="1600" dirty="0">
                <a:latin typeface="Meiryo UI" panose="020B0604030504040204" pitchFamily="50" charset="-128"/>
                <a:ea typeface="Meiryo UI" panose="020B0604030504040204" pitchFamily="50" charset="-128"/>
              </a:rPr>
              <a:t>令和</a:t>
            </a:r>
            <a:r>
              <a:rPr lang="ja-JP" altLang="en-US" sz="1600" dirty="0">
                <a:latin typeface="Meiryo UI" panose="020B0604030504040204" pitchFamily="50" charset="-128"/>
                <a:ea typeface="Meiryo UI" panose="020B0604030504040204" pitchFamily="50" charset="-128"/>
              </a:rPr>
              <a:t>６</a:t>
            </a:r>
            <a:r>
              <a:rPr kumimoji="1" lang="ja-JP" altLang="en-US" sz="1600" dirty="0">
                <a:latin typeface="Meiryo UI" panose="020B0604030504040204" pitchFamily="50" charset="-128"/>
                <a:ea typeface="Meiryo UI" panose="020B0604030504040204" pitchFamily="50" charset="-128"/>
              </a:rPr>
              <a:t>年</a:t>
            </a:r>
            <a:r>
              <a:rPr kumimoji="1" lang="ja-JP" altLang="en-US" sz="1800" b="1" dirty="0">
                <a:latin typeface="Meiryo UI" panose="020B0604030504040204" pitchFamily="50" charset="-128"/>
                <a:ea typeface="Meiryo UI" panose="020B0604030504040204" pitchFamily="50" charset="-128"/>
              </a:rPr>
              <a:t>１１</a:t>
            </a:r>
            <a:r>
              <a:rPr kumimoji="1" lang="ja-JP" altLang="en-US" sz="1600" dirty="0">
                <a:latin typeface="Meiryo UI" panose="020B0604030504040204" pitchFamily="50" charset="-128"/>
                <a:ea typeface="Meiryo UI" panose="020B0604030504040204" pitchFamily="50" charset="-128"/>
              </a:rPr>
              <a:t>月</a:t>
            </a:r>
            <a:r>
              <a:rPr kumimoji="1" lang="ja-JP" altLang="en-US" sz="1800" b="1" dirty="0">
                <a:latin typeface="Meiryo UI" panose="020B0604030504040204" pitchFamily="50" charset="-128"/>
                <a:ea typeface="Meiryo UI" panose="020B0604030504040204" pitchFamily="50" charset="-128"/>
              </a:rPr>
              <a:t>１</a:t>
            </a:r>
            <a:r>
              <a:rPr lang="ja-JP" altLang="en-US" sz="1800" b="1" dirty="0">
                <a:latin typeface="Meiryo UI" panose="020B0604030504040204" pitchFamily="50" charset="-128"/>
                <a:ea typeface="Meiryo UI" panose="020B0604030504040204" pitchFamily="50" charset="-128"/>
              </a:rPr>
              <a:t>４</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木</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１１</a:t>
            </a:r>
            <a:r>
              <a:rPr kumimoji="1" lang="ja-JP" altLang="en-US" sz="1600" dirty="0">
                <a:latin typeface="Meiryo UI" panose="020B0604030504040204" pitchFamily="50" charset="-128"/>
                <a:ea typeface="Meiryo UI" panose="020B0604030504040204" pitchFamily="50" charset="-128"/>
              </a:rPr>
              <a:t>月</a:t>
            </a:r>
            <a:r>
              <a:rPr kumimoji="1" lang="ja-JP" altLang="en-US" sz="1800" b="1" dirty="0">
                <a:latin typeface="Meiryo UI" panose="020B0604030504040204" pitchFamily="50" charset="-128"/>
                <a:ea typeface="Meiryo UI" panose="020B0604030504040204" pitchFamily="50" charset="-128"/>
              </a:rPr>
              <a:t>１５</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金</a:t>
            </a:r>
            <a:r>
              <a:rPr kumimoji="1" lang="en-US" altLang="ja-JP" sz="1600" dirty="0">
                <a:latin typeface="Meiryo UI" panose="020B0604030504040204" pitchFamily="50" charset="-128"/>
                <a:ea typeface="Meiryo UI" panose="020B0604030504040204" pitchFamily="50" charset="-128"/>
              </a:rPr>
              <a:t>)</a:t>
            </a:r>
          </a:p>
          <a:p>
            <a:pPr>
              <a:lnSpc>
                <a:spcPts val="2500"/>
              </a:lnSpc>
            </a:pPr>
            <a:r>
              <a:rPr lang="ja-JP" altLang="en-US" sz="1600" b="1" dirty="0">
                <a:latin typeface="Meiryo UI" panose="020B0604030504040204" pitchFamily="50" charset="-128"/>
                <a:ea typeface="Meiryo UI" panose="020B0604030504040204" pitchFamily="50" charset="-128"/>
              </a:rPr>
              <a:t>後半</a:t>
            </a:r>
            <a:r>
              <a:rPr lang="ja-JP" altLang="en-US" sz="1400" b="1" dirty="0">
                <a:latin typeface="Meiryo UI" panose="020B0604030504040204" pitchFamily="50" charset="-128"/>
                <a:ea typeface="Meiryo UI" panose="020B0604030504040204" pitchFamily="50" charset="-128"/>
              </a:rPr>
              <a:t>（ ２ 日）</a:t>
            </a:r>
            <a:r>
              <a:rPr lang="ja-JP" altLang="en-US" sz="1600" dirty="0">
                <a:latin typeface="Meiryo UI" panose="020B0604030504040204" pitchFamily="50" charset="-128"/>
                <a:ea typeface="Meiryo UI" panose="020B0604030504040204" pitchFamily="50" charset="-128"/>
              </a:rPr>
              <a:t>令和６年</a:t>
            </a:r>
            <a:r>
              <a:rPr lang="ja-JP" altLang="en-US" sz="18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月</a:t>
            </a:r>
            <a:r>
              <a:rPr lang="ja-JP" altLang="en-US" sz="1800" b="1" dirty="0">
                <a:latin typeface="Meiryo UI" panose="020B0604030504040204" pitchFamily="50" charset="-128"/>
                <a:ea typeface="Meiryo UI" panose="020B0604030504040204" pitchFamily="50" charset="-128"/>
              </a:rPr>
              <a:t>２５</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月</a:t>
            </a:r>
            <a:r>
              <a:rPr lang="ja-JP" altLang="en-US" sz="1800" b="1" dirty="0">
                <a:latin typeface="Meiryo UI" panose="020B0604030504040204" pitchFamily="50" charset="-128"/>
                <a:ea typeface="Meiryo UI" panose="020B0604030504040204" pitchFamily="50" charset="-128"/>
              </a:rPr>
              <a:t>２６</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lang="en-US" altLang="ja-JP" sz="1600" dirty="0">
                <a:latin typeface="Meiryo UI" panose="020B0604030504040204" pitchFamily="50" charset="-128"/>
                <a:ea typeface="Meiryo UI" panose="020B0604030504040204" pitchFamily="50" charset="-128"/>
              </a:rPr>
              <a:t>)</a:t>
            </a:r>
          </a:p>
          <a:p>
            <a:pPr>
              <a:lnSpc>
                <a:spcPts val="20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　所：石川県地場産業振興センター　本館３階第５研修室</a:t>
            </a:r>
            <a:r>
              <a:rPr lang="en-US" altLang="ja-JP"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29" name="ホームベース 28"/>
          <p:cNvSpPr/>
          <p:nvPr/>
        </p:nvSpPr>
        <p:spPr>
          <a:xfrm>
            <a:off x="0" y="4502452"/>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受講料</a:t>
            </a:r>
          </a:p>
        </p:txBody>
      </p:sp>
      <p:sp>
        <p:nvSpPr>
          <p:cNvPr id="31" name="テキスト ボックス 30"/>
          <p:cNvSpPr txBox="1"/>
          <p:nvPr/>
        </p:nvSpPr>
        <p:spPr>
          <a:xfrm>
            <a:off x="1036101" y="4464260"/>
            <a:ext cx="2395709" cy="351186"/>
          </a:xfrm>
          <a:prstGeom prst="rect">
            <a:avLst/>
          </a:prstGeom>
          <a:noFill/>
        </p:spPr>
        <p:txBody>
          <a:bodyPr wrap="square" rtlCol="0">
            <a:spAutoFit/>
          </a:bodyPr>
          <a:lstStyle/>
          <a:p>
            <a:pPr defTabSz="916245">
              <a:lnSpc>
                <a:spcPct val="120000"/>
              </a:lnSpc>
            </a:pPr>
            <a:r>
              <a:rPr lang="ja-JP" altLang="en-US" sz="1579" b="1" dirty="0">
                <a:solidFill>
                  <a:prstClr val="black"/>
                </a:solidFill>
                <a:latin typeface="Meiryo UI" panose="020B0604030504040204" pitchFamily="50" charset="-128"/>
                <a:ea typeface="Meiryo UI" panose="020B0604030504040204" pitchFamily="50" charset="-128"/>
              </a:rPr>
              <a:t>１５，０００円</a:t>
            </a:r>
            <a:r>
              <a:rPr lang="en-US" altLang="ja-JP" sz="1579" b="1" dirty="0">
                <a:solidFill>
                  <a:prstClr val="black"/>
                </a:solidFill>
                <a:latin typeface="Meiryo UI" panose="020B0604030504040204" pitchFamily="50" charset="-128"/>
                <a:ea typeface="Meiryo UI" panose="020B0604030504040204" pitchFamily="50" charset="-128"/>
              </a:rPr>
              <a:t>/</a:t>
            </a:r>
            <a:r>
              <a:rPr lang="ja-JP" altLang="en-US" sz="1579" b="1" dirty="0">
                <a:solidFill>
                  <a:prstClr val="black"/>
                </a:solidFill>
                <a:latin typeface="Meiryo UI" panose="020B0604030504040204" pitchFamily="50" charset="-128"/>
                <a:ea typeface="Meiryo UI" panose="020B0604030504040204" pitchFamily="50" charset="-128"/>
              </a:rPr>
              <a:t>名</a:t>
            </a:r>
          </a:p>
        </p:txBody>
      </p:sp>
      <p:sp>
        <p:nvSpPr>
          <p:cNvPr id="32" name="ホームベース 31"/>
          <p:cNvSpPr/>
          <p:nvPr/>
        </p:nvSpPr>
        <p:spPr>
          <a:xfrm>
            <a:off x="3316518" y="4503214"/>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持ち物</a:t>
            </a:r>
          </a:p>
        </p:txBody>
      </p:sp>
      <p:sp>
        <p:nvSpPr>
          <p:cNvPr id="30" name="正方形/長方形 29"/>
          <p:cNvSpPr/>
          <p:nvPr/>
        </p:nvSpPr>
        <p:spPr>
          <a:xfrm>
            <a:off x="1007427" y="4778131"/>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378665" y="4449783"/>
            <a:ext cx="3039194" cy="947952"/>
          </a:xfrm>
          <a:prstGeom prst="rect">
            <a:avLst/>
          </a:prstGeom>
          <a:noFill/>
        </p:spPr>
        <p:txBody>
          <a:bodyPr wrap="square" rtlCol="0">
            <a:spAutoFit/>
          </a:bodyPr>
          <a:lstStyle/>
          <a:p>
            <a:pPr defTabSz="916245">
              <a:lnSpc>
                <a:spcPct val="120000"/>
              </a:lnSpc>
            </a:pPr>
            <a:r>
              <a:rPr lang="en-US" altLang="ja-JP" sz="1400" b="1" dirty="0">
                <a:solidFill>
                  <a:prstClr val="black"/>
                </a:solidFill>
                <a:latin typeface="Meiryo UI" panose="020B0604030504040204" pitchFamily="50" charset="-128"/>
                <a:ea typeface="Meiryo UI" panose="020B0604030504040204" pitchFamily="50" charset="-128"/>
              </a:rPr>
              <a:t>Wi-Fi</a:t>
            </a:r>
            <a:r>
              <a:rPr lang="ja-JP" altLang="en-US" sz="14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lnSpc>
                <a:spcPct val="120000"/>
              </a:lnSpc>
            </a:pPr>
            <a:r>
              <a:rPr lang="ja-JP" altLang="en-US" sz="1400" b="1" dirty="0">
                <a:solidFill>
                  <a:prstClr val="black"/>
                </a:solidFill>
                <a:latin typeface="Meiryo UI" panose="020B0604030504040204" pitchFamily="50" charset="-128"/>
                <a:ea typeface="Meiryo UI" panose="020B0604030504040204" pitchFamily="50" charset="-128"/>
              </a:rPr>
              <a:t>電源アダプタ</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r>
              <a:rPr lang="en-US" altLang="ja-JP" sz="1100" dirty="0">
                <a:solidFill>
                  <a:srgbClr val="FF0000"/>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事後ご案内しますソフトウェアの</a:t>
            </a:r>
            <a:endParaRPr lang="en-US" altLang="ja-JP" sz="1100" dirty="0">
              <a:solidFill>
                <a:srgbClr val="FF0000"/>
              </a:solidFill>
              <a:latin typeface="Meiryo UI" panose="020B0604030504040204" pitchFamily="50" charset="-128"/>
              <a:ea typeface="Meiryo UI" panose="020B0604030504040204" pitchFamily="50" charset="-128"/>
            </a:endParaRPr>
          </a:p>
          <a:p>
            <a:pPr defTabSz="916245"/>
            <a:r>
              <a:rPr lang="ja-JP" altLang="en-US" sz="1100" dirty="0">
                <a:solidFill>
                  <a:srgbClr val="FF0000"/>
                </a:solidFill>
                <a:latin typeface="Meiryo UI" panose="020B0604030504040204" pitchFamily="50" charset="-128"/>
                <a:ea typeface="Meiryo UI" panose="020B0604030504040204" pitchFamily="50" charset="-128"/>
              </a:rPr>
              <a:t>インストールを行ってからご受講ください</a:t>
            </a:r>
          </a:p>
        </p:txBody>
      </p:sp>
      <p:sp>
        <p:nvSpPr>
          <p:cNvPr id="36" name="大かっこ 35"/>
          <p:cNvSpPr/>
          <p:nvPr/>
        </p:nvSpPr>
        <p:spPr>
          <a:xfrm>
            <a:off x="1008965" y="4781073"/>
            <a:ext cx="2239119"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E3BC8940-F1CE-44DC-9CBB-A4C165A2CA8B}"/>
              </a:ext>
            </a:extLst>
          </p:cNvPr>
          <p:cNvSpPr txBox="1"/>
          <p:nvPr/>
        </p:nvSpPr>
        <p:spPr>
          <a:xfrm>
            <a:off x="6717750" y="9951908"/>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-5-</a:t>
            </a:r>
            <a:endParaRPr lang="ja-JP" altLang="en-US" sz="2000" dirty="0">
              <a:latin typeface="Meiryo UI" panose="020B0604030504040204" pitchFamily="50" charset="-128"/>
              <a:ea typeface="Meiryo UI" panose="020B0604030504040204" pitchFamily="50" charset="-128"/>
            </a:endParaRPr>
          </a:p>
        </p:txBody>
      </p:sp>
      <p:sp>
        <p:nvSpPr>
          <p:cNvPr id="5" name="大かっこ 4">
            <a:extLst>
              <a:ext uri="{FF2B5EF4-FFF2-40B4-BE49-F238E27FC236}">
                <a16:creationId xmlns:a16="http://schemas.microsoft.com/office/drawing/2014/main" id="{365A772F-0A86-5F34-29E8-C34B232E6A0C}"/>
              </a:ext>
            </a:extLst>
          </p:cNvPr>
          <p:cNvSpPr/>
          <p:nvPr/>
        </p:nvSpPr>
        <p:spPr>
          <a:xfrm>
            <a:off x="4313930" y="8263288"/>
            <a:ext cx="2845550" cy="476110"/>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0132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カレンダー&#10;&#10;自動的に生成された説明">
            <a:extLst>
              <a:ext uri="{FF2B5EF4-FFF2-40B4-BE49-F238E27FC236}">
                <a16:creationId xmlns:a16="http://schemas.microsoft.com/office/drawing/2014/main" id="{57982E36-20A4-1994-1733-498D804B09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32021" y="1624462"/>
            <a:ext cx="10167092" cy="6954633"/>
          </a:xfrm>
          <a:prstGeom prst="rect">
            <a:avLst/>
          </a:prstGeom>
        </p:spPr>
      </p:pic>
    </p:spTree>
    <p:extLst>
      <p:ext uri="{BB962C8B-B14F-4D97-AF65-F5344CB8AC3E}">
        <p14:creationId xmlns:p14="http://schemas.microsoft.com/office/powerpoint/2010/main" val="19530822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3160</TotalTime>
  <Words>2349</Words>
  <Application>Microsoft Office PowerPoint</Application>
  <PresentationFormat>ユーザー設定</PresentationFormat>
  <Paragraphs>331</Paragraphs>
  <Slides>6</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HW53750</cp:lastModifiedBy>
  <cp:revision>83</cp:revision>
  <cp:lastPrinted>2021-08-13T09:41:56Z</cp:lastPrinted>
  <dcterms:modified xsi:type="dcterms:W3CDTF">2024-07-31T08:22:07Z</dcterms:modified>
</cp:coreProperties>
</file>