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8" r:id="rId2"/>
    <p:sldId id="272" r:id="rId3"/>
    <p:sldId id="267" r:id="rId4"/>
    <p:sldId id="269" r:id="rId5"/>
    <p:sldId id="270" r:id="rId6"/>
    <p:sldId id="273" r:id="rId7"/>
  </p:sldIdLst>
  <p:sldSz cx="7200900" cy="10261600"/>
  <p:notesSz cx="6735763" cy="9866313"/>
  <p:defaultText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2">
          <p15:clr>
            <a:srgbClr val="A4A3A4"/>
          </p15:clr>
        </p15:guide>
        <p15:guide id="2" pos="226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田中　宏和" initials="田中"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D9F1"/>
    <a:srgbClr val="DCE6F2"/>
    <a:srgbClr val="EDF2F9"/>
    <a:srgbClr val="4F81BD"/>
    <a:srgbClr val="558ED5"/>
    <a:srgbClr val="1F497D"/>
    <a:srgbClr val="0070C0"/>
    <a:srgbClr val="B7DEE8"/>
    <a:srgbClr val="1705FB"/>
    <a:srgbClr val="015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5FD028-1D69-4D89-A593-0EB75DCD6257}" v="128" dt="2021-08-09T23:05:23.29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86" autoAdjust="0"/>
    <p:restoredTop sz="94660"/>
  </p:normalViewPr>
  <p:slideViewPr>
    <p:cSldViewPr>
      <p:cViewPr varScale="1">
        <p:scale>
          <a:sx n="73" d="100"/>
          <a:sy n="73" d="100"/>
        </p:scale>
        <p:origin x="2256" y="60"/>
      </p:cViewPr>
      <p:guideLst>
        <p:guide orient="horz" pos="3232"/>
        <p:guide pos="22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34" tIns="45717" rIns="91434" bIns="45717" rtlCol="0"/>
          <a:lstStyle>
            <a:lvl1pPr algn="r">
              <a:defRPr sz="1200"/>
            </a:lvl1pPr>
          </a:lstStyle>
          <a:p>
            <a:fld id="{DA685E68-331B-4E99-B819-98F6FAA87134}" type="datetimeFigureOut">
              <a:rPr kumimoji="1" lang="ja-JP" altLang="en-US" smtClean="0"/>
              <a:t>2023/5/19</a:t>
            </a:fld>
            <a:endParaRPr kumimoji="1" lang="ja-JP" altLang="en-US"/>
          </a:p>
        </p:txBody>
      </p:sp>
      <p:sp>
        <p:nvSpPr>
          <p:cNvPr id="4" name="スライド イメージ プレースホルダー 3"/>
          <p:cNvSpPr>
            <a:spLocks noGrp="1" noRot="1" noChangeAspect="1"/>
          </p:cNvSpPr>
          <p:nvPr>
            <p:ph type="sldImg" idx="2"/>
          </p:nvPr>
        </p:nvSpPr>
        <p:spPr>
          <a:xfrm>
            <a:off x="2200275" y="1233488"/>
            <a:ext cx="2335213" cy="33289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34" tIns="45717" rIns="91434" bIns="45717" rtlCol="0" anchor="b"/>
          <a:lstStyle>
            <a:lvl1pPr algn="r">
              <a:defRPr sz="1200"/>
            </a:lvl1pPr>
          </a:lstStyle>
          <a:p>
            <a:fld id="{B648E0AC-CC16-4869-93C2-7DEBD8005DB7}" type="slidenum">
              <a:rPr kumimoji="1" lang="ja-JP" altLang="en-US" smtClean="0"/>
              <a:t>‹#›</a:t>
            </a:fld>
            <a:endParaRPr kumimoji="1" lang="ja-JP" altLang="en-US"/>
          </a:p>
        </p:txBody>
      </p:sp>
    </p:spTree>
    <p:extLst>
      <p:ext uri="{BB962C8B-B14F-4D97-AF65-F5344CB8AC3E}">
        <p14:creationId xmlns:p14="http://schemas.microsoft.com/office/powerpoint/2010/main" val="2995292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1</a:t>
            </a:fld>
            <a:endParaRPr kumimoji="1" lang="ja-JP" altLang="en-US"/>
          </a:p>
        </p:txBody>
      </p:sp>
    </p:spTree>
    <p:extLst>
      <p:ext uri="{BB962C8B-B14F-4D97-AF65-F5344CB8AC3E}">
        <p14:creationId xmlns:p14="http://schemas.microsoft.com/office/powerpoint/2010/main" val="1957907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2</a:t>
            </a:fld>
            <a:endParaRPr kumimoji="1" lang="ja-JP" altLang="en-US"/>
          </a:p>
        </p:txBody>
      </p:sp>
    </p:spTree>
    <p:extLst>
      <p:ext uri="{BB962C8B-B14F-4D97-AF65-F5344CB8AC3E}">
        <p14:creationId xmlns:p14="http://schemas.microsoft.com/office/powerpoint/2010/main" val="3213222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3</a:t>
            </a:fld>
            <a:endParaRPr kumimoji="1" lang="ja-JP" altLang="en-US"/>
          </a:p>
        </p:txBody>
      </p:sp>
    </p:spTree>
    <p:extLst>
      <p:ext uri="{BB962C8B-B14F-4D97-AF65-F5344CB8AC3E}">
        <p14:creationId xmlns:p14="http://schemas.microsoft.com/office/powerpoint/2010/main" val="3803754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28698" rtl="0" eaLnBrk="1" fontAlgn="auto" latinLnBrk="0" hangingPunct="1">
              <a:lnSpc>
                <a:spcPct val="100000"/>
              </a:lnSpc>
              <a:spcBef>
                <a:spcPts val="0"/>
              </a:spcBef>
              <a:spcAft>
                <a:spcPts val="0"/>
              </a:spcAft>
              <a:buClrTx/>
              <a:buSzTx/>
              <a:buFontTx/>
              <a:buNone/>
              <a:tabLst/>
              <a:defRPr/>
            </a:pPr>
            <a:fld id="{B648E0AC-CC16-4869-93C2-7DEBD8005DB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28698"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21327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28698" rtl="0" eaLnBrk="1" fontAlgn="auto" latinLnBrk="0" hangingPunct="1">
              <a:lnSpc>
                <a:spcPct val="100000"/>
              </a:lnSpc>
              <a:spcBef>
                <a:spcPts val="0"/>
              </a:spcBef>
              <a:spcAft>
                <a:spcPts val="0"/>
              </a:spcAft>
              <a:buClrTx/>
              <a:buSzTx/>
              <a:buFontTx/>
              <a:buNone/>
              <a:tabLst/>
              <a:defRPr/>
            </a:pPr>
            <a:fld id="{B648E0AC-CC16-4869-93C2-7DEBD8005DB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28698"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09672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187753"/>
            <a:ext cx="6120766" cy="219959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6" y="5814909"/>
            <a:ext cx="5040630" cy="2622409"/>
          </a:xfrm>
        </p:spPr>
        <p:txBody>
          <a:bodyPr/>
          <a:lstStyle>
            <a:lvl1pPr marL="0" indent="0" algn="ctr">
              <a:buNone/>
              <a:defRPr>
                <a:solidFill>
                  <a:schemeClr val="tx1">
                    <a:tint val="75000"/>
                  </a:schemeClr>
                </a:solidFill>
              </a:defRPr>
            </a:lvl1pPr>
            <a:lvl2pPr marL="464349" indent="0" algn="ctr">
              <a:buNone/>
              <a:defRPr>
                <a:solidFill>
                  <a:schemeClr val="tx1">
                    <a:tint val="75000"/>
                  </a:schemeClr>
                </a:solidFill>
              </a:defRPr>
            </a:lvl2pPr>
            <a:lvl3pPr marL="928698" indent="0" algn="ctr">
              <a:buNone/>
              <a:defRPr>
                <a:solidFill>
                  <a:schemeClr val="tx1">
                    <a:tint val="75000"/>
                  </a:schemeClr>
                </a:solidFill>
              </a:defRPr>
            </a:lvl3pPr>
            <a:lvl4pPr marL="1393046" indent="0" algn="ctr">
              <a:buNone/>
              <a:defRPr>
                <a:solidFill>
                  <a:schemeClr val="tx1">
                    <a:tint val="75000"/>
                  </a:schemeClr>
                </a:solidFill>
              </a:defRPr>
            </a:lvl4pPr>
            <a:lvl5pPr marL="1857395" indent="0" algn="ctr">
              <a:buNone/>
              <a:defRPr>
                <a:solidFill>
                  <a:schemeClr val="tx1">
                    <a:tint val="75000"/>
                  </a:schemeClr>
                </a:solidFill>
              </a:defRPr>
            </a:lvl5pPr>
            <a:lvl6pPr marL="2321744" indent="0" algn="ctr">
              <a:buNone/>
              <a:defRPr>
                <a:solidFill>
                  <a:schemeClr val="tx1">
                    <a:tint val="75000"/>
                  </a:schemeClr>
                </a:solidFill>
              </a:defRPr>
            </a:lvl6pPr>
            <a:lvl7pPr marL="2786093" indent="0" algn="ctr">
              <a:buNone/>
              <a:defRPr>
                <a:solidFill>
                  <a:schemeClr val="tx1">
                    <a:tint val="75000"/>
                  </a:schemeClr>
                </a:solidFill>
              </a:defRPr>
            </a:lvl7pPr>
            <a:lvl8pPr marL="3250441" indent="0" algn="ctr">
              <a:buNone/>
              <a:defRPr>
                <a:solidFill>
                  <a:schemeClr val="tx1">
                    <a:tint val="75000"/>
                  </a:schemeClr>
                </a:solidFill>
              </a:defRPr>
            </a:lvl8pPr>
            <a:lvl9pPr marL="371479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423465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62203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48715"/>
            <a:ext cx="1215153" cy="1167257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70038" y="548715"/>
            <a:ext cx="3525441" cy="1167257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53080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90876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594028"/>
            <a:ext cx="6120766" cy="2038068"/>
          </a:xfrm>
        </p:spPr>
        <p:txBody>
          <a:bodyPr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349306"/>
            <a:ext cx="6120766" cy="2244724"/>
          </a:xfrm>
        </p:spPr>
        <p:txBody>
          <a:bodyPr anchor="b"/>
          <a:lstStyle>
            <a:lvl1pPr marL="0" indent="0">
              <a:buNone/>
              <a:defRPr sz="2000">
                <a:solidFill>
                  <a:schemeClr val="tx1">
                    <a:tint val="75000"/>
                  </a:schemeClr>
                </a:solidFill>
              </a:defRPr>
            </a:lvl1pPr>
            <a:lvl2pPr marL="464349" indent="0">
              <a:buNone/>
              <a:defRPr sz="1900">
                <a:solidFill>
                  <a:schemeClr val="tx1">
                    <a:tint val="75000"/>
                  </a:schemeClr>
                </a:solidFill>
              </a:defRPr>
            </a:lvl2pPr>
            <a:lvl3pPr marL="928698" indent="0">
              <a:buNone/>
              <a:defRPr sz="1600">
                <a:solidFill>
                  <a:schemeClr val="tx1">
                    <a:tint val="75000"/>
                  </a:schemeClr>
                </a:solidFill>
              </a:defRPr>
            </a:lvl3pPr>
            <a:lvl4pPr marL="1393046" indent="0">
              <a:buNone/>
              <a:defRPr sz="1400">
                <a:solidFill>
                  <a:schemeClr val="tx1">
                    <a:tint val="75000"/>
                  </a:schemeClr>
                </a:solidFill>
              </a:defRPr>
            </a:lvl4pPr>
            <a:lvl5pPr marL="1857395" indent="0">
              <a:buNone/>
              <a:defRPr sz="1400">
                <a:solidFill>
                  <a:schemeClr val="tx1">
                    <a:tint val="75000"/>
                  </a:schemeClr>
                </a:solidFill>
              </a:defRPr>
            </a:lvl5pPr>
            <a:lvl6pPr marL="2321744" indent="0">
              <a:buNone/>
              <a:defRPr sz="1400">
                <a:solidFill>
                  <a:schemeClr val="tx1">
                    <a:tint val="75000"/>
                  </a:schemeClr>
                </a:solidFill>
              </a:defRPr>
            </a:lvl6pPr>
            <a:lvl7pPr marL="2786093" indent="0">
              <a:buNone/>
              <a:defRPr sz="1400">
                <a:solidFill>
                  <a:schemeClr val="tx1">
                    <a:tint val="75000"/>
                  </a:schemeClr>
                </a:solidFill>
              </a:defRPr>
            </a:lvl7pPr>
            <a:lvl8pPr marL="3250441" indent="0">
              <a:buNone/>
              <a:defRPr sz="1400">
                <a:solidFill>
                  <a:schemeClr val="tx1">
                    <a:tint val="75000"/>
                  </a:schemeClr>
                </a:solidFill>
              </a:defRPr>
            </a:lvl8pPr>
            <a:lvl9pPr marL="371479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22839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70037"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760348"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88347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0943"/>
            <a:ext cx="6480810" cy="1710267"/>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8" y="2296989"/>
            <a:ext cx="318164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8" y="3254257"/>
            <a:ext cx="318164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60" y="2296989"/>
            <a:ext cx="318289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60" y="3254257"/>
            <a:ext cx="318289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7092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5283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94995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9" y="408566"/>
            <a:ext cx="2369047" cy="173877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5" y="408569"/>
            <a:ext cx="4025504" cy="8757991"/>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9" y="2147336"/>
            <a:ext cx="2369047" cy="701922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44151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183122"/>
            <a:ext cx="4320540" cy="848009"/>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6" y="916893"/>
            <a:ext cx="4320540" cy="6156960"/>
          </a:xfrm>
        </p:spPr>
        <p:txBody>
          <a:bodyPr/>
          <a:lstStyle>
            <a:lvl1pPr marL="0" indent="0">
              <a:buNone/>
              <a:defRPr sz="3300"/>
            </a:lvl1pPr>
            <a:lvl2pPr marL="464349" indent="0">
              <a:buNone/>
              <a:defRPr sz="2800"/>
            </a:lvl2pPr>
            <a:lvl3pPr marL="928698" indent="0">
              <a:buNone/>
              <a:defRPr sz="2400"/>
            </a:lvl3pPr>
            <a:lvl4pPr marL="1393046" indent="0">
              <a:buNone/>
              <a:defRPr sz="2000"/>
            </a:lvl4pPr>
            <a:lvl5pPr marL="1857395" indent="0">
              <a:buNone/>
              <a:defRPr sz="2000"/>
            </a:lvl5pPr>
            <a:lvl6pPr marL="2321744" indent="0">
              <a:buNone/>
              <a:defRPr sz="2000"/>
            </a:lvl6pPr>
            <a:lvl7pPr marL="2786093" indent="0">
              <a:buNone/>
              <a:defRPr sz="2000"/>
            </a:lvl7pPr>
            <a:lvl8pPr marL="3250441" indent="0">
              <a:buNone/>
              <a:defRPr sz="2000"/>
            </a:lvl8pPr>
            <a:lvl9pPr marL="3714790" indent="0">
              <a:buNone/>
              <a:defRPr sz="2000"/>
            </a:lvl9pPr>
          </a:lstStyle>
          <a:p>
            <a:endParaRPr kumimoji="1" lang="ja-JP" altLang="en-US"/>
          </a:p>
        </p:txBody>
      </p:sp>
      <p:sp>
        <p:nvSpPr>
          <p:cNvPr id="4" name="テキスト プレースホルダー 3"/>
          <p:cNvSpPr>
            <a:spLocks noGrp="1"/>
          </p:cNvSpPr>
          <p:nvPr>
            <p:ph type="body" sz="half" idx="2"/>
          </p:nvPr>
        </p:nvSpPr>
        <p:spPr>
          <a:xfrm>
            <a:off x="1411426" y="8031132"/>
            <a:ext cx="4320540" cy="120431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2023/5/19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6852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6" y="410943"/>
            <a:ext cx="6480810" cy="1710267"/>
          </a:xfrm>
          <a:prstGeom prst="rect">
            <a:avLst/>
          </a:prstGeom>
        </p:spPr>
        <p:txBody>
          <a:bodyPr vert="horz" lIns="92870" tIns="46435" rIns="92870" bIns="4643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394380"/>
            <a:ext cx="6480810" cy="6772181"/>
          </a:xfrm>
          <a:prstGeom prst="rect">
            <a:avLst/>
          </a:prstGeom>
        </p:spPr>
        <p:txBody>
          <a:bodyPr vert="horz" lIns="92870" tIns="46435" rIns="92870" bIns="4643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7" y="9510987"/>
            <a:ext cx="1680211" cy="546334"/>
          </a:xfrm>
          <a:prstGeom prst="rect">
            <a:avLst/>
          </a:prstGeom>
        </p:spPr>
        <p:txBody>
          <a:bodyPr vert="horz" lIns="92870" tIns="46435" rIns="92870" bIns="46435" rtlCol="0" anchor="ctr"/>
          <a:lstStyle>
            <a:lvl1pPr algn="l">
              <a:defRPr sz="1200">
                <a:solidFill>
                  <a:schemeClr val="tx1">
                    <a:tint val="75000"/>
                  </a:schemeClr>
                </a:solidFill>
              </a:defRPr>
            </a:lvl1pPr>
          </a:lstStyle>
          <a:p>
            <a:fld id="{5CA056CF-0E2A-49ED-A903-9217649B0161}" type="datetimeFigureOut">
              <a:rPr kumimoji="1" lang="ja-JP" altLang="en-US" smtClean="0"/>
              <a:t>2023/5/19</a:t>
            </a:fld>
            <a:endParaRPr kumimoji="1" lang="ja-JP" altLang="en-US"/>
          </a:p>
        </p:txBody>
      </p:sp>
      <p:sp>
        <p:nvSpPr>
          <p:cNvPr id="5" name="フッター プレースホルダー 4"/>
          <p:cNvSpPr>
            <a:spLocks noGrp="1"/>
          </p:cNvSpPr>
          <p:nvPr>
            <p:ph type="ftr" sz="quarter" idx="3"/>
          </p:nvPr>
        </p:nvSpPr>
        <p:spPr>
          <a:xfrm>
            <a:off x="2460310" y="9510987"/>
            <a:ext cx="2280285" cy="546334"/>
          </a:xfrm>
          <a:prstGeom prst="rect">
            <a:avLst/>
          </a:prstGeom>
        </p:spPr>
        <p:txBody>
          <a:bodyPr vert="horz" lIns="92870" tIns="46435" rIns="92870" bIns="4643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6" y="9510987"/>
            <a:ext cx="1680211" cy="546334"/>
          </a:xfrm>
          <a:prstGeom prst="rect">
            <a:avLst/>
          </a:prstGeom>
        </p:spPr>
        <p:txBody>
          <a:bodyPr vert="horz" lIns="92870" tIns="46435" rIns="92870" bIns="46435" rtlCol="0" anchor="ctr"/>
          <a:lstStyle>
            <a:lvl1pPr algn="r">
              <a:defRPr sz="1200">
                <a:solidFill>
                  <a:schemeClr val="tx1">
                    <a:tint val="75000"/>
                  </a:schemeClr>
                </a:solidFill>
              </a:defRPr>
            </a:lvl1p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17221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8698" rtl="0" eaLnBrk="1" latinLnBrk="0" hangingPunct="1">
        <a:spcBef>
          <a:spcPct val="0"/>
        </a:spcBef>
        <a:buNone/>
        <a:defRPr kumimoji="1" sz="4500" kern="1200">
          <a:solidFill>
            <a:schemeClr val="tx1"/>
          </a:solidFill>
          <a:latin typeface="+mj-lt"/>
          <a:ea typeface="+mj-ea"/>
          <a:cs typeface="+mj-cs"/>
        </a:defRPr>
      </a:lvl1pPr>
    </p:titleStyle>
    <p:bodyStyle>
      <a:lvl1pPr marL="348261" indent="-348261" algn="l" defTabSz="928698"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54567" indent="-290218" algn="l" defTabSz="928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60872" indent="-232174" algn="l" defTabSz="92869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25221"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89569"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53918"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301826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8261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946963"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98977" y="0"/>
            <a:ext cx="7404078" cy="986565"/>
            <a:chOff x="202890" y="1871147"/>
            <a:chExt cx="6847465" cy="462324"/>
          </a:xfrm>
        </p:grpSpPr>
        <p:sp>
          <p:nvSpPr>
            <p:cNvPr id="6" name="Rectangle 2"/>
            <p:cNvSpPr>
              <a:spLocks noChangeArrowheads="1"/>
            </p:cNvSpPr>
            <p:nvPr/>
          </p:nvSpPr>
          <p:spPr bwMode="auto">
            <a:xfrm>
              <a:off x="294426" y="1871147"/>
              <a:ext cx="6659562" cy="462324"/>
            </a:xfrm>
            <a:prstGeom prst="rect">
              <a:avLst/>
            </a:prstGeom>
            <a:solidFill>
              <a:srgbClr val="002060"/>
            </a:solidFill>
            <a:ln>
              <a:noFill/>
            </a:ln>
            <a:effectLst/>
          </p:spPr>
          <p:txBody>
            <a:bodyPr wrap="none" anchor="ctr"/>
            <a:lstStyle/>
            <a:p>
              <a:endParaRPr lang="ja-JP" altLang="en-US"/>
            </a:p>
          </p:txBody>
        </p:sp>
        <p:sp>
          <p:nvSpPr>
            <p:cNvPr id="8" name="Text Box 80"/>
            <p:cNvSpPr txBox="1">
              <a:spLocks noChangeArrowheads="1"/>
            </p:cNvSpPr>
            <p:nvPr/>
          </p:nvSpPr>
          <p:spPr bwMode="auto">
            <a:xfrm>
              <a:off x="202890" y="1871147"/>
              <a:ext cx="6847465" cy="426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ja-JP" altLang="en-US" sz="2800" b="1" u="none" dirty="0">
                  <a:solidFill>
                    <a:prstClr val="white"/>
                  </a:solidFill>
                  <a:latin typeface="Meiryo UI" panose="020B0604030504040204" pitchFamily="50" charset="-128"/>
                  <a:ea typeface="Meiryo UI" panose="020B0604030504040204" pitchFamily="50" charset="-128"/>
                </a:rPr>
                <a:t> </a:t>
              </a:r>
              <a:r>
                <a:rPr lang="ja-JP" altLang="en-US" sz="2300" b="1" u="none" dirty="0">
                  <a:solidFill>
                    <a:prstClr val="white"/>
                  </a:solidFill>
                  <a:latin typeface="Meiryo UI" panose="020B0604030504040204" pitchFamily="50" charset="-128"/>
                  <a:ea typeface="Meiryo UI" panose="020B0604030504040204" pitchFamily="50" charset="-128"/>
                </a:rPr>
                <a:t>スマートエスイー</a:t>
              </a:r>
              <a:r>
                <a:rPr lang="en-US" altLang="ja-JP" sz="2300" b="1" u="none" dirty="0" err="1">
                  <a:solidFill>
                    <a:prstClr val="white"/>
                  </a:solidFill>
                  <a:latin typeface="Meiryo UI" panose="020B0604030504040204" pitchFamily="50" charset="-128"/>
                  <a:ea typeface="Meiryo UI" panose="020B0604030504040204" pitchFamily="50" charset="-128"/>
                </a:rPr>
                <a:t>IoT</a:t>
              </a:r>
              <a:r>
                <a:rPr lang="en-US" altLang="ja-JP" sz="2300" b="1" u="none" dirty="0">
                  <a:solidFill>
                    <a:prstClr val="white"/>
                  </a:solidFill>
                  <a:latin typeface="Meiryo UI" panose="020B0604030504040204" pitchFamily="50" charset="-128"/>
                  <a:ea typeface="Meiryo UI" panose="020B0604030504040204" pitchFamily="50" charset="-128"/>
                </a:rPr>
                <a:t>/AI</a:t>
              </a:r>
              <a:r>
                <a:rPr lang="ja-JP" altLang="en-US" sz="2300" b="1" u="none" dirty="0">
                  <a:solidFill>
                    <a:prstClr val="white"/>
                  </a:solidFill>
                  <a:latin typeface="Meiryo UI" panose="020B0604030504040204" pitchFamily="50" charset="-128"/>
                  <a:ea typeface="Meiryo UI" panose="020B0604030504040204" pitchFamily="50" charset="-128"/>
                </a:rPr>
                <a:t>石川スクール</a:t>
              </a:r>
              <a:r>
                <a:rPr lang="ja-JP" altLang="en-US" b="1" u="none" dirty="0">
                  <a:solidFill>
                    <a:prstClr val="white"/>
                  </a:solidFill>
                  <a:latin typeface="Meiryo UI" panose="020B0604030504040204" pitchFamily="50" charset="-128"/>
                  <a:ea typeface="Meiryo UI" panose="020B0604030504040204" pitchFamily="50" charset="-128"/>
                </a:rPr>
                <a:t>「技術者向け研修」</a:t>
              </a:r>
              <a:endParaRPr lang="en-US" altLang="ja-JP" b="1" u="none" dirty="0">
                <a:solidFill>
                  <a:schemeClr val="bg1"/>
                </a:solidFill>
                <a:latin typeface="Meiryo UI" panose="020B0604030504040204" pitchFamily="50" charset="-128"/>
                <a:ea typeface="Meiryo UI" panose="020B0604030504040204" pitchFamily="50" charset="-128"/>
              </a:endParaRPr>
            </a:p>
            <a:p>
              <a:pPr eaLnBrk="1" hangingPunct="1">
                <a:lnSpc>
                  <a:spcPct val="90000"/>
                </a:lnSpc>
              </a:pPr>
              <a:r>
                <a:rPr lang="ja-JP" altLang="en-US" sz="2800" b="1" u="none" dirty="0">
                  <a:solidFill>
                    <a:schemeClr val="bg1"/>
                  </a:solidFill>
                  <a:latin typeface="HGｺﾞｼｯｸM" panose="020B0609000000000000" pitchFamily="49" charset="-128"/>
                  <a:ea typeface="HGｺﾞｼｯｸM" panose="020B0609000000000000" pitchFamily="49" charset="-128"/>
                </a:rPr>
                <a:t>　</a:t>
              </a:r>
              <a:r>
                <a:rPr lang="ja-JP" altLang="en-US" sz="2000" b="1" u="none" dirty="0">
                  <a:solidFill>
                    <a:schemeClr val="bg1"/>
                  </a:solidFill>
                  <a:latin typeface="HGｺﾞｼｯｸM" panose="020B0609000000000000" pitchFamily="49" charset="-128"/>
                  <a:ea typeface="HGｺﾞｼｯｸM" panose="020B0609000000000000" pitchFamily="49" charset="-128"/>
                </a:rPr>
                <a:t>～一括参加申込の募集開始について～</a:t>
              </a:r>
              <a:endParaRPr lang="en-US" altLang="ja-JP" sz="2000" b="1" u="none" dirty="0">
                <a:solidFill>
                  <a:schemeClr val="bg1"/>
                </a:solidFill>
                <a:latin typeface="HGｺﾞｼｯｸM" panose="020B0609000000000000" pitchFamily="49" charset="-128"/>
                <a:ea typeface="HGｺﾞｼｯｸM" panose="020B0609000000000000" pitchFamily="49" charset="-128"/>
              </a:endParaRPr>
            </a:p>
          </p:txBody>
        </p:sp>
      </p:grpSp>
      <p:sp>
        <p:nvSpPr>
          <p:cNvPr id="15" name="Text Box 107">
            <a:extLst>
              <a:ext uri="{FF2B5EF4-FFF2-40B4-BE49-F238E27FC236}">
                <a16:creationId xmlns:a16="http://schemas.microsoft.com/office/drawing/2014/main" id="{FC75AC32-6994-4D92-8CC0-CB6B0143702E}"/>
              </a:ext>
            </a:extLst>
          </p:cNvPr>
          <p:cNvSpPr txBox="1">
            <a:spLocks noChangeArrowheads="1"/>
          </p:cNvSpPr>
          <p:nvPr/>
        </p:nvSpPr>
        <p:spPr bwMode="auto">
          <a:xfrm>
            <a:off x="4695502" y="598602"/>
            <a:ext cx="2478936" cy="323165"/>
          </a:xfrm>
          <a:prstGeom prst="rect">
            <a:avLst/>
          </a:prstGeom>
          <a:solidFill>
            <a:srgbClr val="FF0000">
              <a:alpha val="92941"/>
            </a:srgbClr>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500" u="none" dirty="0">
                <a:solidFill>
                  <a:schemeClr val="bg1"/>
                </a:solidFill>
                <a:ea typeface="HG創英角ｺﾞｼｯｸUB" pitchFamily="49" charset="-128"/>
              </a:rPr>
              <a:t>申込締切：７月３１日</a:t>
            </a:r>
            <a:r>
              <a:rPr lang="en-US" altLang="ja-JP" sz="1500" u="none" dirty="0">
                <a:solidFill>
                  <a:schemeClr val="bg1"/>
                </a:solidFill>
                <a:ea typeface="HG創英角ｺﾞｼｯｸUB" pitchFamily="49" charset="-128"/>
              </a:rPr>
              <a:t>(</a:t>
            </a:r>
            <a:r>
              <a:rPr lang="ja-JP" altLang="en-US" sz="1500" u="none" dirty="0">
                <a:solidFill>
                  <a:schemeClr val="bg1"/>
                </a:solidFill>
                <a:ea typeface="HG創英角ｺﾞｼｯｸUB" pitchFamily="49" charset="-128"/>
              </a:rPr>
              <a:t>月</a:t>
            </a:r>
            <a:r>
              <a:rPr lang="en-US" altLang="ja-JP" sz="1500" u="none" dirty="0">
                <a:solidFill>
                  <a:schemeClr val="bg1"/>
                </a:solidFill>
                <a:ea typeface="HG創英角ｺﾞｼｯｸUB" pitchFamily="49" charset="-128"/>
              </a:rPr>
              <a:t>)</a:t>
            </a:r>
            <a:endParaRPr lang="ja-JP" altLang="en-US" sz="1500" u="none" dirty="0">
              <a:solidFill>
                <a:schemeClr val="bg1"/>
              </a:solidFill>
              <a:ea typeface="HG創英角ｺﾞｼｯｸUB" pitchFamily="49" charset="-128"/>
            </a:endParaRPr>
          </a:p>
        </p:txBody>
      </p:sp>
      <p:sp>
        <p:nvSpPr>
          <p:cNvPr id="16" name="角丸四角形 15"/>
          <p:cNvSpPr/>
          <p:nvPr/>
        </p:nvSpPr>
        <p:spPr>
          <a:xfrm>
            <a:off x="24717" y="1032220"/>
            <a:ext cx="7146824" cy="2182577"/>
          </a:xfrm>
          <a:prstGeom prst="roundRect">
            <a:avLst>
              <a:gd name="adj" fmla="val 2851"/>
            </a:avLst>
          </a:prstGeom>
          <a:solidFill>
            <a:srgbClr val="FFFFCC">
              <a:alpha val="49804"/>
            </a:srgbClr>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4" name="Text Box 107">
            <a:extLst>
              <a:ext uri="{FF2B5EF4-FFF2-40B4-BE49-F238E27FC236}">
                <a16:creationId xmlns:a16="http://schemas.microsoft.com/office/drawing/2014/main" id="{A518068C-26B2-4893-8E44-D611A67B81BD}"/>
              </a:ext>
            </a:extLst>
          </p:cNvPr>
          <p:cNvSpPr txBox="1">
            <a:spLocks noChangeArrowheads="1"/>
          </p:cNvSpPr>
          <p:nvPr/>
        </p:nvSpPr>
        <p:spPr bwMode="auto">
          <a:xfrm>
            <a:off x="-13055" y="1095313"/>
            <a:ext cx="7172561" cy="2046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r>
              <a:rPr lang="ja-JP" altLang="en-US" sz="1600" u="none" dirty="0">
                <a:latin typeface="Meiryo UI" panose="020B0604030504040204" pitchFamily="50" charset="-128"/>
                <a:ea typeface="Meiryo UI" panose="020B0604030504040204" pitchFamily="50" charset="-128"/>
              </a:rPr>
              <a:t>・ </a:t>
            </a:r>
            <a:r>
              <a:rPr lang="ja-JP" altLang="en-US" sz="1600" b="1" u="heavy" dirty="0">
                <a:solidFill>
                  <a:srgbClr val="FF0000"/>
                </a:solidFill>
                <a:latin typeface="Meiryo UI" panose="020B0604030504040204" pitchFamily="50" charset="-128"/>
                <a:ea typeface="Meiryo UI" panose="020B0604030504040204" pitchFamily="50" charset="-128"/>
              </a:rPr>
              <a:t>全３コースを一気通貫で、同じ方が受講いただくことで理解度が深まり、</a:t>
            </a:r>
            <a:r>
              <a:rPr lang="en-US" altLang="ja-JP" sz="1600" u="none" dirty="0">
                <a:latin typeface="Meiryo UI" panose="020B0604030504040204" pitchFamily="50" charset="-128"/>
                <a:ea typeface="Meiryo UI" panose="020B0604030504040204" pitchFamily="50" charset="-128"/>
              </a:rPr>
              <a:t>I</a:t>
            </a:r>
            <a:r>
              <a:rPr lang="ja-JP" altLang="en-US" sz="1600" u="none" dirty="0">
                <a:latin typeface="Meiryo UI" panose="020B0604030504040204" pitchFamily="50" charset="-128"/>
                <a:ea typeface="Meiryo UI" panose="020B0604030504040204" pitchFamily="50" charset="-128"/>
              </a:rPr>
              <a:t>ｏ</a:t>
            </a:r>
            <a:r>
              <a:rPr lang="en-US" altLang="ja-JP" sz="1600" u="none" dirty="0">
                <a:latin typeface="Meiryo UI" panose="020B0604030504040204" pitchFamily="50" charset="-128"/>
                <a:ea typeface="Meiryo UI" panose="020B0604030504040204" pitchFamily="50" charset="-128"/>
              </a:rPr>
              <a:t>T/AI</a:t>
            </a:r>
          </a:p>
          <a:p>
            <a:pPr lvl="0" algn="dist" eaLnBrk="1" hangingPunct="1"/>
            <a:r>
              <a:rPr lang="ja-JP" altLang="en-US" sz="1600" u="none" dirty="0">
                <a:latin typeface="Meiryo UI" panose="020B0604030504040204" pitchFamily="50" charset="-128"/>
                <a:ea typeface="Meiryo UI" panose="020B0604030504040204" pitchFamily="50" charset="-128"/>
              </a:rPr>
              <a:t>   高度技術人材の効果的な育成ができるため、この度、コース毎の申込に先立ち、</a:t>
            </a:r>
            <a:endParaRPr lang="en-US" altLang="ja-JP" sz="1600" u="none" dirty="0">
              <a:latin typeface="Meiryo UI" panose="020B0604030504040204" pitchFamily="50" charset="-128"/>
              <a:ea typeface="Meiryo UI" panose="020B0604030504040204" pitchFamily="50" charset="-128"/>
            </a:endParaRPr>
          </a:p>
          <a:p>
            <a:pPr lvl="0" eaLnBrk="1" hangingPunct="1"/>
            <a:r>
              <a:rPr lang="ja-JP" altLang="en-US" sz="1600" b="1" u="none" dirty="0">
                <a:solidFill>
                  <a:srgbClr val="FF0000"/>
                </a:solidFill>
                <a:latin typeface="Meiryo UI" panose="020B0604030504040204" pitchFamily="50" charset="-128"/>
                <a:ea typeface="Meiryo UI" panose="020B0604030504040204" pitchFamily="50" charset="-128"/>
              </a:rPr>
              <a:t>　</a:t>
            </a:r>
            <a:r>
              <a:rPr lang="ja-JP" altLang="en-US" sz="1600" b="1" u="heavy" dirty="0">
                <a:solidFill>
                  <a:srgbClr val="FF0000"/>
                </a:solidFill>
                <a:latin typeface="Meiryo UI" panose="020B0604030504040204" pitchFamily="50" charset="-128"/>
                <a:ea typeface="Meiryo UI" panose="020B0604030504040204" pitchFamily="50" charset="-128"/>
              </a:rPr>
              <a:t>「全コース一括申込」の受付を開始</a:t>
            </a:r>
            <a:r>
              <a:rPr lang="ja-JP" altLang="en-US" sz="1600" u="none" dirty="0">
                <a:latin typeface="Meiryo UI" panose="020B0604030504040204" pitchFamily="50" charset="-128"/>
                <a:ea typeface="Meiryo UI" panose="020B0604030504040204" pitchFamily="50" charset="-128"/>
              </a:rPr>
              <a:t>します。　　</a:t>
            </a:r>
            <a:endParaRPr lang="en-US" altLang="ja-JP" sz="1600" u="none" dirty="0">
              <a:latin typeface="Meiryo UI" panose="020B0604030504040204" pitchFamily="50" charset="-128"/>
              <a:ea typeface="Meiryo UI" panose="020B0604030504040204" pitchFamily="50" charset="-128"/>
            </a:endParaRPr>
          </a:p>
          <a:p>
            <a:pPr lvl="0" eaLnBrk="1" hangingPunct="1">
              <a:lnSpc>
                <a:spcPts val="900"/>
              </a:lnSpc>
            </a:pPr>
            <a:endParaRPr lang="en-US" altLang="ja-JP" sz="1600" u="none" dirty="0">
              <a:latin typeface="Meiryo UI" panose="020B0604030504040204" pitchFamily="50" charset="-128"/>
              <a:ea typeface="Meiryo UI" panose="020B0604030504040204" pitchFamily="50" charset="-128"/>
            </a:endParaRPr>
          </a:p>
          <a:p>
            <a:pPr algn="dist" eaLnBrk="1" hangingPunct="1"/>
            <a:r>
              <a:rPr lang="ja-JP" altLang="en-US" sz="1600" u="none" dirty="0">
                <a:latin typeface="Meiryo UI" panose="020B0604030504040204" pitchFamily="50" charset="-128"/>
                <a:ea typeface="Meiryo UI" panose="020B0604030504040204" pitchFamily="50" charset="-128"/>
              </a:rPr>
              <a:t>・ </a:t>
            </a:r>
            <a:r>
              <a:rPr lang="ja-JP" altLang="en-US" sz="1600" b="1" u="none" dirty="0">
                <a:solidFill>
                  <a:srgbClr val="FF0000"/>
                </a:solidFill>
                <a:latin typeface="Meiryo UI" panose="020B0604030504040204" pitchFamily="50" charset="-128"/>
                <a:ea typeface="Meiryo UI" panose="020B0604030504040204" pitchFamily="50" charset="-128"/>
              </a:rPr>
              <a:t>「全コース一括申込」の場合は、</a:t>
            </a:r>
            <a:r>
              <a:rPr lang="ja-JP" altLang="en-US" sz="1600" u="none" dirty="0">
                <a:latin typeface="Meiryo UI" panose="020B0604030504040204" pitchFamily="50" charset="-128"/>
                <a:ea typeface="Meiryo UI" panose="020B0604030504040204" pitchFamily="50" charset="-128"/>
              </a:rPr>
              <a:t>コース毎に申込む場合より、</a:t>
            </a:r>
            <a:r>
              <a:rPr lang="ja-JP" altLang="en-US" sz="1600" b="1" u="none" dirty="0">
                <a:solidFill>
                  <a:srgbClr val="FF0000"/>
                </a:solidFill>
                <a:latin typeface="Meiryo UI" panose="020B0604030504040204" pitchFamily="50" charset="-128"/>
                <a:ea typeface="Meiryo UI" panose="020B0604030504040204" pitchFamily="50" charset="-128"/>
              </a:rPr>
              <a:t>１コースあたりの</a:t>
            </a:r>
            <a:endParaRPr lang="en-US" altLang="ja-JP" sz="1600" b="1" u="none" dirty="0">
              <a:solidFill>
                <a:srgbClr val="FF0000"/>
              </a:solidFill>
              <a:latin typeface="Meiryo UI" panose="020B0604030504040204" pitchFamily="50" charset="-128"/>
              <a:ea typeface="Meiryo UI" panose="020B0604030504040204" pitchFamily="50" charset="-128"/>
            </a:endParaRPr>
          </a:p>
          <a:p>
            <a:pPr eaLnBrk="1" hangingPunct="1"/>
            <a:r>
              <a:rPr lang="ja-JP" altLang="en-US" sz="1600" b="1" u="none" dirty="0">
                <a:solidFill>
                  <a:srgbClr val="FF0000"/>
                </a:solidFill>
                <a:latin typeface="Meiryo UI" panose="020B0604030504040204" pitchFamily="50" charset="-128"/>
                <a:ea typeface="Meiryo UI" panose="020B0604030504040204" pitchFamily="50" charset="-128"/>
              </a:rPr>
              <a:t>   単価を安価に設定</a:t>
            </a:r>
            <a:r>
              <a:rPr lang="ja-JP" altLang="en-US" sz="1600" u="none" dirty="0">
                <a:latin typeface="Meiryo UI" panose="020B0604030504040204" pitchFamily="50" charset="-128"/>
                <a:ea typeface="Meiryo UI" panose="020B0604030504040204" pitchFamily="50" charset="-128"/>
              </a:rPr>
              <a:t>しておりますので、是非ともこの機会をご活用ください。</a:t>
            </a:r>
            <a:r>
              <a:rPr lang="ja-JP" altLang="en-US" sz="1200" u="none" dirty="0">
                <a:latin typeface="Meiryo UI" panose="020B0604030504040204" pitchFamily="50" charset="-128"/>
                <a:ea typeface="Meiryo UI" panose="020B0604030504040204" pitchFamily="50" charset="-128"/>
              </a:rPr>
              <a:t>　　　　　　　　　　　　　　　　　　　　　　　　　 　　　　　　　　　　　　　　　　　　　　　　</a:t>
            </a:r>
            <a:endParaRPr lang="ja-JP" altLang="en-US" sz="1800" u="none" dirty="0">
              <a:ea typeface="HG創英角ｺﾞｼｯｸUB" pitchFamily="49" charset="-128"/>
            </a:endParaRPr>
          </a:p>
          <a:p>
            <a:pPr lvl="0" eaLnBrk="1" hangingPunct="1">
              <a:lnSpc>
                <a:spcPts val="900"/>
              </a:lnSpc>
            </a:pPr>
            <a:endParaRPr lang="en-US" altLang="ja-JP" sz="1600" u="none" dirty="0">
              <a:latin typeface="Meiryo UI" panose="020B0604030504040204" pitchFamily="50" charset="-128"/>
              <a:ea typeface="Meiryo UI" panose="020B0604030504040204" pitchFamily="50" charset="-128"/>
            </a:endParaRPr>
          </a:p>
          <a:p>
            <a:pPr lvl="0" eaLnBrk="1" hangingPunct="1"/>
            <a:r>
              <a:rPr lang="ja-JP" altLang="en-US" sz="1600" u="none" dirty="0">
                <a:latin typeface="Meiryo UI" panose="020B0604030504040204" pitchFamily="50" charset="-128"/>
                <a:ea typeface="Meiryo UI" panose="020B0604030504040204" pitchFamily="50" charset="-128"/>
              </a:rPr>
              <a:t>・　スマートエスイー</a:t>
            </a:r>
            <a:r>
              <a:rPr lang="en-US" altLang="ja-JP" sz="1600" u="none" dirty="0" err="1">
                <a:latin typeface="Meiryo UI" panose="020B0604030504040204" pitchFamily="50" charset="-128"/>
                <a:ea typeface="Meiryo UI" panose="020B0604030504040204" pitchFamily="50" charset="-128"/>
              </a:rPr>
              <a:t>IoT</a:t>
            </a:r>
            <a:r>
              <a:rPr lang="en-US" altLang="ja-JP" sz="1600" u="none" dirty="0">
                <a:latin typeface="Meiryo UI" panose="020B0604030504040204" pitchFamily="50" charset="-128"/>
                <a:ea typeface="Meiryo UI" panose="020B0604030504040204" pitchFamily="50" charset="-128"/>
              </a:rPr>
              <a:t>/AI</a:t>
            </a:r>
            <a:r>
              <a:rPr lang="ja-JP" altLang="en-US" sz="1600" u="none" dirty="0">
                <a:latin typeface="Meiryo UI" panose="020B0604030504040204" pitchFamily="50" charset="-128"/>
                <a:ea typeface="Meiryo UI" panose="020B0604030504040204" pitchFamily="50" charset="-128"/>
              </a:rPr>
              <a:t>石川スクール「技術者向け研修」は、</a:t>
            </a:r>
            <a:r>
              <a:rPr lang="ja-JP" altLang="en-US" sz="1600" b="1" u="none" dirty="0">
                <a:solidFill>
                  <a:srgbClr val="FF0000"/>
                </a:solidFill>
                <a:latin typeface="Meiryo UI" panose="020B0604030504040204" pitchFamily="50" charset="-128"/>
                <a:ea typeface="Meiryo UI" panose="020B0604030504040204" pitchFamily="50" charset="-128"/>
              </a:rPr>
              <a:t>演習時間も多く</a:t>
            </a:r>
            <a:r>
              <a:rPr lang="ja-JP" altLang="en-US" sz="1600" u="none" dirty="0">
                <a:latin typeface="Meiryo UI" panose="020B0604030504040204" pitchFamily="50" charset="-128"/>
                <a:ea typeface="Meiryo UI" panose="020B0604030504040204" pitchFamily="50" charset="-128"/>
              </a:rPr>
              <a:t>、より　</a:t>
            </a:r>
            <a:endParaRPr lang="en-US" altLang="ja-JP" sz="1600" u="none" dirty="0">
              <a:latin typeface="Meiryo UI" panose="020B0604030504040204" pitchFamily="50" charset="-128"/>
              <a:ea typeface="Meiryo UI" panose="020B0604030504040204" pitchFamily="50" charset="-128"/>
            </a:endParaRPr>
          </a:p>
          <a:p>
            <a:pPr lvl="0" eaLnBrk="1" hangingPunct="1"/>
            <a:r>
              <a:rPr lang="ja-JP" altLang="en-US" sz="1600" b="1" u="none" dirty="0">
                <a:solidFill>
                  <a:srgbClr val="FF0000"/>
                </a:solidFill>
                <a:latin typeface="Meiryo UI" panose="020B0604030504040204" pitchFamily="50" charset="-128"/>
                <a:ea typeface="Meiryo UI" panose="020B0604030504040204" pitchFamily="50" charset="-128"/>
              </a:rPr>
              <a:t>　　実践的な研修カリキュラム</a:t>
            </a:r>
            <a:r>
              <a:rPr lang="ja-JP" altLang="en-US" sz="1600" u="none" dirty="0">
                <a:latin typeface="Meiryo UI" panose="020B0604030504040204" pitchFamily="50" charset="-128"/>
                <a:ea typeface="Meiryo UI" panose="020B0604030504040204" pitchFamily="50" charset="-128"/>
              </a:rPr>
              <a:t>となっております。</a:t>
            </a:r>
            <a:endParaRPr lang="en-US" altLang="ja-JP" sz="1600" u="none"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AF39BF7-DB29-4FDC-B90A-1EDDD2AB200B}"/>
              </a:ext>
            </a:extLst>
          </p:cNvPr>
          <p:cNvSpPr/>
          <p:nvPr/>
        </p:nvSpPr>
        <p:spPr>
          <a:xfrm>
            <a:off x="12700" y="4536549"/>
            <a:ext cx="7167512" cy="1247647"/>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73613">
              <a:defRPr/>
            </a:pPr>
            <a:endParaRPr kumimoji="0" lang="ja-JP" altLang="en-US" sz="1865">
              <a:solidFill>
                <a:prstClr val="white"/>
              </a:solidFill>
              <a:latin typeface="Calibri" panose="020F0502020204030204"/>
              <a:ea typeface="游ゴシック" panose="020B0400000000000000" pitchFamily="50" charset="-128"/>
            </a:endParaRPr>
          </a:p>
        </p:txBody>
      </p:sp>
      <p:sp>
        <p:nvSpPr>
          <p:cNvPr id="13" name="角丸四角形 111">
            <a:extLst>
              <a:ext uri="{FF2B5EF4-FFF2-40B4-BE49-F238E27FC236}">
                <a16:creationId xmlns:a16="http://schemas.microsoft.com/office/drawing/2014/main" id="{64E2D1DD-D725-469D-8FE5-54FDC6493FA1}"/>
              </a:ext>
            </a:extLst>
          </p:cNvPr>
          <p:cNvSpPr/>
          <p:nvPr/>
        </p:nvSpPr>
        <p:spPr>
          <a:xfrm>
            <a:off x="0" y="4375023"/>
            <a:ext cx="7187299" cy="360000"/>
          </a:xfrm>
          <a:prstGeom prst="roundRect">
            <a:avLst>
              <a:gd name="adj" fmla="val 15604"/>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60000"/>
            <a:r>
              <a:rPr lang="ja-JP" altLang="en-US" sz="2000" b="1" dirty="0">
                <a:solidFill>
                  <a:schemeClr val="bg1"/>
                </a:solidFill>
                <a:latin typeface="メイリオ" panose="020B0604030504040204" pitchFamily="50" charset="-128"/>
                <a:ea typeface="メイリオ" panose="020B0604030504040204" pitchFamily="50" charset="-128"/>
              </a:rPr>
              <a:t>　　　　　　　　　　　  　　　　　　　　　 　：</a:t>
            </a:r>
            <a:r>
              <a:rPr lang="en-US" altLang="ja-JP" sz="2000" b="1" dirty="0">
                <a:solidFill>
                  <a:schemeClr val="bg1"/>
                </a:solidFill>
                <a:latin typeface="メイリオ" panose="020B0604030504040204" pitchFamily="50" charset="-128"/>
                <a:ea typeface="メイリオ" panose="020B0604030504040204" pitchFamily="50" charset="-128"/>
              </a:rPr>
              <a:t>1.5</a:t>
            </a:r>
            <a:r>
              <a:rPr lang="ja-JP" altLang="en-US" sz="2000" b="1" dirty="0">
                <a:solidFill>
                  <a:schemeClr val="bg1"/>
                </a:solidFill>
                <a:latin typeface="メイリオ" panose="020B0604030504040204" pitchFamily="50" charset="-128"/>
                <a:ea typeface="メイリオ" panose="020B0604030504040204" pitchFamily="50" charset="-128"/>
              </a:rPr>
              <a:t>日</a:t>
            </a:r>
            <a:endParaRPr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369EAF25-4FF5-4AC4-BAB2-A1DD9D719320}"/>
              </a:ext>
            </a:extLst>
          </p:cNvPr>
          <p:cNvSpPr/>
          <p:nvPr/>
        </p:nvSpPr>
        <p:spPr>
          <a:xfrm>
            <a:off x="6990" y="5943556"/>
            <a:ext cx="7173222" cy="1745292"/>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73613">
              <a:defRPr/>
            </a:pPr>
            <a:endParaRPr kumimoji="0" lang="ja-JP" altLang="en-US" sz="1865">
              <a:solidFill>
                <a:prstClr val="white"/>
              </a:solidFill>
              <a:latin typeface="Calibri" panose="020F0502020204030204"/>
              <a:ea typeface="游ゴシック" panose="020B0400000000000000" pitchFamily="50" charset="-128"/>
            </a:endParaRPr>
          </a:p>
        </p:txBody>
      </p:sp>
      <p:sp>
        <p:nvSpPr>
          <p:cNvPr id="17" name="角丸四角形 113">
            <a:extLst>
              <a:ext uri="{FF2B5EF4-FFF2-40B4-BE49-F238E27FC236}">
                <a16:creationId xmlns:a16="http://schemas.microsoft.com/office/drawing/2014/main" id="{FBA05241-5A17-4C96-9178-97E7FE15BDE5}"/>
              </a:ext>
            </a:extLst>
          </p:cNvPr>
          <p:cNvSpPr/>
          <p:nvPr/>
        </p:nvSpPr>
        <p:spPr>
          <a:xfrm>
            <a:off x="6990" y="5871968"/>
            <a:ext cx="7182000" cy="360000"/>
          </a:xfrm>
          <a:prstGeom prst="roundRect">
            <a:avLst>
              <a:gd name="adj" fmla="val 15604"/>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000" b="1" dirty="0">
                <a:solidFill>
                  <a:prstClr val="white"/>
                </a:solidFill>
                <a:latin typeface="メイリオ" panose="020B0604030504040204" pitchFamily="50" charset="-128"/>
                <a:ea typeface="メイリオ" panose="020B0604030504040204" pitchFamily="50" charset="-128"/>
              </a:rPr>
              <a:t>  　　　　　　　　　　　　　　　　　　　　　　   </a:t>
            </a:r>
            <a:r>
              <a:rPr lang="en-US" altLang="ja-JP" sz="2000" b="1" dirty="0">
                <a:solidFill>
                  <a:prstClr val="white"/>
                </a:solidFill>
                <a:latin typeface="メイリオ" panose="020B0604030504040204" pitchFamily="50" charset="-128"/>
                <a:ea typeface="メイリオ" panose="020B0604030504040204" pitchFamily="50" charset="-128"/>
              </a:rPr>
              <a:t>:3</a:t>
            </a:r>
            <a:r>
              <a:rPr lang="ja-JP" altLang="en-US" sz="2000" b="1" dirty="0">
                <a:solidFill>
                  <a:prstClr val="white"/>
                </a:solidFill>
                <a:latin typeface="メイリオ" panose="020B0604030504040204" pitchFamily="50" charset="-128"/>
                <a:ea typeface="メイリオ" panose="020B0604030504040204" pitchFamily="50" charset="-128"/>
              </a:rPr>
              <a:t>日</a:t>
            </a:r>
            <a:endParaRPr lang="en-US" altLang="ja-JP" sz="2000" b="1" dirty="0">
              <a:solidFill>
                <a:prstClr val="white"/>
              </a:solidFill>
              <a:latin typeface="メイリオ" panose="020B0604030504040204" pitchFamily="50" charset="-128"/>
              <a:ea typeface="メイリオ" panose="020B0604030504040204" pitchFamily="50" charset="-128"/>
            </a:endParaRPr>
          </a:p>
        </p:txBody>
      </p:sp>
      <p:sp>
        <p:nvSpPr>
          <p:cNvPr id="18" name="正方形/長方形 17">
            <a:extLst>
              <a:ext uri="{FF2B5EF4-FFF2-40B4-BE49-F238E27FC236}">
                <a16:creationId xmlns:a16="http://schemas.microsoft.com/office/drawing/2014/main" id="{F0F8DD97-3AC9-4E04-B420-DF8D75A00EE2}"/>
              </a:ext>
            </a:extLst>
          </p:cNvPr>
          <p:cNvSpPr/>
          <p:nvPr/>
        </p:nvSpPr>
        <p:spPr>
          <a:xfrm>
            <a:off x="11430" y="7806824"/>
            <a:ext cx="7174800" cy="1698883"/>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73613">
              <a:defRPr/>
            </a:pPr>
            <a:endParaRPr kumimoji="0" lang="ja-JP" altLang="en-US" sz="1865">
              <a:solidFill>
                <a:prstClr val="white"/>
              </a:solidFill>
              <a:latin typeface="Calibri" panose="020F0502020204030204"/>
              <a:ea typeface="游ゴシック" panose="020B0400000000000000" pitchFamily="50" charset="-128"/>
            </a:endParaRPr>
          </a:p>
        </p:txBody>
      </p:sp>
      <p:sp>
        <p:nvSpPr>
          <p:cNvPr id="19" name="角丸四角形 115">
            <a:extLst>
              <a:ext uri="{FF2B5EF4-FFF2-40B4-BE49-F238E27FC236}">
                <a16:creationId xmlns:a16="http://schemas.microsoft.com/office/drawing/2014/main" id="{381FA8CF-7C5D-496F-9070-256BA06C673F}"/>
              </a:ext>
            </a:extLst>
          </p:cNvPr>
          <p:cNvSpPr/>
          <p:nvPr/>
        </p:nvSpPr>
        <p:spPr>
          <a:xfrm>
            <a:off x="22975" y="7757985"/>
            <a:ext cx="7177925" cy="360000"/>
          </a:xfrm>
          <a:prstGeom prst="roundRect">
            <a:avLst>
              <a:gd name="adj" fmla="val 15604"/>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000" b="1" dirty="0">
                <a:solidFill>
                  <a:prstClr val="white"/>
                </a:solidFill>
                <a:latin typeface="メイリオ" panose="020B0604030504040204" pitchFamily="50" charset="-128"/>
                <a:ea typeface="メイリオ" panose="020B0604030504040204" pitchFamily="50" charset="-128"/>
              </a:rPr>
              <a:t>  　　　　　　　　　　　　　　　　　　　　　　  ： </a:t>
            </a:r>
            <a:r>
              <a:rPr lang="en-US" altLang="ja-JP" sz="2000" b="1" dirty="0">
                <a:solidFill>
                  <a:prstClr val="white"/>
                </a:solidFill>
                <a:latin typeface="メイリオ" panose="020B0604030504040204" pitchFamily="50" charset="-128"/>
                <a:ea typeface="メイリオ" panose="020B0604030504040204" pitchFamily="50" charset="-128"/>
              </a:rPr>
              <a:t>3</a:t>
            </a:r>
            <a:r>
              <a:rPr lang="ja-JP" altLang="en-US" sz="2000" b="1" dirty="0">
                <a:solidFill>
                  <a:prstClr val="white"/>
                </a:solidFill>
                <a:latin typeface="メイリオ" panose="020B0604030504040204" pitchFamily="50" charset="-128"/>
                <a:ea typeface="メイリオ" panose="020B0604030504040204" pitchFamily="50" charset="-128"/>
              </a:rPr>
              <a:t>日</a:t>
            </a:r>
            <a:endParaRPr lang="ja-JP" altLang="en-US" sz="20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F8A32A2E-67DC-4479-98E7-A81F663A636F}"/>
              </a:ext>
            </a:extLst>
          </p:cNvPr>
          <p:cNvSpPr txBox="1"/>
          <p:nvPr/>
        </p:nvSpPr>
        <p:spPr>
          <a:xfrm>
            <a:off x="149259" y="6274403"/>
            <a:ext cx="5029201" cy="1438855"/>
          </a:xfrm>
          <a:prstGeom prst="rect">
            <a:avLst/>
          </a:prstGeom>
          <a:noFill/>
        </p:spPr>
        <p:txBody>
          <a:bodyPr wrap="square" rtlCol="0">
            <a:spAutoFit/>
          </a:bodyPr>
          <a:lstStyle/>
          <a:p>
            <a:pPr marL="276275" indent="-372924">
              <a:lnSpc>
                <a:spcPts val="1865"/>
              </a:lnSpc>
            </a:pPr>
            <a:r>
              <a:rPr lang="ja-JP" altLang="en-US" sz="1400" b="1" dirty="0">
                <a:latin typeface="メイリオ" panose="020B0604030504040204" pitchFamily="50" charset="-128"/>
                <a:ea typeface="メイリオ" panose="020B0604030504040204" pitchFamily="50" charset="-128"/>
              </a:rPr>
              <a:t>前　半</a:t>
            </a:r>
            <a:r>
              <a:rPr lang="ja-JP" altLang="en-US" sz="1200" b="1" dirty="0">
                <a:latin typeface="メイリオ" panose="020B0604030504040204" pitchFamily="50" charset="-128"/>
                <a:ea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rPr>
              <a:t>1.5</a:t>
            </a:r>
            <a:r>
              <a:rPr lang="ja-JP" altLang="en-US" sz="1200" b="1" dirty="0">
                <a:latin typeface="メイリオ" panose="020B0604030504040204" pitchFamily="50" charset="-128"/>
                <a:ea typeface="メイリオ" panose="020B0604030504040204" pitchFamily="50" charset="-128"/>
              </a:rPr>
              <a:t>日）</a:t>
            </a:r>
            <a:r>
              <a:rPr lang="ja-JP" altLang="en-US" sz="1400" dirty="0">
                <a:latin typeface="メイリオ" panose="020B0604030504040204" pitchFamily="50" charset="-128"/>
                <a:ea typeface="メイリオ" panose="020B0604030504040204" pitchFamily="50" charset="-128"/>
              </a:rPr>
              <a:t>令和５年</a:t>
            </a:r>
            <a:r>
              <a:rPr lang="ja-JP" altLang="en-US" sz="1400" b="1" dirty="0">
                <a:latin typeface="メイリオ" panose="020B0604030504040204" pitchFamily="50" charset="-128"/>
                <a:ea typeface="メイリオ" panose="020B0604030504040204" pitchFamily="50" charset="-128"/>
              </a:rPr>
              <a:t>１０月　２日</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月</a:t>
            </a:r>
            <a:r>
              <a:rPr lang="en-US" altLang="ja-JP" sz="1400" b="1"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 13:00~17:30</a:t>
            </a:r>
          </a:p>
          <a:p>
            <a:pPr marL="276275" indent="-372924">
              <a:lnSpc>
                <a:spcPts val="2400"/>
              </a:lnSpc>
            </a:pPr>
            <a:r>
              <a:rPr lang="ja-JP" altLang="en-US" sz="1400" dirty="0">
                <a:latin typeface="メイリオ" panose="020B0604030504040204" pitchFamily="50" charset="-128"/>
                <a:ea typeface="メイリオ" panose="020B0604030504040204" pitchFamily="50" charset="-128"/>
              </a:rPr>
              <a:t>　　　　　　　　　　　</a:t>
            </a:r>
            <a:r>
              <a:rPr lang="ja-JP" altLang="en-US" sz="1400" b="1" dirty="0">
                <a:latin typeface="メイリオ" panose="020B0604030504040204" pitchFamily="50" charset="-128"/>
                <a:ea typeface="メイリオ" panose="020B0604030504040204" pitchFamily="50" charset="-128"/>
              </a:rPr>
              <a:t>１０月　３日</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火</a:t>
            </a:r>
            <a:r>
              <a:rPr lang="en-US" altLang="ja-JP" sz="1400" b="1"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   9:00~17:00</a:t>
            </a:r>
            <a:endParaRPr lang="en-US" altLang="ja-JP" sz="1000" dirty="0">
              <a:latin typeface="メイリオ" panose="020B0604030504040204" pitchFamily="50" charset="-128"/>
              <a:ea typeface="メイリオ" panose="020B0604030504040204" pitchFamily="50" charset="-128"/>
            </a:endParaRPr>
          </a:p>
          <a:p>
            <a:pPr marL="276275" indent="-372924">
              <a:lnSpc>
                <a:spcPts val="2400"/>
              </a:lnSpc>
            </a:pPr>
            <a:r>
              <a:rPr lang="ja-JP" altLang="en-US" sz="1400" b="1" dirty="0">
                <a:latin typeface="メイリオ" panose="020B0604030504040204" pitchFamily="50" charset="-128"/>
                <a:ea typeface="メイリオ" panose="020B0604030504040204" pitchFamily="50" charset="-128"/>
              </a:rPr>
              <a:t>後　半</a:t>
            </a:r>
            <a:r>
              <a:rPr lang="ja-JP" altLang="en-US" sz="1200" b="1" dirty="0">
                <a:latin typeface="メイリオ" panose="020B0604030504040204" pitchFamily="50" charset="-128"/>
                <a:ea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rPr>
              <a:t>1.5</a:t>
            </a:r>
            <a:r>
              <a:rPr lang="ja-JP" altLang="en-US" sz="1200" b="1" dirty="0">
                <a:latin typeface="メイリオ" panose="020B0604030504040204" pitchFamily="50" charset="-128"/>
                <a:ea typeface="メイリオ" panose="020B0604030504040204" pitchFamily="50" charset="-128"/>
              </a:rPr>
              <a:t>日）</a:t>
            </a:r>
            <a:r>
              <a:rPr lang="ja-JP" altLang="en-US" sz="1400" dirty="0">
                <a:latin typeface="メイリオ" panose="020B0604030504040204" pitchFamily="50" charset="-128"/>
                <a:ea typeface="メイリオ" panose="020B0604030504040204" pitchFamily="50" charset="-128"/>
              </a:rPr>
              <a:t>令和５年</a:t>
            </a:r>
            <a:r>
              <a:rPr lang="ja-JP" altLang="en-US" sz="1400" b="1" dirty="0">
                <a:latin typeface="メイリオ" panose="020B0604030504040204" pitchFamily="50" charset="-128"/>
                <a:ea typeface="メイリオ" panose="020B0604030504040204" pitchFamily="50" charset="-128"/>
              </a:rPr>
              <a:t>１０月１６日</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月</a:t>
            </a:r>
            <a:r>
              <a:rPr lang="en-US" altLang="ja-JP" sz="1400" b="1"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13:00~17:30</a:t>
            </a:r>
            <a:endParaRPr lang="en-US" altLang="ja-JP" sz="1400" b="1" dirty="0">
              <a:latin typeface="メイリオ" panose="020B0604030504040204" pitchFamily="50" charset="-128"/>
              <a:ea typeface="メイリオ" panose="020B0604030504040204" pitchFamily="50" charset="-128"/>
            </a:endParaRPr>
          </a:p>
          <a:p>
            <a:pPr marL="276275" indent="-372924">
              <a:lnSpc>
                <a:spcPts val="1865"/>
              </a:lnSpc>
            </a:pPr>
            <a:r>
              <a:rPr lang="ja-JP" altLang="en-US" sz="1400" dirty="0">
                <a:latin typeface="メイリオ" panose="020B0604030504040204" pitchFamily="50" charset="-128"/>
                <a:ea typeface="メイリオ" panose="020B0604030504040204" pitchFamily="50" charset="-128"/>
              </a:rPr>
              <a:t>　       　　　　　　     </a:t>
            </a:r>
            <a:r>
              <a:rPr lang="ja-JP" altLang="en-US" sz="1400" b="1" dirty="0">
                <a:latin typeface="メイリオ" panose="020B0604030504040204" pitchFamily="50" charset="-128"/>
                <a:ea typeface="メイリオ" panose="020B0604030504040204" pitchFamily="50" charset="-128"/>
              </a:rPr>
              <a:t>１０月１７日</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火</a:t>
            </a:r>
            <a:r>
              <a:rPr lang="en-US" altLang="ja-JP" sz="1400" b="1"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 9:00~17:00</a:t>
            </a:r>
            <a:endParaRPr lang="en-US" altLang="ja-JP" sz="1400" b="1" dirty="0">
              <a:latin typeface="メイリオ" panose="020B0604030504040204" pitchFamily="50" charset="-128"/>
              <a:ea typeface="メイリオ" panose="020B0604030504040204" pitchFamily="50" charset="-128"/>
            </a:endParaRPr>
          </a:p>
          <a:p>
            <a:pPr marL="276275" indent="-372924">
              <a:lnSpc>
                <a:spcPts val="1865"/>
              </a:lnSpc>
            </a:pP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石川県地場産業振興センター本館３階第５研修室</a:t>
            </a:r>
            <a:r>
              <a:rPr lang="en-US" altLang="ja-JP" sz="1200" dirty="0">
                <a:latin typeface="メイリオ" panose="020B0604030504040204" pitchFamily="50" charset="-128"/>
                <a:ea typeface="メイリオ" panose="020B0604030504040204" pitchFamily="50" charset="-128"/>
              </a:rPr>
              <a:t>)</a:t>
            </a:r>
            <a:endParaRPr lang="en-US" altLang="ja-JP" sz="1450" b="1" dirty="0">
              <a:solidFill>
                <a:srgbClr val="FF0000"/>
              </a:solidFill>
              <a:latin typeface="メイリオ" panose="020B0604030504040204" pitchFamily="50" charset="-128"/>
              <a:ea typeface="メイリオ" panose="020B0604030504040204" pitchFamily="50" charset="-128"/>
            </a:endParaRPr>
          </a:p>
        </p:txBody>
      </p:sp>
      <p:sp>
        <p:nvSpPr>
          <p:cNvPr id="24" name="テキスト ボックス 23">
            <a:extLst>
              <a:ext uri="{FF2B5EF4-FFF2-40B4-BE49-F238E27FC236}">
                <a16:creationId xmlns:a16="http://schemas.microsoft.com/office/drawing/2014/main" id="{CDAC7D89-E621-44DC-B769-19B100CB1148}"/>
              </a:ext>
            </a:extLst>
          </p:cNvPr>
          <p:cNvSpPr txBox="1"/>
          <p:nvPr/>
        </p:nvSpPr>
        <p:spPr>
          <a:xfrm>
            <a:off x="25206" y="4836645"/>
            <a:ext cx="5875308" cy="823302"/>
          </a:xfrm>
          <a:prstGeom prst="rect">
            <a:avLst/>
          </a:prstGeom>
          <a:noFill/>
        </p:spPr>
        <p:txBody>
          <a:bodyPr wrap="square" rtlCol="0">
            <a:spAutoFit/>
          </a:bodyPr>
          <a:lstStyle/>
          <a:p>
            <a:pPr marL="276275" indent="-372924">
              <a:lnSpc>
                <a:spcPts val="1865"/>
              </a:lnSpc>
            </a:pPr>
            <a:r>
              <a:rPr lang="ja-JP" altLang="en-US" sz="1400" b="1" dirty="0">
                <a:latin typeface="メイリオ" panose="020B0604030504040204" pitchFamily="50" charset="-128"/>
                <a:ea typeface="メイリオ" panose="020B0604030504040204" pitchFamily="50" charset="-128"/>
              </a:rPr>
              <a:t>第１日目</a:t>
            </a:r>
            <a:r>
              <a:rPr lang="ja-JP" altLang="en-US" sz="1200" b="1" dirty="0">
                <a:latin typeface="メイリオ" panose="020B0604030504040204" pitchFamily="50" charset="-128"/>
                <a:ea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rPr>
              <a:t>0.5</a:t>
            </a:r>
            <a:r>
              <a:rPr lang="ja-JP" altLang="en-US" sz="1200" b="1" dirty="0">
                <a:latin typeface="メイリオ" panose="020B0604030504040204" pitchFamily="50" charset="-128"/>
                <a:ea typeface="メイリオ" panose="020B0604030504040204" pitchFamily="50" charset="-128"/>
              </a:rPr>
              <a:t>日）</a:t>
            </a:r>
            <a:r>
              <a:rPr lang="ja-JP" altLang="en-US" sz="1400" dirty="0">
                <a:latin typeface="メイリオ" panose="020B0604030504040204" pitchFamily="50" charset="-128"/>
                <a:ea typeface="メイリオ" panose="020B0604030504040204" pitchFamily="50" charset="-128"/>
              </a:rPr>
              <a:t>令和５年　</a:t>
            </a:r>
            <a:r>
              <a:rPr lang="ja-JP" altLang="en-US" sz="1400" b="1" dirty="0">
                <a:latin typeface="メイリオ" panose="020B0604030504040204" pitchFamily="50" charset="-128"/>
                <a:ea typeface="メイリオ" panose="020B0604030504040204" pitchFamily="50" charset="-128"/>
              </a:rPr>
              <a:t>９月１１日</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月</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13:00~18:00</a:t>
            </a:r>
            <a:endParaRPr lang="ja-JP" altLang="en-US" sz="1400" dirty="0">
              <a:latin typeface="メイリオ" panose="020B0604030504040204" pitchFamily="50" charset="-128"/>
              <a:ea typeface="メイリオ" panose="020B0604030504040204" pitchFamily="50" charset="-128"/>
            </a:endParaRPr>
          </a:p>
          <a:p>
            <a:pPr marL="276275" indent="-372924">
              <a:lnSpc>
                <a:spcPts val="1865"/>
              </a:lnSpc>
            </a:pPr>
            <a:r>
              <a:rPr lang="ja-JP" altLang="en-US" sz="1400" b="1" dirty="0">
                <a:latin typeface="メイリオ" panose="020B0604030504040204" pitchFamily="50" charset="-128"/>
                <a:ea typeface="メイリオ" panose="020B0604030504040204" pitchFamily="50" charset="-128"/>
              </a:rPr>
              <a:t>第２日目</a:t>
            </a:r>
            <a:r>
              <a:rPr lang="ja-JP" altLang="en-US" sz="1200" b="1" dirty="0">
                <a:latin typeface="メイリオ" panose="020B0604030504040204" pitchFamily="50" charset="-128"/>
                <a:ea typeface="メイリオ" panose="020B0604030504040204" pitchFamily="50" charset="-128"/>
              </a:rPr>
              <a:t>（ １ 日）</a:t>
            </a:r>
            <a:r>
              <a:rPr lang="ja-JP" altLang="en-US" sz="1400" dirty="0">
                <a:latin typeface="メイリオ" panose="020B0604030504040204" pitchFamily="50" charset="-128"/>
                <a:ea typeface="メイリオ" panose="020B0604030504040204" pitchFamily="50" charset="-128"/>
              </a:rPr>
              <a:t>令和５年　</a:t>
            </a:r>
            <a:r>
              <a:rPr lang="ja-JP" altLang="en-US" sz="1400" b="1" dirty="0">
                <a:latin typeface="メイリオ" panose="020B0604030504040204" pitchFamily="50" charset="-128"/>
                <a:ea typeface="メイリオ" panose="020B0604030504040204" pitchFamily="50" charset="-128"/>
              </a:rPr>
              <a:t>９月１２日</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火</a:t>
            </a:r>
            <a:r>
              <a:rPr lang="en-US" altLang="ja-JP" sz="1400" b="1"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9:00~17:00</a:t>
            </a:r>
          </a:p>
          <a:p>
            <a:pPr marL="276275" indent="-372924">
              <a:lnSpc>
                <a:spcPts val="1865"/>
              </a:lnSpc>
            </a:pPr>
            <a:r>
              <a:rPr lang="ja-JP" altLang="en-US" sz="1200" dirty="0">
                <a:latin typeface="メイリオ" panose="020B0604030504040204" pitchFamily="50" charset="-128"/>
                <a:ea typeface="メイリオ" panose="020B0604030504040204" pitchFamily="50" charset="-128"/>
              </a:rPr>
              <a:t>　　　　  （＠石川県地場産業振興センター本館３階第５研修室）</a:t>
            </a:r>
            <a:endParaRPr lang="en-US" altLang="ja-JP" sz="1450" b="1" dirty="0">
              <a:latin typeface="メイリオ" panose="020B0604030504040204" pitchFamily="50" charset="-128"/>
              <a:ea typeface="メイリオ" panose="020B0604030504040204" pitchFamily="50" charset="-128"/>
            </a:endParaRPr>
          </a:p>
        </p:txBody>
      </p:sp>
      <p:sp>
        <p:nvSpPr>
          <p:cNvPr id="40" name="正方形/長方形 39">
            <a:extLst>
              <a:ext uri="{FF2B5EF4-FFF2-40B4-BE49-F238E27FC236}">
                <a16:creationId xmlns:a16="http://schemas.microsoft.com/office/drawing/2014/main" id="{91EDC4B6-DF80-41C0-B4DD-93C21E1E2CC6}"/>
              </a:ext>
            </a:extLst>
          </p:cNvPr>
          <p:cNvSpPr/>
          <p:nvPr/>
        </p:nvSpPr>
        <p:spPr>
          <a:xfrm>
            <a:off x="0" y="9868606"/>
            <a:ext cx="7200900" cy="39377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73613">
              <a:lnSpc>
                <a:spcPts val="1347"/>
              </a:lnSpc>
              <a:defRPr/>
            </a:pPr>
            <a:r>
              <a:rPr kumimoji="0" lang="ja-JP" altLang="en-US" sz="1347" dirty="0">
                <a:solidFill>
                  <a:schemeClr val="bg1"/>
                </a:solidFill>
                <a:latin typeface="BIZ UDPゴシック" panose="020B0400000000000000" pitchFamily="50" charset="-128"/>
                <a:ea typeface="BIZ UDPゴシック" panose="020B0400000000000000" pitchFamily="50" charset="-128"/>
                <a:cs typeface="Meiryo UI" pitchFamily="50" charset="-128"/>
              </a:rPr>
              <a:t>＜お問い合わせ先＞</a:t>
            </a:r>
            <a:r>
              <a:rPr kumimoji="0" lang="ja-JP" altLang="en-US" sz="1243" dirty="0">
                <a:solidFill>
                  <a:schemeClr val="bg1"/>
                </a:solidFill>
                <a:latin typeface="BIZ UDPゴシック" panose="020B0400000000000000" pitchFamily="50" charset="-128"/>
                <a:ea typeface="BIZ UDPゴシック" panose="020B0400000000000000" pitchFamily="50" charset="-128"/>
                <a:cs typeface="Meiryo UI" pitchFamily="50" charset="-128"/>
              </a:rPr>
              <a:t>石川県商工労働部産業政策課　産業デジタル化支援グループ 担当 山本</a:t>
            </a:r>
            <a:endParaRPr kumimoji="0" lang="en-US" altLang="ja-JP" sz="1347"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a:p>
            <a:pPr defTabSz="473613">
              <a:lnSpc>
                <a:spcPts val="1347"/>
              </a:lnSpc>
              <a:defRPr/>
            </a:pPr>
            <a:r>
              <a:rPr kumimoji="0" lang="ja-JP" altLang="en-US" sz="1347" dirty="0">
                <a:solidFill>
                  <a:schemeClr val="bg1"/>
                </a:solidFill>
                <a:latin typeface="BIZ UDPゴシック" panose="020B0400000000000000" pitchFamily="50" charset="-128"/>
                <a:ea typeface="BIZ UDPゴシック" panose="020B0400000000000000" pitchFamily="50" charset="-128"/>
                <a:cs typeface="Meiryo UI" pitchFamily="50" charset="-128"/>
              </a:rPr>
              <a:t>　　　　　　　　　　　　　 </a:t>
            </a:r>
            <a:r>
              <a:rPr kumimoji="0" lang="ja-JP" altLang="en-US" sz="1243" dirty="0">
                <a:solidFill>
                  <a:schemeClr val="bg1"/>
                </a:solidFill>
                <a:latin typeface="BIZ UDPゴシック" panose="020B0400000000000000" pitchFamily="50" charset="-128"/>
                <a:ea typeface="BIZ UDPゴシック" panose="020B0400000000000000" pitchFamily="50" charset="-128"/>
                <a:cs typeface="Meiryo UI" pitchFamily="50" charset="-128"/>
              </a:rPr>
              <a:t>メール： </a:t>
            </a:r>
            <a:r>
              <a:rPr kumimoji="0" lang="en-US" altLang="ja-JP" sz="1243" dirty="0">
                <a:solidFill>
                  <a:schemeClr val="bg1"/>
                </a:solidFill>
                <a:latin typeface="BIZ UDPゴシック" panose="020B0400000000000000" pitchFamily="50" charset="-128"/>
                <a:ea typeface="BIZ UDPゴシック" panose="020B0400000000000000" pitchFamily="50" charset="-128"/>
                <a:cs typeface="Meiryo UI" pitchFamily="50" charset="-128"/>
              </a:rPr>
              <a:t>syoukou@pref.ishikawa.lg.jp</a:t>
            </a:r>
            <a:r>
              <a:rPr kumimoji="0" lang="ja-JP" altLang="en-US" sz="1243" dirty="0">
                <a:solidFill>
                  <a:schemeClr val="bg1"/>
                </a:solidFill>
                <a:latin typeface="BIZ UDPゴシック" panose="020B0400000000000000" pitchFamily="50" charset="-128"/>
                <a:ea typeface="BIZ UDPゴシック" panose="020B0400000000000000" pitchFamily="50" charset="-128"/>
                <a:cs typeface="Meiryo UI" pitchFamily="50" charset="-128"/>
              </a:rPr>
              <a:t>　電話：</a:t>
            </a:r>
            <a:r>
              <a:rPr kumimoji="0" lang="en-US" altLang="ja-JP" sz="1243" dirty="0">
                <a:solidFill>
                  <a:schemeClr val="bg1"/>
                </a:solidFill>
                <a:latin typeface="BIZ UDPゴシック" panose="020B0400000000000000" pitchFamily="50" charset="-128"/>
                <a:ea typeface="BIZ UDPゴシック" panose="020B0400000000000000" pitchFamily="50" charset="-128"/>
                <a:cs typeface="Meiryo UI" pitchFamily="50" charset="-128"/>
              </a:rPr>
              <a:t>076-225-1519</a:t>
            </a:r>
            <a:endParaRPr kumimoji="0" lang="ja-JP" altLang="en-US" sz="1243"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41" name="テキスト ボックス 40">
            <a:extLst>
              <a:ext uri="{FF2B5EF4-FFF2-40B4-BE49-F238E27FC236}">
                <a16:creationId xmlns:a16="http://schemas.microsoft.com/office/drawing/2014/main" id="{E3BC8940-F1CE-44DC-9CBB-A4C165A2CA8B}"/>
              </a:ext>
            </a:extLst>
          </p:cNvPr>
          <p:cNvSpPr txBox="1"/>
          <p:nvPr/>
        </p:nvSpPr>
        <p:spPr>
          <a:xfrm>
            <a:off x="6747711" y="9932414"/>
            <a:ext cx="483551" cy="409359"/>
          </a:xfrm>
          <a:prstGeom prst="rect">
            <a:avLst/>
          </a:prstGeom>
          <a:noFill/>
        </p:spPr>
        <p:txBody>
          <a:bodyPr wrap="none" rtlCol="0">
            <a:spAutoFit/>
          </a:bodyPr>
          <a:lstStyle/>
          <a:p>
            <a:r>
              <a:rPr lang="en-US" altLang="ja-JP" sz="2000" dirty="0">
                <a:solidFill>
                  <a:schemeClr val="bg1"/>
                </a:solidFill>
              </a:rPr>
              <a:t>-1-</a:t>
            </a:r>
            <a:endParaRPr lang="ja-JP" altLang="en-US" sz="2000" dirty="0">
              <a:solidFill>
                <a:schemeClr val="bg1"/>
              </a:solidFill>
            </a:endParaRPr>
          </a:p>
        </p:txBody>
      </p:sp>
      <p:sp>
        <p:nvSpPr>
          <p:cNvPr id="42" name="テキスト ボックス 41">
            <a:extLst>
              <a:ext uri="{FF2B5EF4-FFF2-40B4-BE49-F238E27FC236}">
                <a16:creationId xmlns:a16="http://schemas.microsoft.com/office/drawing/2014/main" id="{1D80AD30-F204-47D3-B4E4-412C81B8CC79}"/>
              </a:ext>
            </a:extLst>
          </p:cNvPr>
          <p:cNvSpPr txBox="1"/>
          <p:nvPr/>
        </p:nvSpPr>
        <p:spPr>
          <a:xfrm>
            <a:off x="1324181" y="9546023"/>
            <a:ext cx="5856031" cy="335989"/>
          </a:xfrm>
          <a:prstGeom prst="rect">
            <a:avLst/>
          </a:prstGeom>
          <a:noFill/>
        </p:spPr>
        <p:txBody>
          <a:bodyPr wrap="square" rtlCol="0">
            <a:spAutoFit/>
          </a:bodyPr>
          <a:lstStyle/>
          <a:p>
            <a:pPr algn="r">
              <a:lnSpc>
                <a:spcPts val="1865"/>
              </a:lnSpc>
            </a:pPr>
            <a:r>
              <a:rPr lang="ja-JP" altLang="en-US" b="1" dirty="0">
                <a:solidFill>
                  <a:srgbClr val="FF0000"/>
                </a:solidFill>
                <a:latin typeface="BIZ UDPゴシック" panose="020B0400000000000000" pitchFamily="50" charset="-128"/>
                <a:ea typeface="BIZ UDPゴシック" panose="020B0400000000000000" pitchFamily="50" charset="-128"/>
                <a:cs typeface="Meiryo UI" panose="020B0604030504040204" pitchFamily="50" charset="-128"/>
              </a:rPr>
              <a:t>「申込方法」及び「各コース詳細」は次頁以降を参照</a:t>
            </a:r>
            <a:endParaRPr lang="en-US" altLang="ja-JP" b="1" dirty="0">
              <a:solidFill>
                <a:srgbClr val="FF0000"/>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43" name="Text Box 107">
            <a:extLst>
              <a:ext uri="{FF2B5EF4-FFF2-40B4-BE49-F238E27FC236}">
                <a16:creationId xmlns:a16="http://schemas.microsoft.com/office/drawing/2014/main" id="{E8A152A0-AFE2-42AE-9E3F-C294E56716A0}"/>
              </a:ext>
            </a:extLst>
          </p:cNvPr>
          <p:cNvSpPr txBox="1">
            <a:spLocks noChangeArrowheads="1"/>
          </p:cNvSpPr>
          <p:nvPr/>
        </p:nvSpPr>
        <p:spPr bwMode="auto">
          <a:xfrm>
            <a:off x="56839" y="3311575"/>
            <a:ext cx="3539498" cy="100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r>
              <a:rPr lang="ja-JP" altLang="en-US" sz="2000" u="none" dirty="0">
                <a:ea typeface="HG創英角ｺﾞｼｯｸUB" pitchFamily="49" charset="-128"/>
              </a:rPr>
              <a:t>＜コース毎の申込の場合＞</a:t>
            </a:r>
            <a:endParaRPr lang="en-US" altLang="ja-JP" sz="2000" u="none" dirty="0">
              <a:ea typeface="HG創英角ｺﾞｼｯｸUB" pitchFamily="49" charset="-128"/>
            </a:endParaRPr>
          </a:p>
          <a:p>
            <a:pPr lvl="0" eaLnBrk="1" hangingPunct="1"/>
            <a:r>
              <a:rPr lang="ja-JP" altLang="en-US" sz="1400" u="none" dirty="0">
                <a:ea typeface="HG創英角ｺﾞｼｯｸUB" pitchFamily="49" charset="-128"/>
              </a:rPr>
              <a:t>　１コース：１５，０００円／人</a:t>
            </a:r>
            <a:endParaRPr lang="en-US" altLang="ja-JP" sz="1400" u="none" dirty="0">
              <a:ea typeface="HG創英角ｺﾞｼｯｸUB" pitchFamily="49" charset="-128"/>
            </a:endParaRPr>
          </a:p>
          <a:p>
            <a:pPr lvl="0" eaLnBrk="1" hangingPunct="1"/>
            <a:r>
              <a:rPr lang="ja-JP" altLang="en-US" sz="1400" u="none" dirty="0">
                <a:ea typeface="HG創英角ｺﾞｼｯｸUB" pitchFamily="49" charset="-128"/>
              </a:rPr>
              <a:t>　</a:t>
            </a:r>
            <a:r>
              <a:rPr lang="en-US" altLang="ja-JP" sz="1100" u="none" dirty="0">
                <a:ea typeface="HG創英角ｺﾞｼｯｸUB" pitchFamily="49" charset="-128"/>
              </a:rPr>
              <a:t>※</a:t>
            </a:r>
            <a:r>
              <a:rPr lang="ja-JP" altLang="en-US" sz="1100" u="none" dirty="0">
                <a:ea typeface="HG創英角ｺﾞｼｯｸUB" pitchFamily="49" charset="-128"/>
              </a:rPr>
              <a:t>コース毎に３コースを申込む場合は、</a:t>
            </a:r>
            <a:endParaRPr lang="en-US" altLang="ja-JP" sz="1100" u="none" dirty="0">
              <a:ea typeface="HG創英角ｺﾞｼｯｸUB" pitchFamily="49" charset="-128"/>
            </a:endParaRPr>
          </a:p>
          <a:p>
            <a:pPr lvl="0" eaLnBrk="1" hangingPunct="1"/>
            <a:r>
              <a:rPr lang="ja-JP" altLang="en-US" sz="1100" u="none" dirty="0">
                <a:ea typeface="HG創英角ｺﾞｼｯｸUB" pitchFamily="49" charset="-128"/>
              </a:rPr>
              <a:t>　　 ４５，０００円／人となります。</a:t>
            </a:r>
            <a:endParaRPr lang="en-US" altLang="ja-JP" sz="1400" u="none" dirty="0">
              <a:ea typeface="HG創英角ｺﾞｼｯｸUB" pitchFamily="49" charset="-128"/>
            </a:endParaRPr>
          </a:p>
        </p:txBody>
      </p:sp>
      <p:sp>
        <p:nvSpPr>
          <p:cNvPr id="2" name="矢印: 右 1">
            <a:extLst>
              <a:ext uri="{FF2B5EF4-FFF2-40B4-BE49-F238E27FC236}">
                <a16:creationId xmlns:a16="http://schemas.microsoft.com/office/drawing/2014/main" id="{DF7E4437-80AB-4008-B5AB-1F8573F88B12}"/>
              </a:ext>
            </a:extLst>
          </p:cNvPr>
          <p:cNvSpPr/>
          <p:nvPr/>
        </p:nvSpPr>
        <p:spPr>
          <a:xfrm>
            <a:off x="3306535" y="3695796"/>
            <a:ext cx="484423" cy="412327"/>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6" name="テキスト ボックス 45">
            <a:extLst>
              <a:ext uri="{FF2B5EF4-FFF2-40B4-BE49-F238E27FC236}">
                <a16:creationId xmlns:a16="http://schemas.microsoft.com/office/drawing/2014/main" id="{A72F6A6B-15FB-4100-BC85-1A8A5AB76337}"/>
              </a:ext>
            </a:extLst>
          </p:cNvPr>
          <p:cNvSpPr txBox="1"/>
          <p:nvPr/>
        </p:nvSpPr>
        <p:spPr>
          <a:xfrm>
            <a:off x="140431" y="8155136"/>
            <a:ext cx="5544059" cy="1605568"/>
          </a:xfrm>
          <a:prstGeom prst="rect">
            <a:avLst/>
          </a:prstGeom>
          <a:noFill/>
        </p:spPr>
        <p:txBody>
          <a:bodyPr wrap="square" rtlCol="0">
            <a:spAutoFit/>
          </a:bodyPr>
          <a:lstStyle/>
          <a:p>
            <a:pPr marL="276275" indent="-372924">
              <a:lnSpc>
                <a:spcPts val="1865"/>
              </a:lnSpc>
            </a:pPr>
            <a:r>
              <a:rPr lang="ja-JP" altLang="en-US" sz="1400" b="1" dirty="0">
                <a:latin typeface="メイリオ" panose="020B0604030504040204" pitchFamily="50" charset="-128"/>
                <a:ea typeface="メイリオ" panose="020B0604030504040204" pitchFamily="50" charset="-128"/>
              </a:rPr>
              <a:t>前　半 </a:t>
            </a:r>
            <a:r>
              <a:rPr lang="ja-JP" altLang="en-US" sz="1200" b="1" dirty="0">
                <a:latin typeface="メイリオ" panose="020B0604030504040204" pitchFamily="50" charset="-128"/>
                <a:ea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rPr>
              <a:t>1.5</a:t>
            </a:r>
            <a:r>
              <a:rPr lang="ja-JP" altLang="en-US" sz="1200" b="1" dirty="0">
                <a:latin typeface="メイリオ" panose="020B0604030504040204" pitchFamily="50" charset="-128"/>
                <a:ea typeface="メイリオ" panose="020B0604030504040204" pitchFamily="50" charset="-128"/>
              </a:rPr>
              <a:t>日）</a:t>
            </a:r>
            <a:r>
              <a:rPr lang="ja-JP" altLang="en-US" sz="1400" dirty="0">
                <a:latin typeface="メイリオ" panose="020B0604030504040204" pitchFamily="50" charset="-128"/>
                <a:ea typeface="メイリオ" panose="020B0604030504040204" pitchFamily="50" charset="-128"/>
              </a:rPr>
              <a:t>令和５年</a:t>
            </a:r>
            <a:r>
              <a:rPr lang="ja-JP" altLang="en-US" sz="1400" b="1" dirty="0">
                <a:latin typeface="メイリオ" panose="020B0604030504040204" pitchFamily="50" charset="-128"/>
                <a:ea typeface="メイリオ" panose="020B0604030504040204" pitchFamily="50" charset="-128"/>
              </a:rPr>
              <a:t>１１月１３日</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月</a:t>
            </a:r>
            <a:r>
              <a:rPr lang="en-US" altLang="ja-JP" sz="1400" b="1"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 13:00~17:30</a:t>
            </a:r>
            <a:endParaRPr lang="en-US" altLang="ja-JP" sz="1400" b="1" dirty="0">
              <a:latin typeface="メイリオ" panose="020B0604030504040204" pitchFamily="50" charset="-128"/>
              <a:ea typeface="メイリオ" panose="020B0604030504040204" pitchFamily="50" charset="-128"/>
            </a:endParaRPr>
          </a:p>
          <a:p>
            <a:pPr marL="276275" indent="-372924">
              <a:lnSpc>
                <a:spcPts val="1865"/>
              </a:lnSpc>
            </a:pPr>
            <a:r>
              <a:rPr lang="ja-JP" altLang="en-US" sz="1400" dirty="0">
                <a:latin typeface="メイリオ" panose="020B0604030504040204" pitchFamily="50" charset="-128"/>
                <a:ea typeface="メイリオ" panose="020B0604030504040204" pitchFamily="50" charset="-128"/>
              </a:rPr>
              <a:t> 　　　 　　　　 　　　 </a:t>
            </a:r>
            <a:r>
              <a:rPr lang="ja-JP" altLang="en-US" sz="1400" b="1" dirty="0">
                <a:latin typeface="メイリオ" panose="020B0604030504040204" pitchFamily="50" charset="-128"/>
                <a:ea typeface="メイリオ" panose="020B0604030504040204" pitchFamily="50" charset="-128"/>
              </a:rPr>
              <a:t>１１月１４日</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火</a:t>
            </a:r>
            <a:r>
              <a:rPr lang="en-US" altLang="ja-JP" sz="1400" b="1"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  9:00~17:00</a:t>
            </a:r>
          </a:p>
          <a:p>
            <a:pPr marL="276275" indent="-372924">
              <a:lnSpc>
                <a:spcPts val="400"/>
              </a:lnSpc>
            </a:pPr>
            <a:endParaRPr lang="en-US" altLang="ja-JP" sz="1400" b="1" dirty="0">
              <a:latin typeface="メイリオ" panose="020B0604030504040204" pitchFamily="50" charset="-128"/>
              <a:ea typeface="メイリオ" panose="020B0604030504040204" pitchFamily="50" charset="-128"/>
            </a:endParaRPr>
          </a:p>
          <a:p>
            <a:pPr marL="276275" indent="-372924">
              <a:lnSpc>
                <a:spcPts val="1865"/>
              </a:lnSpc>
            </a:pPr>
            <a:r>
              <a:rPr lang="ja-JP" altLang="en-US" sz="1400" b="1" dirty="0">
                <a:latin typeface="メイリオ" panose="020B0604030504040204" pitchFamily="50" charset="-128"/>
                <a:ea typeface="メイリオ" panose="020B0604030504040204" pitchFamily="50" charset="-128"/>
              </a:rPr>
              <a:t>後　半 </a:t>
            </a:r>
            <a:r>
              <a:rPr lang="ja-JP" altLang="en-US" sz="1200" b="1" dirty="0">
                <a:latin typeface="メイリオ" panose="020B0604030504040204" pitchFamily="50" charset="-128"/>
                <a:ea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rPr>
              <a:t>1.5</a:t>
            </a:r>
            <a:r>
              <a:rPr lang="ja-JP" altLang="en-US" sz="1200" b="1" dirty="0">
                <a:latin typeface="メイリオ" panose="020B0604030504040204" pitchFamily="50" charset="-128"/>
                <a:ea typeface="メイリオ" panose="020B0604030504040204" pitchFamily="50" charset="-128"/>
              </a:rPr>
              <a:t>日）</a:t>
            </a:r>
            <a:r>
              <a:rPr lang="ja-JP" altLang="en-US" sz="1400" dirty="0">
                <a:latin typeface="メイリオ" panose="020B0604030504040204" pitchFamily="50" charset="-128"/>
                <a:ea typeface="メイリオ" panose="020B0604030504040204" pitchFamily="50" charset="-128"/>
              </a:rPr>
              <a:t>令和５年</a:t>
            </a:r>
            <a:r>
              <a:rPr lang="ja-JP" altLang="en-US" sz="1400" b="1" dirty="0">
                <a:latin typeface="メイリオ" panose="020B0604030504040204" pitchFamily="50" charset="-128"/>
                <a:ea typeface="メイリオ" panose="020B0604030504040204" pitchFamily="50" charset="-128"/>
              </a:rPr>
              <a:t>１１月２７日</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月</a:t>
            </a:r>
            <a:r>
              <a:rPr lang="en-US" altLang="ja-JP" sz="1400" b="1"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 13:00~17:30</a:t>
            </a:r>
            <a:endParaRPr lang="en-US" altLang="ja-JP" sz="1400" b="1" dirty="0">
              <a:latin typeface="メイリオ" panose="020B0604030504040204" pitchFamily="50" charset="-128"/>
              <a:ea typeface="メイリオ" panose="020B0604030504040204" pitchFamily="50" charset="-128"/>
            </a:endParaRPr>
          </a:p>
          <a:p>
            <a:pPr marL="276275" indent="-372924">
              <a:lnSpc>
                <a:spcPts val="1865"/>
              </a:lnSpc>
            </a:pPr>
            <a:r>
              <a:rPr lang="ja-JP" altLang="en-US" sz="1400" dirty="0">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　　　　　　　</a:t>
            </a:r>
            <a:r>
              <a:rPr lang="ja-JP" altLang="en-US" sz="1400" b="1" dirty="0">
                <a:latin typeface="メイリオ" panose="020B0604030504040204" pitchFamily="50" charset="-128"/>
                <a:ea typeface="メイリオ" panose="020B0604030504040204" pitchFamily="50" charset="-128"/>
              </a:rPr>
              <a:t>１１月２８日</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火</a:t>
            </a:r>
            <a:r>
              <a:rPr lang="en-US" altLang="ja-JP" sz="1400" b="1"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   9:00~17:00</a:t>
            </a:r>
            <a:endParaRPr lang="en-US" altLang="ja-JP" sz="1400" b="1" dirty="0">
              <a:latin typeface="メイリオ" panose="020B0604030504040204" pitchFamily="50" charset="-128"/>
              <a:ea typeface="メイリオ" panose="020B0604030504040204" pitchFamily="50" charset="-128"/>
            </a:endParaRPr>
          </a:p>
          <a:p>
            <a:pPr marL="276275" indent="-372924">
              <a:lnSpc>
                <a:spcPts val="1865"/>
              </a:lnSpc>
            </a:pP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＠石川県地場産業振興センター本館３階第５研修室</a:t>
            </a:r>
            <a:r>
              <a:rPr lang="en-US" altLang="ja-JP" sz="1200" dirty="0">
                <a:latin typeface="メイリオ" panose="020B0604030504040204" pitchFamily="50" charset="-128"/>
                <a:ea typeface="メイリオ" panose="020B0604030504040204" pitchFamily="50" charset="-128"/>
              </a:rPr>
              <a:t>)</a:t>
            </a:r>
            <a:endParaRPr lang="ja-JP" altLang="en-US" sz="1450" b="1" dirty="0">
              <a:solidFill>
                <a:srgbClr val="FF0000"/>
              </a:solidFill>
              <a:latin typeface="メイリオ" panose="020B0604030504040204" pitchFamily="50" charset="-128"/>
              <a:ea typeface="メイリオ" panose="020B0604030504040204" pitchFamily="50" charset="-128"/>
            </a:endParaRPr>
          </a:p>
          <a:p>
            <a:pPr marL="276275" indent="-372924">
              <a:lnSpc>
                <a:spcPts val="1865"/>
              </a:lnSpc>
            </a:pPr>
            <a:endParaRPr lang="en-US" altLang="ja-JP" sz="1450" b="1" dirty="0">
              <a:solidFill>
                <a:srgbClr val="FF0000"/>
              </a:solidFill>
              <a:latin typeface="メイリオ" panose="020B0604030504040204" pitchFamily="50" charset="-128"/>
              <a:ea typeface="メイリオ" panose="020B0604030504040204" pitchFamily="50" charset="-128"/>
            </a:endParaRPr>
          </a:p>
        </p:txBody>
      </p:sp>
      <p:sp>
        <p:nvSpPr>
          <p:cNvPr id="28" name="Text Box 107">
            <a:extLst>
              <a:ext uri="{FF2B5EF4-FFF2-40B4-BE49-F238E27FC236}">
                <a16:creationId xmlns:a16="http://schemas.microsoft.com/office/drawing/2014/main" id="{E8A152A0-AFE2-42AE-9E3F-C294E56716A0}"/>
              </a:ext>
            </a:extLst>
          </p:cNvPr>
          <p:cNvSpPr txBox="1">
            <a:spLocks noChangeArrowheads="1"/>
          </p:cNvSpPr>
          <p:nvPr/>
        </p:nvSpPr>
        <p:spPr bwMode="auto">
          <a:xfrm>
            <a:off x="3685042" y="3309075"/>
            <a:ext cx="3539498" cy="100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r>
              <a:rPr lang="ja-JP" altLang="en-US" sz="2000" u="none" dirty="0">
                <a:ea typeface="HG創英角ｺﾞｼｯｸUB" pitchFamily="49" charset="-128"/>
              </a:rPr>
              <a:t>＜</a:t>
            </a:r>
            <a:r>
              <a:rPr lang="ja-JP" altLang="en-US" sz="2000" u="none" dirty="0">
                <a:solidFill>
                  <a:srgbClr val="FF0000"/>
                </a:solidFill>
                <a:ea typeface="HG創英角ｺﾞｼｯｸUB" pitchFamily="49" charset="-128"/>
              </a:rPr>
              <a:t>全コース一括申込の場合</a:t>
            </a:r>
            <a:r>
              <a:rPr lang="ja-JP" altLang="en-US" sz="2000" u="none" dirty="0">
                <a:ea typeface="HG創英角ｺﾞｼｯｸUB" pitchFamily="49" charset="-128"/>
              </a:rPr>
              <a:t>＞</a:t>
            </a:r>
          </a:p>
          <a:p>
            <a:pPr eaLnBrk="1" hangingPunct="1"/>
            <a:r>
              <a:rPr lang="ja-JP" altLang="en-US" sz="1400" u="none" dirty="0">
                <a:ea typeface="HG創英角ｺﾞｼｯｸUB" pitchFamily="49" charset="-128"/>
              </a:rPr>
              <a:t>　３コース：</a:t>
            </a:r>
            <a:r>
              <a:rPr lang="ja-JP" altLang="en-US" sz="1400" u="none" dirty="0">
                <a:solidFill>
                  <a:srgbClr val="FF0000"/>
                </a:solidFill>
                <a:ea typeface="HG創英角ｺﾞｼｯｸUB" pitchFamily="49" charset="-128"/>
              </a:rPr>
              <a:t>２５，０００</a:t>
            </a:r>
            <a:r>
              <a:rPr lang="ja-JP" altLang="en-US" sz="1400" u="none" dirty="0">
                <a:ea typeface="HG創英角ｺﾞｼｯｸUB" pitchFamily="49" charset="-128"/>
              </a:rPr>
              <a:t>円／人</a:t>
            </a:r>
            <a:endParaRPr lang="en-US" altLang="ja-JP" sz="1400" u="none" dirty="0">
              <a:ea typeface="HG創英角ｺﾞｼｯｸUB" pitchFamily="49" charset="-128"/>
            </a:endParaRPr>
          </a:p>
          <a:p>
            <a:pPr lvl="0" eaLnBrk="1" hangingPunct="1"/>
            <a:r>
              <a:rPr lang="ja-JP" altLang="en-US" sz="1400" u="none" dirty="0">
                <a:ea typeface="HG創英角ｺﾞｼｯｸUB" pitchFamily="49" charset="-128"/>
              </a:rPr>
              <a:t>　　 </a:t>
            </a:r>
            <a:r>
              <a:rPr lang="en-US" altLang="ja-JP" sz="1100" u="none" dirty="0">
                <a:ea typeface="HG創英角ｺﾞｼｯｸUB" pitchFamily="49" charset="-128"/>
              </a:rPr>
              <a:t>※</a:t>
            </a:r>
            <a:r>
              <a:rPr lang="ja-JP" altLang="en-US" sz="1100" u="none" dirty="0">
                <a:ea typeface="HG創英角ｺﾞｼｯｸUB" pitchFamily="49" charset="-128"/>
              </a:rPr>
              <a:t>コース毎の申込は、８月１日</a:t>
            </a:r>
            <a:r>
              <a:rPr lang="en-US" altLang="ja-JP" sz="1100" u="none" dirty="0">
                <a:ea typeface="HG創英角ｺﾞｼｯｸUB" pitchFamily="49" charset="-128"/>
              </a:rPr>
              <a:t>(</a:t>
            </a:r>
            <a:r>
              <a:rPr lang="ja-JP" altLang="en-US" sz="1100" u="none" dirty="0">
                <a:ea typeface="HG創英角ｺﾞｼｯｸUB" pitchFamily="49" charset="-128"/>
              </a:rPr>
              <a:t>火</a:t>
            </a:r>
            <a:r>
              <a:rPr lang="en-US" altLang="ja-JP" sz="1100" u="none" dirty="0">
                <a:ea typeface="HG創英角ｺﾞｼｯｸUB" pitchFamily="49" charset="-128"/>
              </a:rPr>
              <a:t>)</a:t>
            </a:r>
          </a:p>
          <a:p>
            <a:pPr lvl="0" eaLnBrk="1" hangingPunct="1"/>
            <a:r>
              <a:rPr lang="ja-JP" altLang="en-US" sz="1100" u="none" dirty="0">
                <a:ea typeface="HG創英角ｺﾞｼｯｸUB" pitchFamily="49" charset="-128"/>
              </a:rPr>
              <a:t>　 　　   からの開始を予定しております。</a:t>
            </a:r>
          </a:p>
        </p:txBody>
      </p:sp>
      <p:sp>
        <p:nvSpPr>
          <p:cNvPr id="29" name="テキスト ボックス 28"/>
          <p:cNvSpPr txBox="1"/>
          <p:nvPr/>
        </p:nvSpPr>
        <p:spPr>
          <a:xfrm>
            <a:off x="22975" y="4408003"/>
            <a:ext cx="5780562" cy="400110"/>
          </a:xfrm>
          <a:prstGeom prst="rect">
            <a:avLst/>
          </a:prstGeom>
          <a:noFill/>
        </p:spPr>
        <p:txBody>
          <a:bodyPr wrap="square" rtlCol="0">
            <a:spAutoFit/>
          </a:bodyPr>
          <a:lstStyle/>
          <a:p>
            <a:pPr algn="dist"/>
            <a:r>
              <a:rPr lang="ja-JP" altLang="en-US" sz="20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①技術者向けデータ解析プログラミング研修</a:t>
            </a: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31" name="テキスト ボックス 30"/>
          <p:cNvSpPr txBox="1"/>
          <p:nvPr/>
        </p:nvSpPr>
        <p:spPr>
          <a:xfrm>
            <a:off x="25206" y="5895698"/>
            <a:ext cx="6012000" cy="400110"/>
          </a:xfrm>
          <a:prstGeom prst="rect">
            <a:avLst/>
          </a:prstGeom>
          <a:noFill/>
        </p:spPr>
        <p:txBody>
          <a:bodyPr wrap="square" rtlCol="0">
            <a:spAutoFit/>
          </a:bodyPr>
          <a:lstStyle/>
          <a:p>
            <a:pPr algn="dist"/>
            <a:r>
              <a:rPr lang="ja-JP" altLang="en-US" sz="2000" b="1" dirty="0">
                <a:solidFill>
                  <a:prstClr val="white"/>
                </a:solidFill>
                <a:latin typeface="メイリオ" panose="020B0604030504040204" pitchFamily="50" charset="-128"/>
                <a:ea typeface="メイリオ" panose="020B0604030504040204" pitchFamily="50" charset="-128"/>
              </a:rPr>
              <a:t>②技術者向け</a:t>
            </a:r>
            <a:r>
              <a:rPr lang="en-US" altLang="ja-JP" sz="2000" b="1" dirty="0" err="1">
                <a:solidFill>
                  <a:prstClr val="white"/>
                </a:solidFill>
                <a:latin typeface="メイリオ" panose="020B0604030504040204" pitchFamily="50" charset="-128"/>
                <a:ea typeface="メイリオ" panose="020B0604030504040204" pitchFamily="50" charset="-128"/>
              </a:rPr>
              <a:t>IoT</a:t>
            </a:r>
            <a:r>
              <a:rPr lang="en-US" altLang="ja-JP" sz="2000" b="1" dirty="0">
                <a:solidFill>
                  <a:prstClr val="white"/>
                </a:solidFill>
                <a:latin typeface="メイリオ" panose="020B0604030504040204" pitchFamily="50" charset="-128"/>
                <a:ea typeface="メイリオ" panose="020B0604030504040204" pitchFamily="50" charset="-128"/>
              </a:rPr>
              <a:t>/AI</a:t>
            </a:r>
            <a:r>
              <a:rPr lang="ja-JP" altLang="en-US" sz="2000" b="1" dirty="0">
                <a:solidFill>
                  <a:prstClr val="white"/>
                </a:solidFill>
                <a:latin typeface="メイリオ" panose="020B0604030504040204" pitchFamily="50" charset="-128"/>
                <a:ea typeface="メイリオ" panose="020B0604030504040204" pitchFamily="50" charset="-128"/>
              </a:rPr>
              <a:t>研修（</a:t>
            </a:r>
            <a:r>
              <a:rPr lang="en-US" altLang="ja-JP" sz="2000" b="1" dirty="0" err="1">
                <a:solidFill>
                  <a:prstClr val="white"/>
                </a:solidFill>
                <a:latin typeface="メイリオ" panose="020B0604030504040204" pitchFamily="50" charset="-128"/>
                <a:ea typeface="メイリオ" panose="020B0604030504040204" pitchFamily="50" charset="-128"/>
              </a:rPr>
              <a:t>IoT</a:t>
            </a:r>
            <a:r>
              <a:rPr lang="ja-JP" altLang="en-US" sz="2000" b="1" dirty="0">
                <a:solidFill>
                  <a:prstClr val="white"/>
                </a:solidFill>
                <a:latin typeface="メイリオ" panose="020B0604030504040204" pitchFamily="50" charset="-128"/>
                <a:ea typeface="メイリオ" panose="020B0604030504040204" pitchFamily="50" charset="-128"/>
              </a:rPr>
              <a:t>中心）</a:t>
            </a:r>
            <a:endParaRPr kumimoji="1"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32" name="テキスト ボックス 31"/>
          <p:cNvSpPr txBox="1"/>
          <p:nvPr/>
        </p:nvSpPr>
        <p:spPr>
          <a:xfrm>
            <a:off x="45599" y="7764203"/>
            <a:ext cx="6012000" cy="400110"/>
          </a:xfrm>
          <a:prstGeom prst="rect">
            <a:avLst/>
          </a:prstGeom>
          <a:noFill/>
        </p:spPr>
        <p:txBody>
          <a:bodyPr wrap="square" rtlCol="0">
            <a:spAutoFit/>
          </a:bodyPr>
          <a:lstStyle/>
          <a:p>
            <a:pPr algn="dist"/>
            <a:r>
              <a:rPr lang="ja-JP" altLang="en-US" sz="2000" b="1" dirty="0">
                <a:solidFill>
                  <a:prstClr val="white"/>
                </a:solidFill>
                <a:latin typeface="メイリオ" panose="020B0604030504040204" pitchFamily="50" charset="-128"/>
                <a:ea typeface="メイリオ" panose="020B0604030504040204" pitchFamily="50" charset="-128"/>
              </a:rPr>
              <a:t>③技術者向け</a:t>
            </a:r>
            <a:r>
              <a:rPr lang="en-US" altLang="ja-JP" sz="2000" b="1" dirty="0" err="1">
                <a:solidFill>
                  <a:prstClr val="white"/>
                </a:solidFill>
                <a:latin typeface="メイリオ" panose="020B0604030504040204" pitchFamily="50" charset="-128"/>
                <a:ea typeface="メイリオ" panose="020B0604030504040204" pitchFamily="50" charset="-128"/>
              </a:rPr>
              <a:t>IoT</a:t>
            </a:r>
            <a:r>
              <a:rPr lang="en-US" altLang="ja-JP" sz="2000" b="1" dirty="0">
                <a:solidFill>
                  <a:prstClr val="white"/>
                </a:solidFill>
                <a:latin typeface="メイリオ" panose="020B0604030504040204" pitchFamily="50" charset="-128"/>
                <a:ea typeface="メイリオ" panose="020B0604030504040204" pitchFamily="50" charset="-128"/>
              </a:rPr>
              <a:t>/AI</a:t>
            </a:r>
            <a:r>
              <a:rPr lang="ja-JP" altLang="en-US" sz="2000" b="1" dirty="0">
                <a:solidFill>
                  <a:prstClr val="white"/>
                </a:solidFill>
                <a:latin typeface="メイリオ" panose="020B0604030504040204" pitchFamily="50" charset="-128"/>
                <a:ea typeface="メイリオ" panose="020B0604030504040204" pitchFamily="50" charset="-128"/>
              </a:rPr>
              <a:t>研修（</a:t>
            </a:r>
            <a:r>
              <a:rPr lang="en-US" altLang="ja-JP" sz="2000" b="1" dirty="0">
                <a:solidFill>
                  <a:prstClr val="white"/>
                </a:solidFill>
                <a:latin typeface="メイリオ" panose="020B0604030504040204" pitchFamily="50" charset="-128"/>
                <a:ea typeface="メイリオ" panose="020B0604030504040204" pitchFamily="50" charset="-128"/>
              </a:rPr>
              <a:t>AI</a:t>
            </a:r>
            <a:r>
              <a:rPr lang="ja-JP" altLang="en-US" sz="2000" b="1" dirty="0">
                <a:solidFill>
                  <a:prstClr val="white"/>
                </a:solidFill>
                <a:latin typeface="メイリオ" panose="020B0604030504040204" pitchFamily="50" charset="-128"/>
                <a:ea typeface="メイリオ" panose="020B0604030504040204" pitchFamily="50" charset="-128"/>
              </a:rPr>
              <a:t>中心）</a:t>
            </a:r>
            <a:endParaRPr kumimoji="1" lang="en-US" altLang="ja-JP" b="1" dirty="0">
              <a:solidFill>
                <a:schemeClr val="bg1"/>
              </a:solidFill>
              <a:latin typeface="メイリオ" panose="020B0604030504040204" pitchFamily="50" charset="-128"/>
              <a:ea typeface="メイリオ" panose="020B0604030504040204" pitchFamily="50" charset="-128"/>
            </a:endParaRPr>
          </a:p>
        </p:txBody>
      </p:sp>
      <p:sp>
        <p:nvSpPr>
          <p:cNvPr id="7" name="角丸四角形 6"/>
          <p:cNvSpPr/>
          <p:nvPr/>
        </p:nvSpPr>
        <p:spPr>
          <a:xfrm>
            <a:off x="5256106" y="4823034"/>
            <a:ext cx="1808930" cy="864000"/>
          </a:xfrm>
          <a:prstGeom prst="roundRect">
            <a:avLst>
              <a:gd name="adj" fmla="val 8951"/>
            </a:avLst>
          </a:prstGeom>
          <a:solidFill>
            <a:srgbClr val="DCE6F2">
              <a:alpha val="50196"/>
            </a:srgbClr>
          </a:solid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3" name="角丸四角形 32"/>
          <p:cNvSpPr/>
          <p:nvPr/>
        </p:nvSpPr>
        <p:spPr>
          <a:xfrm>
            <a:off x="5256106" y="6408719"/>
            <a:ext cx="1800000" cy="1080000"/>
          </a:xfrm>
          <a:prstGeom prst="roundRect">
            <a:avLst>
              <a:gd name="adj" fmla="val 8951"/>
            </a:avLst>
          </a:prstGeom>
          <a:solidFill>
            <a:srgbClr val="DCE6F2">
              <a:alpha val="50196"/>
            </a:srgbClr>
          </a:solid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5" name="角丸四角形 34"/>
          <p:cNvSpPr/>
          <p:nvPr/>
        </p:nvSpPr>
        <p:spPr>
          <a:xfrm>
            <a:off x="5273256" y="8268686"/>
            <a:ext cx="1800000" cy="1080000"/>
          </a:xfrm>
          <a:prstGeom prst="roundRect">
            <a:avLst>
              <a:gd name="adj" fmla="val 8951"/>
            </a:avLst>
          </a:prstGeom>
          <a:solidFill>
            <a:srgbClr val="DCE6F2">
              <a:alpha val="50196"/>
            </a:srgbClr>
          </a:solid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0" name="テキスト ボックス 29">
            <a:extLst>
              <a:ext uri="{FF2B5EF4-FFF2-40B4-BE49-F238E27FC236}">
                <a16:creationId xmlns:a16="http://schemas.microsoft.com/office/drawing/2014/main" id="{FE40975B-ED6C-4228-B729-B72E6D744A8B}"/>
              </a:ext>
            </a:extLst>
          </p:cNvPr>
          <p:cNvSpPr txBox="1"/>
          <p:nvPr/>
        </p:nvSpPr>
        <p:spPr>
          <a:xfrm>
            <a:off x="5280990" y="4816425"/>
            <a:ext cx="1774615" cy="884601"/>
          </a:xfrm>
          <a:prstGeom prst="rect">
            <a:avLst/>
          </a:prstGeom>
          <a:noFill/>
          <a:ln>
            <a:noFill/>
          </a:ln>
        </p:spPr>
        <p:txBody>
          <a:bodyPr wrap="square" rtlCol="0">
            <a:spAutoFit/>
          </a:bodyPr>
          <a:lstStyle/>
          <a:p>
            <a:pPr>
              <a:lnSpc>
                <a:spcPct val="110000"/>
              </a:lnSpc>
            </a:pPr>
            <a:r>
              <a:rPr lang="en-US" altLang="ja-JP" sz="1200" dirty="0" err="1">
                <a:latin typeface="Meiryo UI" panose="020B0604030504040204" pitchFamily="50" charset="-128"/>
                <a:ea typeface="Meiryo UI" panose="020B0604030504040204" pitchFamily="50" charset="-128"/>
              </a:rPr>
              <a:t>IoT</a:t>
            </a:r>
            <a:r>
              <a:rPr lang="en-US" altLang="ja-JP" sz="1200" dirty="0">
                <a:latin typeface="Meiryo UI" panose="020B0604030504040204" pitchFamily="50" charset="-128"/>
                <a:ea typeface="Meiryo UI" panose="020B0604030504040204" pitchFamily="50" charset="-128"/>
              </a:rPr>
              <a:t>/AI</a:t>
            </a:r>
            <a:r>
              <a:rPr lang="ja-JP" altLang="en-US" sz="1200" dirty="0">
                <a:latin typeface="Meiryo UI" panose="020B0604030504040204" pitchFamily="50" charset="-128"/>
                <a:ea typeface="Meiryo UI" panose="020B0604030504040204" pitchFamily="50" charset="-128"/>
              </a:rPr>
              <a:t>の有効活用し、現場改善や製品開発につなげるため、データ解析プログラミングの基礎を学ぶ研修。</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a:extLst>
              <a:ext uri="{FF2B5EF4-FFF2-40B4-BE49-F238E27FC236}">
                <a16:creationId xmlns:a16="http://schemas.microsoft.com/office/drawing/2014/main" id="{CDD914D8-8E7C-4A62-A060-2100D48EDE5F}"/>
              </a:ext>
            </a:extLst>
          </p:cNvPr>
          <p:cNvSpPr txBox="1"/>
          <p:nvPr/>
        </p:nvSpPr>
        <p:spPr>
          <a:xfrm>
            <a:off x="5286310" y="6477933"/>
            <a:ext cx="1769265" cy="1052596"/>
          </a:xfrm>
          <a:prstGeom prst="rect">
            <a:avLst/>
          </a:prstGeom>
          <a:noFill/>
          <a:ln>
            <a:noFill/>
          </a:ln>
        </p:spPr>
        <p:txBody>
          <a:bodyPr wrap="square" rtlCol="0">
            <a:spAutoFit/>
          </a:bodyPr>
          <a:lstStyle/>
          <a:p>
            <a:pPr defTabSz="916245">
              <a:lnSpc>
                <a:spcPct val="130000"/>
              </a:lnSpc>
            </a:pPr>
            <a:r>
              <a:rPr lang="en-US" altLang="ja-JP" sz="1200" dirty="0" err="1">
                <a:latin typeface="Meiryo UI" panose="020B0604030504040204" pitchFamily="50" charset="-128"/>
                <a:ea typeface="Meiryo UI" panose="020B0604030504040204" pitchFamily="50" charset="-128"/>
              </a:rPr>
              <a:t>IoT</a:t>
            </a:r>
            <a:r>
              <a:rPr lang="ja-JP" altLang="en-US" sz="1200" dirty="0">
                <a:latin typeface="Meiryo UI" panose="020B0604030504040204" pitchFamily="50" charset="-128"/>
                <a:ea typeface="Meiryo UI" panose="020B0604030504040204" pitchFamily="50" charset="-128"/>
              </a:rPr>
              <a:t>の活用によって自社の製造現場の改善をしたい生産技術担当者等のための研修。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a:extLst>
              <a:ext uri="{FF2B5EF4-FFF2-40B4-BE49-F238E27FC236}">
                <a16:creationId xmlns:a16="http://schemas.microsoft.com/office/drawing/2014/main" id="{CDD914D8-8E7C-4A62-A060-2100D48EDE5F}"/>
              </a:ext>
            </a:extLst>
          </p:cNvPr>
          <p:cNvSpPr txBox="1"/>
          <p:nvPr/>
        </p:nvSpPr>
        <p:spPr>
          <a:xfrm>
            <a:off x="5303850" y="8360989"/>
            <a:ext cx="1760330" cy="978729"/>
          </a:xfrm>
          <a:prstGeom prst="rect">
            <a:avLst/>
          </a:prstGeom>
          <a:noFill/>
          <a:ln>
            <a:noFill/>
          </a:ln>
        </p:spPr>
        <p:txBody>
          <a:bodyPr wrap="square" rtlCol="0">
            <a:spAutoFit/>
          </a:bodyPr>
          <a:lstStyle/>
          <a:p>
            <a:pPr defTabSz="916245">
              <a:lnSpc>
                <a:spcPct val="120000"/>
              </a:lnSpc>
            </a:pPr>
            <a:r>
              <a:rPr lang="ja-JP" altLang="en-US" sz="1200" dirty="0">
                <a:latin typeface="Meiryo UI" panose="020B0604030504040204" pitchFamily="50" charset="-128"/>
                <a:ea typeface="Meiryo UI" panose="020B0604030504040204" pitchFamily="50" charset="-128"/>
              </a:rPr>
              <a:t>機械学習等の活用によって画期的な製品を開発したい製品開発担当者等のための研修。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円形吹き出し 36"/>
          <p:cNvSpPr/>
          <p:nvPr/>
        </p:nvSpPr>
        <p:spPr>
          <a:xfrm>
            <a:off x="4076740" y="2926469"/>
            <a:ext cx="3009865" cy="362451"/>
          </a:xfrm>
          <a:prstGeom prst="wedgeEllipseCallout">
            <a:avLst/>
          </a:prstGeom>
          <a:solidFill>
            <a:srgbClr val="FFFF99"/>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8" name="テキスト ボックス 37"/>
          <p:cNvSpPr txBox="1"/>
          <p:nvPr/>
        </p:nvSpPr>
        <p:spPr>
          <a:xfrm>
            <a:off x="4422309" y="2926469"/>
            <a:ext cx="2380780" cy="353943"/>
          </a:xfrm>
          <a:prstGeom prst="rect">
            <a:avLst/>
          </a:prstGeom>
          <a:noFill/>
        </p:spPr>
        <p:txBody>
          <a:bodyPr wrap="none" rtlCol="0">
            <a:spAutoFit/>
          </a:bodyPr>
          <a:lstStyle/>
          <a:p>
            <a:r>
              <a:rPr kumimoji="1" lang="ja-JP" altLang="en-US" sz="1700" b="1" i="1" dirty="0">
                <a:solidFill>
                  <a:srgbClr val="FF0000"/>
                </a:solidFill>
                <a:latin typeface="HG丸ｺﾞｼｯｸM-PRO" panose="020F0600000000000000" pitchFamily="50" charset="-128"/>
                <a:ea typeface="HG丸ｺﾞｼｯｸM-PRO" panose="020F0600000000000000" pitchFamily="50" charset="-128"/>
              </a:rPr>
              <a:t>一括申込がオススメ！</a:t>
            </a:r>
          </a:p>
        </p:txBody>
      </p:sp>
    </p:spTree>
    <p:extLst>
      <p:ext uri="{BB962C8B-B14F-4D97-AF65-F5344CB8AC3E}">
        <p14:creationId xmlns:p14="http://schemas.microsoft.com/office/powerpoint/2010/main" val="2806811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6805" y="4603"/>
            <a:ext cx="7287705" cy="804972"/>
            <a:chOff x="172977" y="1855584"/>
            <a:chExt cx="6739841" cy="462324"/>
          </a:xfrm>
        </p:grpSpPr>
        <p:sp>
          <p:nvSpPr>
            <p:cNvPr id="6" name="Rectangle 2"/>
            <p:cNvSpPr>
              <a:spLocks noChangeArrowheads="1"/>
            </p:cNvSpPr>
            <p:nvPr/>
          </p:nvSpPr>
          <p:spPr bwMode="auto">
            <a:xfrm>
              <a:off x="253256" y="1855584"/>
              <a:ext cx="6659562" cy="462324"/>
            </a:xfrm>
            <a:prstGeom prst="rect">
              <a:avLst/>
            </a:prstGeom>
            <a:solidFill>
              <a:srgbClr val="002060"/>
            </a:solidFill>
            <a:ln>
              <a:noFill/>
            </a:ln>
            <a:effectLst/>
          </p:spPr>
          <p:txBody>
            <a:bodyPr wrap="none" anchor="ctr"/>
            <a:lstStyle/>
            <a:p>
              <a:endParaRPr lang="ja-JP" altLang="en-US"/>
            </a:p>
          </p:txBody>
        </p:sp>
        <p:sp>
          <p:nvSpPr>
            <p:cNvPr id="8" name="Text Box 80"/>
            <p:cNvSpPr txBox="1">
              <a:spLocks noChangeArrowheads="1"/>
            </p:cNvSpPr>
            <p:nvPr/>
          </p:nvSpPr>
          <p:spPr bwMode="auto">
            <a:xfrm>
              <a:off x="172977" y="1895556"/>
              <a:ext cx="6739841" cy="410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90000"/>
                </a:lnSpc>
              </a:pPr>
              <a:r>
                <a:rPr lang="ja-JP" altLang="en-US" sz="1800" b="1" u="none" dirty="0">
                  <a:solidFill>
                    <a:prstClr val="white"/>
                  </a:solidFill>
                  <a:latin typeface="Meiryo UI" panose="020B0604030504040204" pitchFamily="50" charset="-128"/>
                  <a:ea typeface="Meiryo UI" panose="020B0604030504040204" pitchFamily="50" charset="-128"/>
                </a:rPr>
                <a:t>　</a:t>
              </a:r>
              <a:r>
                <a:rPr lang="ja-JP" altLang="en-US" sz="2200" b="1" u="none" dirty="0">
                  <a:solidFill>
                    <a:prstClr val="white"/>
                  </a:solidFill>
                  <a:latin typeface="Meiryo UI" panose="020B0604030504040204" pitchFamily="50" charset="-128"/>
                  <a:ea typeface="Meiryo UI" panose="020B0604030504040204" pitchFamily="50" charset="-128"/>
                </a:rPr>
                <a:t>スマートエスイー</a:t>
              </a:r>
              <a:r>
                <a:rPr lang="en-US" altLang="ja-JP" sz="2200" b="1" u="none" dirty="0" err="1">
                  <a:solidFill>
                    <a:prstClr val="white"/>
                  </a:solidFill>
                  <a:latin typeface="Meiryo UI" panose="020B0604030504040204" pitchFamily="50" charset="-128"/>
                  <a:ea typeface="Meiryo UI" panose="020B0604030504040204" pitchFamily="50" charset="-128"/>
                </a:rPr>
                <a:t>IoT</a:t>
              </a:r>
              <a:r>
                <a:rPr lang="en-US" altLang="ja-JP" sz="2200" b="1" u="none" dirty="0">
                  <a:solidFill>
                    <a:prstClr val="white"/>
                  </a:solidFill>
                  <a:latin typeface="Meiryo UI" panose="020B0604030504040204" pitchFamily="50" charset="-128"/>
                  <a:ea typeface="Meiryo UI" panose="020B0604030504040204" pitchFamily="50" charset="-128"/>
                </a:rPr>
                <a:t>/AI</a:t>
              </a:r>
              <a:r>
                <a:rPr lang="ja-JP" altLang="en-US" sz="2200" b="1" u="none" dirty="0">
                  <a:solidFill>
                    <a:prstClr val="white"/>
                  </a:solidFill>
                  <a:latin typeface="Meiryo UI" panose="020B0604030504040204" pitchFamily="50" charset="-128"/>
                  <a:ea typeface="Meiryo UI" panose="020B0604030504040204" pitchFamily="50" charset="-128"/>
                </a:rPr>
                <a:t>石川スクール </a:t>
              </a:r>
              <a:r>
                <a:rPr lang="ja-JP" altLang="en-US" sz="2300" b="1" u="none" dirty="0">
                  <a:solidFill>
                    <a:prstClr val="white"/>
                  </a:solidFill>
                  <a:latin typeface="Meiryo UI" panose="020B0604030504040204" pitchFamily="50" charset="-128"/>
                  <a:ea typeface="Meiryo UI" panose="020B0604030504040204" pitchFamily="50" charset="-128"/>
                </a:rPr>
                <a:t>「技術者向け研修」</a:t>
              </a:r>
              <a:endParaRPr lang="en-US" altLang="ja-JP" sz="2300" b="1" u="none" dirty="0">
                <a:solidFill>
                  <a:schemeClr val="bg1"/>
                </a:solidFill>
                <a:latin typeface="Meiryo UI" panose="020B0604030504040204" pitchFamily="50" charset="-128"/>
                <a:ea typeface="Meiryo UI" panose="020B0604030504040204" pitchFamily="50" charset="-128"/>
              </a:endParaRPr>
            </a:p>
            <a:p>
              <a:pPr algn="ctr" eaLnBrk="1" hangingPunct="1">
                <a:lnSpc>
                  <a:spcPct val="90000"/>
                </a:lnSpc>
              </a:pPr>
              <a:r>
                <a:rPr lang="en-US" altLang="ja-JP" sz="2200" b="1" u="none" dirty="0">
                  <a:solidFill>
                    <a:schemeClr val="bg1"/>
                  </a:solidFill>
                  <a:latin typeface="HGSｺﾞｼｯｸM" panose="020B0600000000000000" pitchFamily="50" charset="-128"/>
                  <a:ea typeface="HGSｺﾞｼｯｸM" panose="020B0600000000000000" pitchFamily="50" charset="-128"/>
                </a:rPr>
                <a:t>【</a:t>
              </a:r>
              <a:r>
                <a:rPr lang="ja-JP" altLang="en-US" sz="2200" b="1" u="none" dirty="0">
                  <a:solidFill>
                    <a:schemeClr val="bg1"/>
                  </a:solidFill>
                  <a:latin typeface="HGSｺﾞｼｯｸM" panose="020B0600000000000000" pitchFamily="50" charset="-128"/>
                  <a:ea typeface="HGSｺﾞｼｯｸM" panose="020B0600000000000000" pitchFamily="50" charset="-128"/>
                </a:rPr>
                <a:t> 一 括 参 加 申 込 書 </a:t>
              </a:r>
              <a:r>
                <a:rPr lang="en-US" altLang="ja-JP" sz="2200" b="1" u="none" dirty="0">
                  <a:solidFill>
                    <a:schemeClr val="bg1"/>
                  </a:solidFill>
                  <a:latin typeface="HGSｺﾞｼｯｸM" panose="020B0600000000000000" pitchFamily="50" charset="-128"/>
                  <a:ea typeface="HGSｺﾞｼｯｸM" panose="020B0600000000000000" pitchFamily="50" charset="-128"/>
                </a:rPr>
                <a:t>】</a:t>
              </a:r>
            </a:p>
          </p:txBody>
        </p:sp>
      </p:grpSp>
      <p:sp>
        <p:nvSpPr>
          <p:cNvPr id="15" name="Text Box 107">
            <a:extLst>
              <a:ext uri="{FF2B5EF4-FFF2-40B4-BE49-F238E27FC236}">
                <a16:creationId xmlns:a16="http://schemas.microsoft.com/office/drawing/2014/main" id="{FC75AC32-6994-4D92-8CC0-CB6B0143702E}"/>
              </a:ext>
            </a:extLst>
          </p:cNvPr>
          <p:cNvSpPr txBox="1">
            <a:spLocks noChangeArrowheads="1"/>
          </p:cNvSpPr>
          <p:nvPr/>
        </p:nvSpPr>
        <p:spPr bwMode="auto">
          <a:xfrm>
            <a:off x="4135382" y="804214"/>
            <a:ext cx="3065518" cy="338554"/>
          </a:xfrm>
          <a:prstGeom prst="rect">
            <a:avLst/>
          </a:prstGeom>
          <a:solidFill>
            <a:srgbClr val="FF0000">
              <a:alpha val="92941"/>
            </a:srgbClr>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600" u="none" dirty="0">
                <a:solidFill>
                  <a:schemeClr val="bg1"/>
                </a:solidFill>
                <a:ea typeface="HG創英角ｺﾞｼｯｸUB" pitchFamily="49" charset="-128"/>
              </a:rPr>
              <a:t>一括申込締切：７月３１日</a:t>
            </a:r>
            <a:r>
              <a:rPr lang="en-US" altLang="ja-JP" sz="1600" u="none" dirty="0">
                <a:solidFill>
                  <a:schemeClr val="bg1"/>
                </a:solidFill>
                <a:ea typeface="HG創英角ｺﾞｼｯｸUB" pitchFamily="49" charset="-128"/>
              </a:rPr>
              <a:t>(</a:t>
            </a:r>
            <a:r>
              <a:rPr lang="ja-JP" altLang="en-US" sz="1600" u="none" dirty="0">
                <a:solidFill>
                  <a:schemeClr val="bg1"/>
                </a:solidFill>
                <a:ea typeface="HG創英角ｺﾞｼｯｸUB" pitchFamily="49" charset="-128"/>
              </a:rPr>
              <a:t>月</a:t>
            </a:r>
            <a:r>
              <a:rPr lang="en-US" altLang="ja-JP" sz="1600" u="none" dirty="0">
                <a:solidFill>
                  <a:schemeClr val="bg1"/>
                </a:solidFill>
                <a:ea typeface="HG創英角ｺﾞｼｯｸUB" pitchFamily="49" charset="-128"/>
              </a:rPr>
              <a:t>)</a:t>
            </a:r>
            <a:endParaRPr lang="ja-JP" altLang="en-US" sz="1600" u="none" dirty="0">
              <a:solidFill>
                <a:schemeClr val="bg1"/>
              </a:solidFill>
              <a:ea typeface="HG創英角ｺﾞｼｯｸUB" pitchFamily="49" charset="-128"/>
            </a:endParaRPr>
          </a:p>
        </p:txBody>
      </p:sp>
      <p:sp>
        <p:nvSpPr>
          <p:cNvPr id="2" name="テキスト ボックス 1"/>
          <p:cNvSpPr txBox="1"/>
          <p:nvPr/>
        </p:nvSpPr>
        <p:spPr>
          <a:xfrm>
            <a:off x="133234" y="4890369"/>
            <a:ext cx="7067665" cy="514308"/>
          </a:xfrm>
          <a:prstGeom prst="rect">
            <a:avLst/>
          </a:prstGeom>
          <a:noFill/>
        </p:spPr>
        <p:txBody>
          <a:bodyPr wrap="square" rtlCol="0">
            <a:spAutoFit/>
          </a:bodyPr>
          <a:lstStyle/>
          <a:p>
            <a:pPr lvl="0" defTabSz="914400" fontAlgn="base">
              <a:lnSpc>
                <a:spcPts val="1600"/>
              </a:lnSpc>
              <a:spcBef>
                <a:spcPct val="20000"/>
              </a:spcBef>
              <a:spcAft>
                <a:spcPct val="0"/>
              </a:spcAft>
            </a:pPr>
            <a:r>
              <a:rPr lang="en-US" altLang="ja-JP" sz="1200" dirty="0">
                <a:latin typeface="HG創英角ｺﾞｼｯｸUB" panose="020B0909000000000000" pitchFamily="49" charset="-128"/>
                <a:ea typeface="HG創英角ｺﾞｼｯｸUB" panose="020B0909000000000000" pitchFamily="49" charset="-128"/>
              </a:rPr>
              <a:t>※</a:t>
            </a:r>
            <a:r>
              <a:rPr lang="ja-JP" altLang="en-US" sz="1200" dirty="0">
                <a:latin typeface="HG創英角ｺﾞｼｯｸUB" panose="020B0909000000000000" pitchFamily="49" charset="-128"/>
                <a:ea typeface="HG創英角ｺﾞｼｯｸUB" panose="020B0909000000000000" pitchFamily="49" charset="-128"/>
              </a:rPr>
              <a:t>会場の都合のため</a:t>
            </a:r>
            <a:r>
              <a:rPr lang="ja-JP" altLang="en-US" sz="1200" dirty="0">
                <a:solidFill>
                  <a:srgbClr val="FF0000"/>
                </a:solidFill>
                <a:latin typeface="HG創英角ｺﾞｼｯｸUB" panose="020B0909000000000000" pitchFamily="49" charset="-128"/>
                <a:ea typeface="HG創英角ｺﾞｼｯｸUB" panose="020B0909000000000000" pitchFamily="49" charset="-128"/>
              </a:rPr>
              <a:t>１社２名様限り</a:t>
            </a:r>
            <a:r>
              <a:rPr lang="ja-JP" altLang="en-US" sz="1200" dirty="0">
                <a:latin typeface="HG創英角ｺﾞｼｯｸUB" panose="020B0909000000000000" pitchFamily="49" charset="-128"/>
                <a:ea typeface="HG創英角ｺﾞｼｯｸUB" panose="020B0909000000000000" pitchFamily="49" charset="-128"/>
              </a:rPr>
              <a:t>でお願いいたします。</a:t>
            </a:r>
            <a:endParaRPr lang="en-US" altLang="ja-JP" sz="1200" dirty="0">
              <a:latin typeface="HG創英角ｺﾞｼｯｸUB" panose="020B0909000000000000" pitchFamily="49" charset="-128"/>
              <a:ea typeface="HG創英角ｺﾞｼｯｸUB" panose="020B0909000000000000" pitchFamily="49" charset="-128"/>
            </a:endParaRPr>
          </a:p>
          <a:p>
            <a:pPr lvl="0" defTabSz="914400" fontAlgn="base">
              <a:lnSpc>
                <a:spcPts val="1600"/>
              </a:lnSpc>
              <a:spcBef>
                <a:spcPct val="20000"/>
              </a:spcBef>
              <a:spcAft>
                <a:spcPct val="0"/>
              </a:spcAft>
            </a:pPr>
            <a:r>
              <a:rPr lang="en-US" altLang="ja-JP" sz="1200" dirty="0">
                <a:latin typeface="HG創英角ｺﾞｼｯｸUB" panose="020B0909000000000000" pitchFamily="49" charset="-128"/>
                <a:ea typeface="HG創英角ｺﾞｼｯｸUB" panose="020B0909000000000000" pitchFamily="49" charset="-128"/>
              </a:rPr>
              <a:t>※</a:t>
            </a:r>
            <a:r>
              <a:rPr lang="ja-JP" altLang="en-US" sz="1200" dirty="0">
                <a:latin typeface="HG創英角ｺﾞｼｯｸUB" panose="020B0909000000000000" pitchFamily="49" charset="-128"/>
                <a:ea typeface="HG創英角ｺﾞｼｯｸUB" panose="020B0909000000000000" pitchFamily="49" charset="-128"/>
              </a:rPr>
              <a:t>ﾌﾟﾛｸﾞﾗﾐﾝｸﾞ経験の有無はｸﾞﾙｰﾌﾟ分けの参考としてお聞きするものです</a:t>
            </a:r>
            <a:r>
              <a:rPr lang="en-US" altLang="ja-JP" sz="1200" dirty="0">
                <a:latin typeface="HG創英角ｺﾞｼｯｸUB" panose="020B0909000000000000" pitchFamily="49" charset="-128"/>
                <a:ea typeface="HG創英角ｺﾞｼｯｸUB" panose="020B0909000000000000" pitchFamily="49" charset="-128"/>
              </a:rPr>
              <a:t>(</a:t>
            </a:r>
            <a:r>
              <a:rPr lang="ja-JP" altLang="en-US" sz="1200" dirty="0">
                <a:latin typeface="HG創英角ｺﾞｼｯｸUB" panose="020B0909000000000000" pitchFamily="49" charset="-128"/>
                <a:ea typeface="HG創英角ｺﾞｼｯｸUB" panose="020B0909000000000000" pitchFamily="49" charset="-128"/>
              </a:rPr>
              <a:t>参加の要件ではありません</a:t>
            </a:r>
            <a:r>
              <a:rPr lang="en-US" altLang="ja-JP" sz="1200" dirty="0">
                <a:latin typeface="HG創英角ｺﾞｼｯｸUB" panose="020B0909000000000000" pitchFamily="49" charset="-128"/>
                <a:ea typeface="HG創英角ｺﾞｼｯｸUB" panose="020B0909000000000000" pitchFamily="49" charset="-128"/>
              </a:rPr>
              <a:t>)</a:t>
            </a:r>
            <a:r>
              <a:rPr lang="ja-JP" altLang="en-US" sz="1200" dirty="0">
                <a:latin typeface="HG創英角ｺﾞｼｯｸUB" panose="020B0909000000000000" pitchFamily="49" charset="-128"/>
                <a:ea typeface="HG創英角ｺﾞｼｯｸUB" panose="020B0909000000000000" pitchFamily="49" charset="-128"/>
              </a:rPr>
              <a:t>。</a:t>
            </a:r>
          </a:p>
        </p:txBody>
      </p:sp>
      <p:sp>
        <p:nvSpPr>
          <p:cNvPr id="28" name="テキスト ボックス 27">
            <a:extLst>
              <a:ext uri="{FF2B5EF4-FFF2-40B4-BE49-F238E27FC236}">
                <a16:creationId xmlns:a16="http://schemas.microsoft.com/office/drawing/2014/main" id="{103529B2-0DE5-48AC-AF6D-644165E6850E}"/>
              </a:ext>
            </a:extLst>
          </p:cNvPr>
          <p:cNvSpPr txBox="1"/>
          <p:nvPr/>
        </p:nvSpPr>
        <p:spPr>
          <a:xfrm>
            <a:off x="171185" y="6423870"/>
            <a:ext cx="6858530" cy="735779"/>
          </a:xfrm>
          <a:prstGeom prst="rect">
            <a:avLst/>
          </a:prstGeom>
          <a:noFill/>
        </p:spPr>
        <p:txBody>
          <a:bodyPr wrap="square">
            <a:spAutoFit/>
          </a:bodyPr>
          <a:lstStyle/>
          <a:p>
            <a:pPr>
              <a:lnSpc>
                <a:spcPts val="1000"/>
              </a:lnSpc>
              <a:defRPr/>
            </a:pPr>
            <a:r>
              <a:rPr lang="en-US" altLang="ja-JP" sz="950" u="none" dirty="0">
                <a:latin typeface="AR P丸ゴシック体M" pitchFamily="50" charset="-128"/>
                <a:ea typeface="AR P丸ゴシック体M" pitchFamily="50" charset="-128"/>
              </a:rPr>
              <a:t>【</a:t>
            </a:r>
            <a:r>
              <a:rPr lang="ja-JP" altLang="en-US" sz="950" u="none" dirty="0">
                <a:latin typeface="AR P丸ゴシック体M" pitchFamily="50" charset="-128"/>
                <a:ea typeface="AR P丸ゴシック体M" pitchFamily="50" charset="-128"/>
              </a:rPr>
              <a:t>個人情報の取り扱いについて</a:t>
            </a:r>
            <a:r>
              <a:rPr lang="en-US" altLang="ja-JP" sz="950" u="none" dirty="0">
                <a:latin typeface="AR P丸ゴシック体M" pitchFamily="50" charset="-128"/>
                <a:ea typeface="AR P丸ゴシック体M" pitchFamily="50" charset="-128"/>
              </a:rPr>
              <a:t>】</a:t>
            </a:r>
          </a:p>
          <a:p>
            <a:pPr>
              <a:lnSpc>
                <a:spcPts val="1000"/>
              </a:lnSpc>
              <a:defRPr/>
            </a:pPr>
            <a:r>
              <a:rPr lang="ja-JP" altLang="en-US" sz="950" u="none" dirty="0">
                <a:latin typeface="AR P丸ゴシック体M" pitchFamily="50" charset="-128"/>
                <a:ea typeface="AR P丸ゴシック体M" pitchFamily="50" charset="-128"/>
              </a:rPr>
              <a:t>セミナーご応募の際にお伺いする個人情報は、石川県で実施する事業で使用します（参加者名簿の作成、セミナー開催に関する連絡及び情報提供等）。</a:t>
            </a:r>
            <a:endParaRPr lang="en-US" altLang="ja-JP" sz="950" u="none" dirty="0">
              <a:latin typeface="AR P丸ゴシック体M" pitchFamily="50" charset="-128"/>
              <a:ea typeface="AR P丸ゴシック体M" pitchFamily="50" charset="-128"/>
            </a:endParaRPr>
          </a:p>
          <a:p>
            <a:pPr>
              <a:lnSpc>
                <a:spcPts val="1000"/>
              </a:lnSpc>
              <a:defRPr/>
            </a:pPr>
            <a:r>
              <a:rPr lang="ja-JP" altLang="en-US" sz="950" u="none" dirty="0">
                <a:latin typeface="AR P丸ゴシック体M" pitchFamily="50" charset="-128"/>
                <a:ea typeface="AR P丸ゴシック体M" pitchFamily="50" charset="-128"/>
              </a:rPr>
              <a:t>また、お客様の同意がある場合及び法令等に基づく要請があった場合を除き、当該個人情報の第三者への提供または開示をいたしません。ご提供いただいた個人情報を正確に処理するように努めます。</a:t>
            </a:r>
          </a:p>
        </p:txBody>
      </p:sp>
      <p:grpSp>
        <p:nvGrpSpPr>
          <p:cNvPr id="7" name="グループ化 6"/>
          <p:cNvGrpSpPr/>
          <p:nvPr/>
        </p:nvGrpSpPr>
        <p:grpSpPr>
          <a:xfrm>
            <a:off x="349955" y="7168322"/>
            <a:ext cx="2962463" cy="2992490"/>
            <a:chOff x="349955" y="6913146"/>
            <a:chExt cx="2991210" cy="3247668"/>
          </a:xfrm>
        </p:grpSpPr>
        <p:sp>
          <p:nvSpPr>
            <p:cNvPr id="51" name="Rectangle 2"/>
            <p:cNvSpPr>
              <a:spLocks noChangeArrowheads="1"/>
            </p:cNvSpPr>
            <p:nvPr/>
          </p:nvSpPr>
          <p:spPr bwMode="auto">
            <a:xfrm>
              <a:off x="545757" y="6959897"/>
              <a:ext cx="2554053" cy="216000"/>
            </a:xfrm>
            <a:prstGeom prst="rect">
              <a:avLst/>
            </a:prstGeom>
            <a:solidFill>
              <a:srgbClr val="002060"/>
            </a:solidFill>
            <a:ln>
              <a:noFill/>
            </a:ln>
            <a:effectLst/>
          </p:spPr>
          <p:txBody>
            <a:bodyPr wrap="none" anchor="ctr"/>
            <a:lstStyle/>
            <a:p>
              <a:endParaRPr lang="ja-JP" altLang="en-US" dirty="0"/>
            </a:p>
          </p:txBody>
        </p:sp>
        <p:sp>
          <p:nvSpPr>
            <p:cNvPr id="52" name="Text Box 4"/>
            <p:cNvSpPr txBox="1">
              <a:spLocks noChangeArrowheads="1"/>
            </p:cNvSpPr>
            <p:nvPr/>
          </p:nvSpPr>
          <p:spPr bwMode="auto">
            <a:xfrm>
              <a:off x="1209250" y="6913146"/>
              <a:ext cx="13003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200" u="none" dirty="0">
                  <a:solidFill>
                    <a:schemeClr val="bg1"/>
                  </a:solidFill>
                  <a:ea typeface="HG創英角ｺﾞｼｯｸUB" pitchFamily="49" charset="-128"/>
                </a:rPr>
                <a:t>【 </a:t>
              </a:r>
              <a:r>
                <a:rPr lang="ja-JP" altLang="en-US" sz="1200" u="none" dirty="0">
                  <a:solidFill>
                    <a:schemeClr val="bg1"/>
                  </a:solidFill>
                  <a:ea typeface="HG創英角ｺﾞｼｯｸUB" pitchFamily="49" charset="-128"/>
                </a:rPr>
                <a:t>会 場 周 辺</a:t>
              </a:r>
              <a:r>
                <a:rPr lang="en-US" altLang="ja-JP" sz="1200" u="none" dirty="0">
                  <a:solidFill>
                    <a:schemeClr val="bg1"/>
                  </a:solidFill>
                  <a:ea typeface="HG創英角ｺﾞｼｯｸUB" pitchFamily="49" charset="-128"/>
                </a:rPr>
                <a:t> 】</a:t>
              </a:r>
              <a:endParaRPr lang="ja-JP" altLang="en-US" sz="1200" u="none" dirty="0">
                <a:solidFill>
                  <a:schemeClr val="bg1"/>
                </a:solidFill>
                <a:ea typeface="HG創英角ｺﾞｼｯｸUB" pitchFamily="49" charset="-128"/>
              </a:endParaRPr>
            </a:p>
          </p:txBody>
        </p:sp>
        <p:grpSp>
          <p:nvGrpSpPr>
            <p:cNvPr id="9" name="グループ化 8">
              <a:extLst>
                <a:ext uri="{FF2B5EF4-FFF2-40B4-BE49-F238E27FC236}">
                  <a16:creationId xmlns:a16="http://schemas.microsoft.com/office/drawing/2014/main" id="{5F915E62-D5AA-4C38-8220-A2CE33AD9C2C}"/>
                </a:ext>
              </a:extLst>
            </p:cNvPr>
            <p:cNvGrpSpPr/>
            <p:nvPr/>
          </p:nvGrpSpPr>
          <p:grpSpPr>
            <a:xfrm>
              <a:off x="349955" y="7186346"/>
              <a:ext cx="2991210" cy="2974468"/>
              <a:chOff x="393216" y="7811082"/>
              <a:chExt cx="2528949" cy="2412000"/>
            </a:xfrm>
          </p:grpSpPr>
          <p:pic>
            <p:nvPicPr>
              <p:cNvPr id="4" name="図 3"/>
              <p:cNvPicPr>
                <a:picLocks noChangeAspect="1"/>
              </p:cNvPicPr>
              <p:nvPr/>
            </p:nvPicPr>
            <p:blipFill>
              <a:blip r:embed="rId3"/>
              <a:stretch>
                <a:fillRect/>
              </a:stretch>
            </p:blipFill>
            <p:spPr>
              <a:xfrm>
                <a:off x="393216" y="7811082"/>
                <a:ext cx="2528949" cy="2412000"/>
              </a:xfrm>
              <a:prstGeom prst="rect">
                <a:avLst/>
              </a:prstGeom>
            </p:spPr>
          </p:pic>
          <p:cxnSp>
            <p:nvCxnSpPr>
              <p:cNvPr id="10" name="直線コネクタ 9"/>
              <p:cNvCxnSpPr/>
              <p:nvPr/>
            </p:nvCxnSpPr>
            <p:spPr>
              <a:xfrm>
                <a:off x="444312" y="8272324"/>
                <a:ext cx="12695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1713202" y="8267562"/>
                <a:ext cx="94127" cy="34895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1754222" y="8616520"/>
                <a:ext cx="217067" cy="17600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grpSp>
      </p:grpSp>
      <p:sp>
        <p:nvSpPr>
          <p:cNvPr id="27" name="Text Box 4">
            <a:extLst>
              <a:ext uri="{FF2B5EF4-FFF2-40B4-BE49-F238E27FC236}">
                <a16:creationId xmlns:a16="http://schemas.microsoft.com/office/drawing/2014/main" id="{D6EB7553-54D1-4C13-B672-AFBFA40F62A5}"/>
              </a:ext>
            </a:extLst>
          </p:cNvPr>
          <p:cNvSpPr txBox="1">
            <a:spLocks noChangeArrowheads="1"/>
          </p:cNvSpPr>
          <p:nvPr/>
        </p:nvSpPr>
        <p:spPr bwMode="auto">
          <a:xfrm>
            <a:off x="4387997" y="6971179"/>
            <a:ext cx="1672447" cy="246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申込み及び問合せ先</a:t>
            </a:r>
            <a:r>
              <a:rPr lang="en-US" altLang="ja-JP" sz="1100" u="none" dirty="0">
                <a:solidFill>
                  <a:schemeClr val="bg1"/>
                </a:solidFill>
                <a:ea typeface="HG創英角ｺﾞｼｯｸUB" pitchFamily="49" charset="-128"/>
              </a:rPr>
              <a:t>】</a:t>
            </a:r>
            <a:endParaRPr lang="ja-JP" altLang="en-US" sz="1100" u="none" dirty="0">
              <a:solidFill>
                <a:schemeClr val="bg1"/>
              </a:solidFill>
              <a:ea typeface="HG創英角ｺﾞｼｯｸUB" pitchFamily="49" charset="-128"/>
            </a:endParaRPr>
          </a:p>
        </p:txBody>
      </p:sp>
      <p:sp>
        <p:nvSpPr>
          <p:cNvPr id="54" name="Text Box 6">
            <a:extLst>
              <a:ext uri="{FF2B5EF4-FFF2-40B4-BE49-F238E27FC236}">
                <a16:creationId xmlns:a16="http://schemas.microsoft.com/office/drawing/2014/main" id="{182574DC-F1E1-4E5E-8637-D4F99C12BFD2}"/>
              </a:ext>
            </a:extLst>
          </p:cNvPr>
          <p:cNvSpPr txBox="1">
            <a:spLocks noChangeArrowheads="1"/>
          </p:cNvSpPr>
          <p:nvPr/>
        </p:nvSpPr>
        <p:spPr bwMode="auto">
          <a:xfrm>
            <a:off x="3698237" y="8960187"/>
            <a:ext cx="3310898" cy="128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100" b="1" u="none" dirty="0">
                <a:latin typeface="Meiryo UI" panose="020B0604030504040204" pitchFamily="50" charset="-128"/>
                <a:ea typeface="Meiryo UI" panose="020B0604030504040204" pitchFamily="50" charset="-128"/>
              </a:rPr>
              <a:t>〒</a:t>
            </a:r>
            <a:r>
              <a:rPr lang="en-US" altLang="ja-JP" sz="1100" b="1" u="none" dirty="0">
                <a:latin typeface="Meiryo UI" panose="020B0604030504040204" pitchFamily="50" charset="-128"/>
                <a:ea typeface="Meiryo UI" panose="020B0604030504040204" pitchFamily="50" charset="-128"/>
              </a:rPr>
              <a:t>920-8580</a:t>
            </a:r>
            <a:r>
              <a:rPr lang="ja-JP" altLang="en-US" sz="1100" b="1" u="none" dirty="0">
                <a:latin typeface="Meiryo UI" panose="020B0604030504040204" pitchFamily="50" charset="-128"/>
                <a:ea typeface="Meiryo UI" panose="020B0604030504040204" pitchFamily="50" charset="-128"/>
              </a:rPr>
              <a:t>　石川県金沢市鞍月</a:t>
            </a:r>
            <a:r>
              <a:rPr lang="en-US" altLang="ja-JP" sz="1100" b="1" u="none" dirty="0">
                <a:latin typeface="Meiryo UI" panose="020B0604030504040204" pitchFamily="50" charset="-128"/>
                <a:ea typeface="Meiryo UI" panose="020B0604030504040204" pitchFamily="50" charset="-128"/>
              </a:rPr>
              <a:t>1-1</a:t>
            </a:r>
          </a:p>
          <a:p>
            <a:pPr eaLnBrk="1" hangingPunct="1">
              <a:lnSpc>
                <a:spcPct val="120000"/>
              </a:lnSpc>
            </a:pPr>
            <a:r>
              <a:rPr lang="ja-JP" altLang="en-US" sz="400" b="1" u="none" dirty="0">
                <a:latin typeface="Meiryo UI" panose="020B0604030504040204" pitchFamily="50" charset="-128"/>
                <a:ea typeface="Meiryo UI" panose="020B0604030504040204" pitchFamily="50" charset="-128"/>
              </a:rPr>
              <a:t>　</a:t>
            </a:r>
            <a:r>
              <a:rPr lang="ja-JP" altLang="en-US" sz="1100" b="1" u="none" dirty="0">
                <a:latin typeface="Meiryo UI" panose="020B0604030504040204" pitchFamily="50" charset="-128"/>
                <a:ea typeface="Meiryo UI" panose="020B0604030504040204" pitchFamily="50" charset="-128"/>
              </a:rPr>
              <a:t>　石川県商工労働部産業政策課</a:t>
            </a:r>
            <a:endParaRPr lang="en-US" altLang="ja-JP" sz="11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100" b="1" u="none" dirty="0">
                <a:latin typeface="Meiryo UI" panose="020B0604030504040204" pitchFamily="50" charset="-128"/>
                <a:ea typeface="Meiryo UI" panose="020B0604030504040204" pitchFamily="50" charset="-128"/>
              </a:rPr>
              <a:t> 　産業デジタル化支援グループ山本</a:t>
            </a:r>
            <a:endParaRPr lang="en-US" altLang="ja-JP" sz="1100" b="1" u="none" dirty="0">
              <a:latin typeface="Meiryo UI" panose="020B0604030504040204" pitchFamily="50" charset="-128"/>
              <a:ea typeface="Meiryo UI" panose="020B0604030504040204" pitchFamily="50" charset="-128"/>
            </a:endParaRPr>
          </a:p>
          <a:p>
            <a:pPr eaLnBrk="1" hangingPunct="1">
              <a:lnSpc>
                <a:spcPct val="120000"/>
              </a:lnSpc>
            </a:pPr>
            <a:endParaRPr lang="ja-JP" altLang="en-US" sz="400" b="1" u="none" dirty="0">
              <a:latin typeface="Meiryo UI" panose="020B0604030504040204" pitchFamily="50" charset="-128"/>
              <a:ea typeface="Meiryo UI" panose="020B0604030504040204" pitchFamily="50" charset="-128"/>
            </a:endParaRPr>
          </a:p>
          <a:p>
            <a:pPr eaLnBrk="1" hangingPunct="1"/>
            <a:r>
              <a:rPr lang="ja-JP" altLang="en-US" sz="1100" b="1" u="none" dirty="0">
                <a:latin typeface="Meiryo UI" panose="020B0604030504040204" pitchFamily="50" charset="-128"/>
                <a:ea typeface="Meiryo UI" panose="020B0604030504040204" pitchFamily="50" charset="-128"/>
              </a:rPr>
              <a:t> ＴＥＬ：（０７６）２２５－１５１９</a:t>
            </a:r>
            <a:endParaRPr lang="en-US" altLang="ja-JP" sz="1100" b="1" u="none" dirty="0">
              <a:latin typeface="Meiryo UI" panose="020B0604030504040204" pitchFamily="50" charset="-128"/>
              <a:ea typeface="Meiryo UI" panose="020B0604030504040204" pitchFamily="50" charset="-128"/>
            </a:endParaRPr>
          </a:p>
          <a:p>
            <a:pPr eaLnBrk="1" hangingPunct="1"/>
            <a:r>
              <a:rPr lang="ja-JP" altLang="en-US" sz="1100" b="1" u="none" dirty="0">
                <a:latin typeface="Meiryo UI" panose="020B0604030504040204" pitchFamily="50" charset="-128"/>
                <a:ea typeface="Meiryo UI" panose="020B0604030504040204" pitchFamily="50" charset="-128"/>
              </a:rPr>
              <a:t> ＦＡＸ：</a:t>
            </a:r>
            <a:r>
              <a:rPr lang="ja-JP" altLang="en-US" sz="1100" b="1" dirty="0">
                <a:latin typeface="Meiryo UI" panose="020B0604030504040204" pitchFamily="50" charset="-128"/>
                <a:ea typeface="Meiryo UI" panose="020B0604030504040204" pitchFamily="50" charset="-128"/>
              </a:rPr>
              <a:t>（０７６）２２５－１５１４</a:t>
            </a:r>
            <a:endParaRPr lang="en-US" altLang="ja-JP" sz="1100" b="1" dirty="0">
              <a:latin typeface="Meiryo UI" panose="020B0604030504040204" pitchFamily="50" charset="-128"/>
              <a:ea typeface="Meiryo UI" panose="020B0604030504040204" pitchFamily="50" charset="-128"/>
            </a:endParaRPr>
          </a:p>
          <a:p>
            <a:pPr eaLnBrk="1" hangingPunct="1"/>
            <a:r>
              <a:rPr lang="ja-JP" altLang="en-US" sz="1100" b="1" u="none" dirty="0">
                <a:latin typeface="Meiryo UI" panose="020B0604030504040204" pitchFamily="50" charset="-128"/>
                <a:ea typeface="Meiryo UI" panose="020B0604030504040204" pitchFamily="50" charset="-128"/>
              </a:rPr>
              <a:t>　</a:t>
            </a:r>
            <a:r>
              <a:rPr lang="en-US" altLang="ja-JP" sz="1100" b="1" u="none" dirty="0">
                <a:latin typeface="Meiryo UI" panose="020B0604030504040204" pitchFamily="50" charset="-128"/>
                <a:ea typeface="Meiryo UI" panose="020B0604030504040204" pitchFamily="50" charset="-128"/>
              </a:rPr>
              <a:t>Mail </a:t>
            </a:r>
            <a:r>
              <a:rPr lang="ja-JP" altLang="en-US" sz="1100" b="1" u="none" dirty="0">
                <a:latin typeface="Meiryo UI" panose="020B0604030504040204" pitchFamily="50" charset="-128"/>
                <a:ea typeface="Meiryo UI" panose="020B0604030504040204" pitchFamily="50" charset="-128"/>
              </a:rPr>
              <a:t>：</a:t>
            </a:r>
            <a:r>
              <a:rPr lang="en-US" altLang="ja-JP" sz="1100" b="1" u="none" dirty="0">
                <a:latin typeface="Meiryo UI" panose="020B0604030504040204" pitchFamily="50" charset="-128"/>
                <a:ea typeface="Meiryo UI" panose="020B0604030504040204" pitchFamily="50" charset="-128"/>
              </a:rPr>
              <a:t>syoukou@pref.ishikawa.lg.jp</a:t>
            </a:r>
            <a:endParaRPr lang="ja-JP" altLang="en-US" sz="1100" b="1" u="none" dirty="0">
              <a:latin typeface="Meiryo UI" panose="020B0604030504040204" pitchFamily="50" charset="-128"/>
              <a:ea typeface="Meiryo UI" panose="020B0604030504040204" pitchFamily="50" charset="-128"/>
            </a:endParaRPr>
          </a:p>
        </p:txBody>
      </p:sp>
      <p:sp>
        <p:nvSpPr>
          <p:cNvPr id="55" name="Rectangle 2">
            <a:extLst>
              <a:ext uri="{FF2B5EF4-FFF2-40B4-BE49-F238E27FC236}">
                <a16:creationId xmlns:a16="http://schemas.microsoft.com/office/drawing/2014/main" id="{027BBF7E-91B6-4F3B-9133-3B2DB3393A18}"/>
              </a:ext>
            </a:extLst>
          </p:cNvPr>
          <p:cNvSpPr>
            <a:spLocks noChangeArrowheads="1"/>
          </p:cNvSpPr>
          <p:nvPr/>
        </p:nvSpPr>
        <p:spPr bwMode="auto">
          <a:xfrm>
            <a:off x="3750717" y="7197489"/>
            <a:ext cx="2921709" cy="203840"/>
          </a:xfrm>
          <a:prstGeom prst="rect">
            <a:avLst/>
          </a:prstGeom>
          <a:solidFill>
            <a:srgbClr val="002060"/>
          </a:solidFill>
          <a:ln>
            <a:noFill/>
          </a:ln>
          <a:effectLst/>
        </p:spPr>
        <p:txBody>
          <a:bodyPr wrap="none" anchor="ctr"/>
          <a:lstStyle/>
          <a:p>
            <a:endParaRPr lang="ja-JP" altLang="en-US" dirty="0"/>
          </a:p>
        </p:txBody>
      </p:sp>
      <p:sp>
        <p:nvSpPr>
          <p:cNvPr id="56" name="Text Box 4">
            <a:extLst>
              <a:ext uri="{FF2B5EF4-FFF2-40B4-BE49-F238E27FC236}">
                <a16:creationId xmlns:a16="http://schemas.microsoft.com/office/drawing/2014/main" id="{D6EB7553-54D1-4C13-B672-AFBFA40F62A5}"/>
              </a:ext>
            </a:extLst>
          </p:cNvPr>
          <p:cNvSpPr txBox="1">
            <a:spLocks noChangeArrowheads="1"/>
          </p:cNvSpPr>
          <p:nvPr/>
        </p:nvSpPr>
        <p:spPr bwMode="auto">
          <a:xfrm>
            <a:off x="4394086" y="7160298"/>
            <a:ext cx="1808639" cy="261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200" u="none" dirty="0">
                <a:solidFill>
                  <a:schemeClr val="bg1"/>
                </a:solidFill>
                <a:ea typeface="HG創英角ｺﾞｼｯｸUB" pitchFamily="49" charset="-128"/>
              </a:rPr>
              <a:t>【 </a:t>
            </a:r>
            <a:r>
              <a:rPr lang="ja-JP" altLang="en-US" sz="1200" u="none" dirty="0">
                <a:solidFill>
                  <a:schemeClr val="bg1"/>
                </a:solidFill>
                <a:ea typeface="HG創英角ｺﾞｼｯｸUB" pitchFamily="49" charset="-128"/>
              </a:rPr>
              <a:t>申込み及び問合せ先</a:t>
            </a:r>
            <a:r>
              <a:rPr lang="en-US" altLang="ja-JP" sz="1200" u="none" dirty="0">
                <a:solidFill>
                  <a:schemeClr val="bg1"/>
                </a:solidFill>
                <a:ea typeface="HG創英角ｺﾞｼｯｸUB" pitchFamily="49" charset="-128"/>
              </a:rPr>
              <a:t>】</a:t>
            </a:r>
            <a:endParaRPr lang="ja-JP" altLang="en-US" sz="1200" u="none" dirty="0">
              <a:solidFill>
                <a:schemeClr val="bg1"/>
              </a:solidFill>
              <a:ea typeface="HG創英角ｺﾞｼｯｸUB" pitchFamily="49" charset="-128"/>
            </a:endParaRPr>
          </a:p>
        </p:txBody>
      </p:sp>
      <p:sp>
        <p:nvSpPr>
          <p:cNvPr id="53" name="Text Box 5">
            <a:extLst>
              <a:ext uri="{FF2B5EF4-FFF2-40B4-BE49-F238E27FC236}">
                <a16:creationId xmlns:a16="http://schemas.microsoft.com/office/drawing/2014/main" id="{4C7AF743-9C19-48B7-B3B0-9467F3A8B467}"/>
              </a:ext>
            </a:extLst>
          </p:cNvPr>
          <p:cNvSpPr txBox="1">
            <a:spLocks noChangeArrowheads="1"/>
          </p:cNvSpPr>
          <p:nvPr/>
        </p:nvSpPr>
        <p:spPr bwMode="auto">
          <a:xfrm>
            <a:off x="3647815" y="7649888"/>
            <a:ext cx="3024611" cy="11327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200" b="1" u="none" dirty="0">
                <a:latin typeface="+mn-ea"/>
                <a:ea typeface="+mn-ea"/>
              </a:rPr>
              <a:t>申込書に所定事項をご記入の上、</a:t>
            </a:r>
            <a:endParaRPr lang="en-US" altLang="ja-JP" sz="1200" b="1" u="none" dirty="0">
              <a:latin typeface="+mn-ea"/>
              <a:ea typeface="+mn-ea"/>
            </a:endParaRPr>
          </a:p>
          <a:p>
            <a:pPr eaLnBrk="1" hangingPunct="1">
              <a:lnSpc>
                <a:spcPct val="120000"/>
              </a:lnSpc>
            </a:pPr>
            <a:r>
              <a:rPr lang="ja-JP" altLang="en-US" sz="1200" b="1" u="none" dirty="0">
                <a:latin typeface="+mn-ea"/>
                <a:ea typeface="+mn-ea"/>
              </a:rPr>
              <a:t>ＦＡＸまたは電子メール、あるいは</a:t>
            </a:r>
            <a:endParaRPr lang="en-US" altLang="ja-JP" sz="1200" b="1" u="none" dirty="0">
              <a:latin typeface="+mn-ea"/>
              <a:ea typeface="+mn-ea"/>
            </a:endParaRPr>
          </a:p>
          <a:p>
            <a:pPr eaLnBrk="1" hangingPunct="1">
              <a:lnSpc>
                <a:spcPct val="120000"/>
              </a:lnSpc>
            </a:pPr>
            <a:r>
              <a:rPr lang="en-US" altLang="ja-JP" sz="1200" b="1" u="none" dirty="0">
                <a:latin typeface="+mn-ea"/>
                <a:ea typeface="+mn-ea"/>
              </a:rPr>
              <a:t>WEB</a:t>
            </a:r>
            <a:r>
              <a:rPr lang="ja-JP" altLang="en-US" sz="1200" b="1" u="none" dirty="0">
                <a:latin typeface="+mn-ea"/>
                <a:ea typeface="+mn-ea"/>
              </a:rPr>
              <a:t>申込書にてお申込み下さい。</a:t>
            </a:r>
            <a:endParaRPr lang="en-US" altLang="ja-JP" sz="1200" b="1" u="none" dirty="0">
              <a:latin typeface="+mn-ea"/>
              <a:ea typeface="+mn-ea"/>
            </a:endParaRPr>
          </a:p>
          <a:p>
            <a:pPr eaLnBrk="1" hangingPunct="1">
              <a:lnSpc>
                <a:spcPct val="120000"/>
              </a:lnSpc>
            </a:pPr>
            <a:endParaRPr lang="en-US" altLang="ja-JP" sz="400" b="1" u="none" dirty="0">
              <a:latin typeface="+mn-ea"/>
              <a:ea typeface="+mn-ea"/>
            </a:endParaRPr>
          </a:p>
          <a:p>
            <a:pPr eaLnBrk="1" hangingPunct="1"/>
            <a:r>
              <a:rPr lang="en-US" altLang="ja-JP" sz="1200" b="1" u="none" dirty="0">
                <a:latin typeface="+mn-ea"/>
                <a:ea typeface="+mn-ea"/>
              </a:rPr>
              <a:t>※</a:t>
            </a:r>
            <a:r>
              <a:rPr lang="en-US" altLang="ja-JP" sz="1200" u="none" dirty="0">
                <a:latin typeface="+mn-ea"/>
                <a:ea typeface="+mn-ea"/>
              </a:rPr>
              <a:t>WEB</a:t>
            </a:r>
            <a:r>
              <a:rPr lang="ja-JP" altLang="en-US" sz="1200" u="none" dirty="0">
                <a:latin typeface="+mn-ea"/>
                <a:ea typeface="+mn-ea"/>
              </a:rPr>
              <a:t>申込書はこちらの</a:t>
            </a:r>
            <a:r>
              <a:rPr lang="en-US" altLang="ja-JP" sz="1200" u="none" dirty="0">
                <a:latin typeface="+mn-ea"/>
                <a:ea typeface="+mn-ea"/>
              </a:rPr>
              <a:t>QR</a:t>
            </a:r>
            <a:r>
              <a:rPr lang="ja-JP" altLang="en-US" sz="1200" u="none" dirty="0">
                <a:latin typeface="+mn-ea"/>
                <a:ea typeface="+mn-ea"/>
              </a:rPr>
              <a:t>コードを</a:t>
            </a:r>
            <a:endParaRPr lang="en-US" altLang="ja-JP" sz="1200" u="none" dirty="0">
              <a:latin typeface="+mn-ea"/>
              <a:ea typeface="+mn-ea"/>
            </a:endParaRPr>
          </a:p>
          <a:p>
            <a:pPr eaLnBrk="1" hangingPunct="1"/>
            <a:r>
              <a:rPr lang="ja-JP" altLang="en-US" sz="1200" u="none" dirty="0">
                <a:latin typeface="+mn-ea"/>
                <a:ea typeface="+mn-ea"/>
              </a:rPr>
              <a:t>　 読み取って頂き、申込書をご提出ください</a:t>
            </a:r>
          </a:p>
        </p:txBody>
      </p:sp>
      <p:sp>
        <p:nvSpPr>
          <p:cNvPr id="32" name="テキスト ボックス 31">
            <a:extLst>
              <a:ext uri="{FF2B5EF4-FFF2-40B4-BE49-F238E27FC236}">
                <a16:creationId xmlns:a16="http://schemas.microsoft.com/office/drawing/2014/main" id="{E3BC8940-F1CE-44DC-9CBB-A4C165A2CA8B}"/>
              </a:ext>
            </a:extLst>
          </p:cNvPr>
          <p:cNvSpPr txBox="1"/>
          <p:nvPr/>
        </p:nvSpPr>
        <p:spPr>
          <a:xfrm>
            <a:off x="6747711" y="9932414"/>
            <a:ext cx="471604" cy="400110"/>
          </a:xfrm>
          <a:prstGeom prst="rect">
            <a:avLst/>
          </a:prstGeom>
          <a:noFill/>
        </p:spPr>
        <p:txBody>
          <a:bodyPr wrap="none" rtlCol="0">
            <a:spAutoFit/>
          </a:bodyPr>
          <a:lstStyle/>
          <a:p>
            <a:r>
              <a:rPr lang="en-US" altLang="ja-JP" sz="2000" dirty="0"/>
              <a:t>-2-</a:t>
            </a:r>
            <a:endParaRPr lang="ja-JP" altLang="en-US" sz="2000" dirty="0"/>
          </a:p>
        </p:txBody>
      </p:sp>
      <p:sp>
        <p:nvSpPr>
          <p:cNvPr id="33" name="Text Box 107">
            <a:extLst>
              <a:ext uri="{FF2B5EF4-FFF2-40B4-BE49-F238E27FC236}">
                <a16:creationId xmlns:a16="http://schemas.microsoft.com/office/drawing/2014/main" id="{E8A152A0-AFE2-42AE-9E3F-C294E56716A0}"/>
              </a:ext>
            </a:extLst>
          </p:cNvPr>
          <p:cNvSpPr txBox="1">
            <a:spLocks noChangeArrowheads="1"/>
          </p:cNvSpPr>
          <p:nvPr/>
        </p:nvSpPr>
        <p:spPr bwMode="auto">
          <a:xfrm>
            <a:off x="63558" y="5577872"/>
            <a:ext cx="3539498" cy="893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lnSpc>
                <a:spcPts val="1600"/>
              </a:lnSpc>
            </a:pPr>
            <a:r>
              <a:rPr lang="ja-JP" altLang="en-US" sz="2000" u="none" dirty="0">
                <a:ea typeface="HG創英角ｺﾞｼｯｸUB" pitchFamily="49" charset="-128"/>
              </a:rPr>
              <a:t>＜コース毎の申込の場合＞</a:t>
            </a:r>
            <a:endParaRPr lang="en-US" altLang="ja-JP" sz="2000" u="none" dirty="0">
              <a:ea typeface="HG創英角ｺﾞｼｯｸUB" pitchFamily="49" charset="-128"/>
            </a:endParaRPr>
          </a:p>
          <a:p>
            <a:pPr lvl="0" eaLnBrk="1" hangingPunct="1">
              <a:lnSpc>
                <a:spcPts val="1600"/>
              </a:lnSpc>
            </a:pPr>
            <a:r>
              <a:rPr lang="ja-JP" altLang="en-US" sz="1400" u="none" dirty="0">
                <a:ea typeface="HG創英角ｺﾞｼｯｸUB" pitchFamily="49" charset="-128"/>
              </a:rPr>
              <a:t>　１コース：１５，０００円／人</a:t>
            </a:r>
            <a:endParaRPr lang="en-US" altLang="ja-JP" sz="1400" u="none" dirty="0">
              <a:ea typeface="HG創英角ｺﾞｼｯｸUB" pitchFamily="49" charset="-128"/>
            </a:endParaRPr>
          </a:p>
          <a:p>
            <a:pPr lvl="0" eaLnBrk="1" hangingPunct="1">
              <a:lnSpc>
                <a:spcPts val="1600"/>
              </a:lnSpc>
            </a:pPr>
            <a:r>
              <a:rPr lang="ja-JP" altLang="en-US" sz="1400" u="none" dirty="0">
                <a:ea typeface="HG創英角ｺﾞｼｯｸUB" pitchFamily="49" charset="-128"/>
              </a:rPr>
              <a:t>　</a:t>
            </a:r>
            <a:r>
              <a:rPr lang="en-US" altLang="ja-JP" sz="1100" u="none" dirty="0">
                <a:ea typeface="HG創英角ｺﾞｼｯｸUB" pitchFamily="49" charset="-128"/>
              </a:rPr>
              <a:t>※</a:t>
            </a:r>
            <a:r>
              <a:rPr lang="ja-JP" altLang="en-US" sz="1100" u="none" dirty="0">
                <a:ea typeface="HG創英角ｺﾞｼｯｸUB" pitchFamily="49" charset="-128"/>
              </a:rPr>
              <a:t>コース毎に３コースを申込む場合は、</a:t>
            </a:r>
            <a:endParaRPr lang="en-US" altLang="ja-JP" sz="1100" u="none" dirty="0">
              <a:ea typeface="HG創英角ｺﾞｼｯｸUB" pitchFamily="49" charset="-128"/>
            </a:endParaRPr>
          </a:p>
          <a:p>
            <a:pPr lvl="0" eaLnBrk="1" hangingPunct="1">
              <a:lnSpc>
                <a:spcPts val="1600"/>
              </a:lnSpc>
            </a:pPr>
            <a:r>
              <a:rPr lang="ja-JP" altLang="en-US" sz="1100" u="none" dirty="0">
                <a:ea typeface="HG創英角ｺﾞｼｯｸUB" pitchFamily="49" charset="-128"/>
              </a:rPr>
              <a:t>　　 ４５，０００円／人となります。</a:t>
            </a:r>
            <a:endParaRPr lang="en-US" altLang="ja-JP" sz="1400" u="none" dirty="0">
              <a:ea typeface="HG創英角ｺﾞｼｯｸUB" pitchFamily="49" charset="-128"/>
            </a:endParaRPr>
          </a:p>
        </p:txBody>
      </p:sp>
      <p:sp>
        <p:nvSpPr>
          <p:cNvPr id="34" name="矢印: 右 1">
            <a:extLst>
              <a:ext uri="{FF2B5EF4-FFF2-40B4-BE49-F238E27FC236}">
                <a16:creationId xmlns:a16="http://schemas.microsoft.com/office/drawing/2014/main" id="{DF7E4437-80AB-4008-B5AB-1F8573F88B12}"/>
              </a:ext>
            </a:extLst>
          </p:cNvPr>
          <p:cNvSpPr/>
          <p:nvPr/>
        </p:nvSpPr>
        <p:spPr>
          <a:xfrm>
            <a:off x="3285169" y="5766101"/>
            <a:ext cx="484423" cy="412327"/>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5" name="Text Box 107">
            <a:extLst>
              <a:ext uri="{FF2B5EF4-FFF2-40B4-BE49-F238E27FC236}">
                <a16:creationId xmlns:a16="http://schemas.microsoft.com/office/drawing/2014/main" id="{E8A152A0-AFE2-42AE-9E3F-C294E56716A0}"/>
              </a:ext>
            </a:extLst>
          </p:cNvPr>
          <p:cNvSpPr txBox="1">
            <a:spLocks noChangeArrowheads="1"/>
          </p:cNvSpPr>
          <p:nvPr/>
        </p:nvSpPr>
        <p:spPr bwMode="auto">
          <a:xfrm>
            <a:off x="3691761" y="5575372"/>
            <a:ext cx="3539498" cy="893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lnSpc>
                <a:spcPts val="1600"/>
              </a:lnSpc>
            </a:pPr>
            <a:r>
              <a:rPr lang="ja-JP" altLang="en-US" sz="2000" u="none" dirty="0">
                <a:ea typeface="HG創英角ｺﾞｼｯｸUB" pitchFamily="49" charset="-128"/>
              </a:rPr>
              <a:t>＜</a:t>
            </a:r>
            <a:r>
              <a:rPr lang="ja-JP" altLang="en-US" sz="2000" u="none" dirty="0">
                <a:solidFill>
                  <a:srgbClr val="FF0000"/>
                </a:solidFill>
                <a:ea typeface="HG創英角ｺﾞｼｯｸUB" pitchFamily="49" charset="-128"/>
              </a:rPr>
              <a:t>全コース一括申込の場合</a:t>
            </a:r>
            <a:r>
              <a:rPr lang="ja-JP" altLang="en-US" sz="2000" u="none" dirty="0">
                <a:ea typeface="HG創英角ｺﾞｼｯｸUB" pitchFamily="49" charset="-128"/>
              </a:rPr>
              <a:t>＞</a:t>
            </a:r>
          </a:p>
          <a:p>
            <a:pPr eaLnBrk="1" hangingPunct="1">
              <a:lnSpc>
                <a:spcPts val="1600"/>
              </a:lnSpc>
            </a:pPr>
            <a:r>
              <a:rPr lang="ja-JP" altLang="en-US" sz="1400" u="none" dirty="0">
                <a:ea typeface="HG創英角ｺﾞｼｯｸUB" pitchFamily="49" charset="-128"/>
              </a:rPr>
              <a:t>　３コース：</a:t>
            </a:r>
            <a:r>
              <a:rPr lang="ja-JP" altLang="en-US" sz="1400" u="none" dirty="0">
                <a:solidFill>
                  <a:srgbClr val="FF0000"/>
                </a:solidFill>
                <a:ea typeface="HG創英角ｺﾞｼｯｸUB" pitchFamily="49" charset="-128"/>
              </a:rPr>
              <a:t>２５，０００</a:t>
            </a:r>
            <a:r>
              <a:rPr lang="ja-JP" altLang="en-US" sz="1400" u="none" dirty="0">
                <a:ea typeface="HG創英角ｺﾞｼｯｸUB" pitchFamily="49" charset="-128"/>
              </a:rPr>
              <a:t>円／人</a:t>
            </a:r>
            <a:endParaRPr lang="en-US" altLang="ja-JP" sz="1400" u="none" dirty="0">
              <a:ea typeface="HG創英角ｺﾞｼｯｸUB" pitchFamily="49" charset="-128"/>
            </a:endParaRPr>
          </a:p>
          <a:p>
            <a:pPr lvl="0" eaLnBrk="1" hangingPunct="1">
              <a:lnSpc>
                <a:spcPts val="1600"/>
              </a:lnSpc>
            </a:pPr>
            <a:r>
              <a:rPr lang="ja-JP" altLang="en-US" sz="1400" u="none" dirty="0">
                <a:ea typeface="HG創英角ｺﾞｼｯｸUB" pitchFamily="49" charset="-128"/>
              </a:rPr>
              <a:t>　　 </a:t>
            </a:r>
            <a:r>
              <a:rPr lang="en-US" altLang="ja-JP" sz="1100" u="none" dirty="0">
                <a:ea typeface="HG創英角ｺﾞｼｯｸUB" pitchFamily="49" charset="-128"/>
              </a:rPr>
              <a:t>※</a:t>
            </a:r>
            <a:r>
              <a:rPr lang="ja-JP" altLang="en-US" sz="1100" u="none" dirty="0">
                <a:ea typeface="HG創英角ｺﾞｼｯｸUB" pitchFamily="49" charset="-128"/>
              </a:rPr>
              <a:t>コース毎の申込は、８月１日</a:t>
            </a:r>
            <a:r>
              <a:rPr lang="en-US" altLang="ja-JP" sz="1100" u="none" dirty="0">
                <a:ea typeface="HG創英角ｺﾞｼｯｸUB" pitchFamily="49" charset="-128"/>
              </a:rPr>
              <a:t>(</a:t>
            </a:r>
            <a:r>
              <a:rPr lang="ja-JP" altLang="en-US" sz="1100" u="none" dirty="0">
                <a:ea typeface="HG創英角ｺﾞｼｯｸUB" pitchFamily="49" charset="-128"/>
              </a:rPr>
              <a:t>火</a:t>
            </a:r>
            <a:r>
              <a:rPr lang="en-US" altLang="ja-JP" sz="1100" u="none" dirty="0">
                <a:ea typeface="HG創英角ｺﾞｼｯｸUB" pitchFamily="49" charset="-128"/>
              </a:rPr>
              <a:t>)</a:t>
            </a:r>
          </a:p>
          <a:p>
            <a:pPr lvl="0" eaLnBrk="1" hangingPunct="1">
              <a:lnSpc>
                <a:spcPts val="1600"/>
              </a:lnSpc>
            </a:pPr>
            <a:r>
              <a:rPr lang="ja-JP" altLang="en-US" sz="1100" u="none" dirty="0">
                <a:ea typeface="HG創英角ｺﾞｼｯｸUB" pitchFamily="49" charset="-128"/>
              </a:rPr>
              <a:t>　 　　   からの開始を予定しております。</a:t>
            </a:r>
          </a:p>
        </p:txBody>
      </p:sp>
      <p:graphicFrame>
        <p:nvGraphicFramePr>
          <p:cNvPr id="11" name="表 12">
            <a:extLst>
              <a:ext uri="{FF2B5EF4-FFF2-40B4-BE49-F238E27FC236}">
                <a16:creationId xmlns:a16="http://schemas.microsoft.com/office/drawing/2014/main" id="{06D7C90A-87EF-4741-B967-392CB670EA21}"/>
              </a:ext>
            </a:extLst>
          </p:cNvPr>
          <p:cNvGraphicFramePr>
            <a:graphicFrameLocks noGrp="1"/>
          </p:cNvGraphicFramePr>
          <p:nvPr>
            <p:extLst>
              <p:ext uri="{D42A27DB-BD31-4B8C-83A1-F6EECF244321}">
                <p14:modId xmlns:p14="http://schemas.microsoft.com/office/powerpoint/2010/main" val="1470390336"/>
              </p:ext>
            </p:extLst>
          </p:nvPr>
        </p:nvGraphicFramePr>
        <p:xfrm>
          <a:off x="169135" y="2407995"/>
          <a:ext cx="6840000" cy="1210637"/>
        </p:xfrm>
        <a:graphic>
          <a:graphicData uri="http://schemas.openxmlformats.org/drawingml/2006/table">
            <a:tbl>
              <a:tblPr firstRow="1" bandRow="1">
                <a:tableStyleId>{5940675A-B579-460E-94D1-54222C63F5DA}</a:tableStyleId>
              </a:tblPr>
              <a:tblGrid>
                <a:gridCol w="360040">
                  <a:extLst>
                    <a:ext uri="{9D8B030D-6E8A-4147-A177-3AD203B41FA5}">
                      <a16:colId xmlns:a16="http://schemas.microsoft.com/office/drawing/2014/main" val="1506088052"/>
                    </a:ext>
                  </a:extLst>
                </a:gridCol>
                <a:gridCol w="864096">
                  <a:extLst>
                    <a:ext uri="{9D8B030D-6E8A-4147-A177-3AD203B41FA5}">
                      <a16:colId xmlns:a16="http://schemas.microsoft.com/office/drawing/2014/main" val="3977490015"/>
                    </a:ext>
                  </a:extLst>
                </a:gridCol>
                <a:gridCol w="2160240">
                  <a:extLst>
                    <a:ext uri="{9D8B030D-6E8A-4147-A177-3AD203B41FA5}">
                      <a16:colId xmlns:a16="http://schemas.microsoft.com/office/drawing/2014/main" val="838754087"/>
                    </a:ext>
                  </a:extLst>
                </a:gridCol>
                <a:gridCol w="1008112">
                  <a:extLst>
                    <a:ext uri="{9D8B030D-6E8A-4147-A177-3AD203B41FA5}">
                      <a16:colId xmlns:a16="http://schemas.microsoft.com/office/drawing/2014/main" val="3112436484"/>
                    </a:ext>
                  </a:extLst>
                </a:gridCol>
                <a:gridCol w="1368152">
                  <a:extLst>
                    <a:ext uri="{9D8B030D-6E8A-4147-A177-3AD203B41FA5}">
                      <a16:colId xmlns:a16="http://schemas.microsoft.com/office/drawing/2014/main" val="3683871111"/>
                    </a:ext>
                  </a:extLst>
                </a:gridCol>
                <a:gridCol w="1079360">
                  <a:extLst>
                    <a:ext uri="{9D8B030D-6E8A-4147-A177-3AD203B41FA5}">
                      <a16:colId xmlns:a16="http://schemas.microsoft.com/office/drawing/2014/main" val="2308066784"/>
                    </a:ext>
                  </a:extLst>
                </a:gridCol>
              </a:tblGrid>
              <a:tr h="395763">
                <a:tc rowSpan="3">
                  <a:txBody>
                    <a:bodyPr/>
                    <a:lstStyle/>
                    <a:p>
                      <a:pPr algn="ctr"/>
                      <a:r>
                        <a:rPr kumimoji="1" lang="ja-JP" altLang="en-US" sz="1200" b="1" dirty="0">
                          <a:latin typeface="HGPｺﾞｼｯｸM" panose="020B0600000000000000" pitchFamily="50" charset="-128"/>
                          <a:ea typeface="HGPｺﾞｼｯｸM" panose="020B0600000000000000" pitchFamily="50" charset="-128"/>
                        </a:rPr>
                        <a:t>１人目</a:t>
                      </a:r>
                      <a:endParaRPr kumimoji="1" lang="en-US" altLang="ja-JP" sz="1200" b="1" dirty="0">
                        <a:latin typeface="HGPｺﾞｼｯｸM" panose="020B0600000000000000" pitchFamily="50" charset="-128"/>
                        <a:ea typeface="HGPｺﾞｼｯｸM" panose="020B0600000000000000" pitchFamily="50" charset="-128"/>
                      </a:endParaRPr>
                    </a:p>
                  </a:txBody>
                  <a:tcPr vert="wordArtVertRtl">
                    <a:solidFill>
                      <a:srgbClr val="C6D9F1"/>
                    </a:solidFill>
                  </a:tcPr>
                </a:tc>
                <a:tc>
                  <a:txBody>
                    <a:bodyPr/>
                    <a:lstStyle/>
                    <a:p>
                      <a:pPr algn="ctr"/>
                      <a:r>
                        <a:rPr kumimoji="1" lang="ja-JP" altLang="en-US" sz="1200" b="1" dirty="0">
                          <a:latin typeface="HGPｺﾞｼｯｸM" panose="020B0600000000000000" pitchFamily="50" charset="-128"/>
                          <a:ea typeface="HGPｺﾞｼｯｸM" panose="020B0600000000000000" pitchFamily="50" charset="-128"/>
                        </a:rPr>
                        <a:t>ふりがな</a:t>
                      </a:r>
                    </a:p>
                  </a:txBody>
                  <a:tcPr anchor="ctr">
                    <a:solidFill>
                      <a:srgbClr val="C6D9F1"/>
                    </a:solidFill>
                  </a:tcPr>
                </a:tc>
                <a:tc>
                  <a:txBody>
                    <a:bodyPr/>
                    <a:lstStyle/>
                    <a:p>
                      <a:pPr algn="l"/>
                      <a:endParaRPr kumimoji="1" lang="ja-JP" altLang="en-US" sz="1200" b="1" dirty="0">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1200" b="1" dirty="0">
                          <a:latin typeface="HGPｺﾞｼｯｸM" panose="020B0600000000000000" pitchFamily="50" charset="-128"/>
                          <a:ea typeface="HGPｺﾞｼｯｸM" panose="020B0600000000000000" pitchFamily="50" charset="-128"/>
                        </a:rPr>
                        <a:t>所属・役職</a:t>
                      </a:r>
                    </a:p>
                  </a:txBody>
                  <a:tcPr anchor="ctr">
                    <a:solidFill>
                      <a:srgbClr val="C6D9F1"/>
                    </a:solidFill>
                  </a:tcPr>
                </a:tc>
                <a:tc gridSpan="2">
                  <a:txBody>
                    <a:bodyPr/>
                    <a:lstStyle/>
                    <a:p>
                      <a:pPr algn="l"/>
                      <a:endParaRPr kumimoji="1" lang="ja-JP" altLang="en-US" sz="1200" b="1" dirty="0">
                        <a:latin typeface="HGPｺﾞｼｯｸM" panose="020B0600000000000000" pitchFamily="50" charset="-128"/>
                        <a:ea typeface="HGPｺﾞｼｯｸM" panose="020B0600000000000000" pitchFamily="50" charset="-128"/>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62857425"/>
                  </a:ext>
                </a:extLst>
              </a:tr>
              <a:tr h="399656">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200" b="1" dirty="0">
                          <a:latin typeface="HGPｺﾞｼｯｸM" panose="020B0600000000000000" pitchFamily="50" charset="-128"/>
                          <a:ea typeface="HGPｺﾞｼｯｸM" panose="020B0600000000000000" pitchFamily="50" charset="-128"/>
                        </a:rPr>
                        <a:t>氏　名</a:t>
                      </a:r>
                    </a:p>
                  </a:txBody>
                  <a:tcPr anchor="ctr">
                    <a:solidFill>
                      <a:srgbClr val="C6D9F1"/>
                    </a:solidFill>
                  </a:tcPr>
                </a:tc>
                <a:tc>
                  <a:txBody>
                    <a:bodyPr/>
                    <a:lstStyle/>
                    <a:p>
                      <a:pPr algn="l"/>
                      <a:endParaRPr kumimoji="1" lang="ja-JP" altLang="en-US" sz="1200" b="1" dirty="0">
                        <a:latin typeface="HGPｺﾞｼｯｸM" panose="020B0600000000000000" pitchFamily="50" charset="-128"/>
                        <a:ea typeface="HGPｺﾞｼｯｸM" panose="020B0600000000000000" pitchFamily="50" charset="-128"/>
                      </a:endParaRPr>
                    </a:p>
                  </a:txBody>
                  <a:tcPr anchor="ctr"/>
                </a:tc>
                <a:tc rowSpan="2">
                  <a:txBody>
                    <a:bodyPr/>
                    <a:lstStyle/>
                    <a:p>
                      <a:pPr algn="ctr"/>
                      <a:r>
                        <a:rPr kumimoji="1" lang="ja-JP" altLang="en-US" sz="1000" b="1" dirty="0">
                          <a:latin typeface="HGPｺﾞｼｯｸM" panose="020B0600000000000000" pitchFamily="50" charset="-128"/>
                          <a:ea typeface="HGPｺﾞｼｯｸM" panose="020B0600000000000000" pitchFamily="50" charset="-128"/>
                        </a:rPr>
                        <a:t>プログラミング経験の有無</a:t>
                      </a:r>
                    </a:p>
                  </a:txBody>
                  <a:tcPr anchor="ctr">
                    <a:solidFill>
                      <a:srgbClr val="C6D9F1"/>
                    </a:solidFill>
                  </a:tcPr>
                </a:tc>
                <a:tc>
                  <a:txBody>
                    <a:bodyPr/>
                    <a:lstStyle/>
                    <a:p>
                      <a:pPr algn="ctr"/>
                      <a:r>
                        <a:rPr kumimoji="1" lang="en-US" altLang="ja-JP" sz="1000" b="1" dirty="0">
                          <a:latin typeface="HGPｺﾞｼｯｸM" panose="020B0600000000000000" pitchFamily="50" charset="-128"/>
                          <a:ea typeface="HGPｺﾞｼｯｸM" panose="020B0600000000000000" pitchFamily="50" charset="-128"/>
                        </a:rPr>
                        <a:t>Python </a:t>
                      </a:r>
                      <a:r>
                        <a:rPr kumimoji="1" lang="ja-JP" altLang="en-US" sz="1000" b="1" dirty="0">
                          <a:latin typeface="HGPｺﾞｼｯｸM" panose="020B0600000000000000" pitchFamily="50" charset="-128"/>
                          <a:ea typeface="HGPｺﾞｼｯｸM" panose="020B0600000000000000" pitchFamily="50" charset="-128"/>
                        </a:rPr>
                        <a:t>（○</a:t>
                      </a:r>
                      <a:r>
                        <a:rPr kumimoji="1" lang="en-US" altLang="ja-JP" sz="1000" b="1" dirty="0">
                          <a:latin typeface="HGPｺﾞｼｯｸM" panose="020B0600000000000000" pitchFamily="50" charset="-128"/>
                          <a:ea typeface="HGPｺﾞｼｯｸM" panose="020B0600000000000000" pitchFamily="50" charset="-128"/>
                        </a:rPr>
                        <a:t>or×</a:t>
                      </a:r>
                      <a:r>
                        <a:rPr kumimoji="1" lang="ja-JP" altLang="en-US" sz="1000" b="1" dirty="0">
                          <a:latin typeface="HGPｺﾞｼｯｸM" panose="020B0600000000000000" pitchFamily="50" charset="-128"/>
                          <a:ea typeface="HGPｺﾞｼｯｸM" panose="020B0600000000000000" pitchFamily="50" charset="-128"/>
                        </a:rPr>
                        <a:t>）</a:t>
                      </a:r>
                    </a:p>
                  </a:txBody>
                  <a:tcPr anchor="ctr">
                    <a:lnT w="12700" cap="flat" cmpd="sng" algn="ctr">
                      <a:solidFill>
                        <a:schemeClr val="tx1"/>
                      </a:solidFill>
                      <a:prstDash val="solid"/>
                      <a:round/>
                      <a:headEnd type="none" w="med" len="med"/>
                      <a:tailEnd type="none" w="med" len="med"/>
                    </a:lnT>
                    <a:solidFill>
                      <a:srgbClr val="C6D9F1"/>
                    </a:solidFill>
                  </a:tcPr>
                </a:tc>
                <a:tc>
                  <a:txBody>
                    <a:bodyPr/>
                    <a:lstStyle/>
                    <a:p>
                      <a:pPr algn="l"/>
                      <a:endParaRPr kumimoji="1" lang="ja-JP" altLang="en-US" sz="1200" b="1" dirty="0">
                        <a:latin typeface="HGPｺﾞｼｯｸM" panose="020B0600000000000000" pitchFamily="50" charset="-128"/>
                        <a:ea typeface="HGPｺﾞｼｯｸM" panose="020B0600000000000000"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1440196"/>
                  </a:ext>
                </a:extLst>
              </a:tr>
              <a:tr h="415218">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en-US" altLang="ja-JP" sz="1200" b="1" dirty="0">
                          <a:latin typeface="HGPｺﾞｼｯｸM" panose="020B0600000000000000" pitchFamily="50" charset="-128"/>
                          <a:ea typeface="HGPｺﾞｼｯｸM" panose="020B0600000000000000" pitchFamily="50" charset="-128"/>
                        </a:rPr>
                        <a:t>E‐Mail</a:t>
                      </a:r>
                      <a:endParaRPr kumimoji="1" lang="ja-JP" altLang="en-US" sz="1200" b="1" dirty="0">
                        <a:latin typeface="HGPｺﾞｼｯｸM" panose="020B0600000000000000" pitchFamily="50" charset="-128"/>
                        <a:ea typeface="HGPｺﾞｼｯｸM" panose="020B0600000000000000" pitchFamily="50" charset="-128"/>
                      </a:endParaRPr>
                    </a:p>
                  </a:txBody>
                  <a:tcPr anchor="ctr">
                    <a:solidFill>
                      <a:srgbClr val="C6D9F1"/>
                    </a:solidFill>
                  </a:tcPr>
                </a:tc>
                <a:tc>
                  <a:txBody>
                    <a:bodyPr/>
                    <a:lstStyle/>
                    <a:p>
                      <a:pPr algn="l"/>
                      <a:endParaRPr kumimoji="1" lang="ja-JP" altLang="en-US" sz="1200" b="1" dirty="0">
                        <a:latin typeface="HGPｺﾞｼｯｸM" panose="020B0600000000000000" pitchFamily="50" charset="-128"/>
                        <a:ea typeface="HGPｺﾞｼｯｸM" panose="020B0600000000000000" pitchFamily="50" charset="-128"/>
                      </a:endParaRPr>
                    </a:p>
                  </a:txBody>
                  <a:tcPr anchor="ctr"/>
                </a:tc>
                <a:tc vMerge="1">
                  <a:txBody>
                    <a:bodyPr/>
                    <a:lstStyle/>
                    <a:p>
                      <a:pPr algn="ctr"/>
                      <a:r>
                        <a:rPr kumimoji="1" lang="ja-JP" altLang="en-US" sz="1100" b="1" dirty="0">
                          <a:latin typeface="HGPｺﾞｼｯｸM" panose="020B0600000000000000" pitchFamily="50" charset="-128"/>
                          <a:ea typeface="HGPｺﾞｼｯｸM" panose="020B0600000000000000" pitchFamily="50" charset="-128"/>
                        </a:rPr>
                        <a:t>プログラミング経験の有無</a:t>
                      </a:r>
                    </a:p>
                  </a:txBody>
                  <a:tcPr anchor="ctr"/>
                </a:tc>
                <a:tc>
                  <a:txBody>
                    <a:bodyPr/>
                    <a:lstStyle/>
                    <a:p>
                      <a:pPr algn="ctr"/>
                      <a:r>
                        <a:rPr kumimoji="1" lang="ja-JP" altLang="en-US" sz="1000" b="1" dirty="0">
                          <a:latin typeface="HGPｺﾞｼｯｸM" panose="020B0600000000000000" pitchFamily="50" charset="-128"/>
                          <a:ea typeface="HGPｺﾞｼｯｸM" panose="020B0600000000000000" pitchFamily="50" charset="-128"/>
                        </a:rPr>
                        <a:t>その他言語 （○</a:t>
                      </a:r>
                      <a:r>
                        <a:rPr kumimoji="1" lang="en-US" altLang="ja-JP" sz="1000" b="1" dirty="0">
                          <a:latin typeface="HGPｺﾞｼｯｸM" panose="020B0600000000000000" pitchFamily="50" charset="-128"/>
                          <a:ea typeface="HGPｺﾞｼｯｸM" panose="020B0600000000000000" pitchFamily="50" charset="-128"/>
                        </a:rPr>
                        <a:t>or×</a:t>
                      </a:r>
                      <a:r>
                        <a:rPr kumimoji="1" lang="ja-JP" altLang="en-US" sz="1000" b="1" dirty="0">
                          <a:latin typeface="HGPｺﾞｼｯｸM" panose="020B0600000000000000" pitchFamily="50" charset="-128"/>
                          <a:ea typeface="HGPｺﾞｼｯｸM" panose="020B0600000000000000" pitchFamily="50" charset="-128"/>
                        </a:rPr>
                        <a:t>）</a:t>
                      </a:r>
                    </a:p>
                  </a:txBody>
                  <a:tcPr anchor="ctr">
                    <a:solidFill>
                      <a:srgbClr val="C6D9F1"/>
                    </a:solidFill>
                  </a:tcPr>
                </a:tc>
                <a:tc>
                  <a:txBody>
                    <a:bodyPr/>
                    <a:lstStyle/>
                    <a:p>
                      <a:pPr algn="l"/>
                      <a:endParaRPr kumimoji="1" lang="ja-JP" altLang="en-US" sz="1200" b="1" dirty="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4236784333"/>
                  </a:ext>
                </a:extLst>
              </a:tr>
            </a:tbl>
          </a:graphicData>
        </a:graphic>
      </p:graphicFrame>
      <p:graphicFrame>
        <p:nvGraphicFramePr>
          <p:cNvPr id="36" name="表 12">
            <a:extLst>
              <a:ext uri="{FF2B5EF4-FFF2-40B4-BE49-F238E27FC236}">
                <a16:creationId xmlns:a16="http://schemas.microsoft.com/office/drawing/2014/main" id="{7CB0CC83-E6EA-4D6A-AD6E-7F3839372E6D}"/>
              </a:ext>
            </a:extLst>
          </p:cNvPr>
          <p:cNvGraphicFramePr>
            <a:graphicFrameLocks noGrp="1"/>
          </p:cNvGraphicFramePr>
          <p:nvPr>
            <p:extLst>
              <p:ext uri="{D42A27DB-BD31-4B8C-83A1-F6EECF244321}">
                <p14:modId xmlns:p14="http://schemas.microsoft.com/office/powerpoint/2010/main" val="2698112779"/>
              </p:ext>
            </p:extLst>
          </p:nvPr>
        </p:nvGraphicFramePr>
        <p:xfrm>
          <a:off x="169135" y="3673271"/>
          <a:ext cx="6840000" cy="1217098"/>
        </p:xfrm>
        <a:graphic>
          <a:graphicData uri="http://schemas.openxmlformats.org/drawingml/2006/table">
            <a:tbl>
              <a:tblPr firstRow="1" bandRow="1">
                <a:tableStyleId>{5940675A-B579-460E-94D1-54222C63F5DA}</a:tableStyleId>
              </a:tblPr>
              <a:tblGrid>
                <a:gridCol w="360040">
                  <a:extLst>
                    <a:ext uri="{9D8B030D-6E8A-4147-A177-3AD203B41FA5}">
                      <a16:colId xmlns:a16="http://schemas.microsoft.com/office/drawing/2014/main" val="1506088052"/>
                    </a:ext>
                  </a:extLst>
                </a:gridCol>
                <a:gridCol w="864096">
                  <a:extLst>
                    <a:ext uri="{9D8B030D-6E8A-4147-A177-3AD203B41FA5}">
                      <a16:colId xmlns:a16="http://schemas.microsoft.com/office/drawing/2014/main" val="3977490015"/>
                    </a:ext>
                  </a:extLst>
                </a:gridCol>
                <a:gridCol w="2160240">
                  <a:extLst>
                    <a:ext uri="{9D8B030D-6E8A-4147-A177-3AD203B41FA5}">
                      <a16:colId xmlns:a16="http://schemas.microsoft.com/office/drawing/2014/main" val="838754087"/>
                    </a:ext>
                  </a:extLst>
                </a:gridCol>
                <a:gridCol w="1008112">
                  <a:extLst>
                    <a:ext uri="{9D8B030D-6E8A-4147-A177-3AD203B41FA5}">
                      <a16:colId xmlns:a16="http://schemas.microsoft.com/office/drawing/2014/main" val="3112436484"/>
                    </a:ext>
                  </a:extLst>
                </a:gridCol>
                <a:gridCol w="1368152">
                  <a:extLst>
                    <a:ext uri="{9D8B030D-6E8A-4147-A177-3AD203B41FA5}">
                      <a16:colId xmlns:a16="http://schemas.microsoft.com/office/drawing/2014/main" val="3683871111"/>
                    </a:ext>
                  </a:extLst>
                </a:gridCol>
                <a:gridCol w="1079360">
                  <a:extLst>
                    <a:ext uri="{9D8B030D-6E8A-4147-A177-3AD203B41FA5}">
                      <a16:colId xmlns:a16="http://schemas.microsoft.com/office/drawing/2014/main" val="2308066784"/>
                    </a:ext>
                  </a:extLst>
                </a:gridCol>
              </a:tblGrid>
              <a:tr h="395763">
                <a:tc rowSpan="3">
                  <a:txBody>
                    <a:bodyPr/>
                    <a:lstStyle/>
                    <a:p>
                      <a:pPr algn="ctr"/>
                      <a:r>
                        <a:rPr kumimoji="1" lang="en-US" altLang="ja-JP" sz="1200" b="1" dirty="0">
                          <a:latin typeface="HGPｺﾞｼｯｸM" panose="020B0600000000000000" pitchFamily="50" charset="-128"/>
                          <a:ea typeface="HGPｺﾞｼｯｸM" panose="020B0600000000000000" pitchFamily="50" charset="-128"/>
                        </a:rPr>
                        <a:t>2</a:t>
                      </a:r>
                      <a:r>
                        <a:rPr kumimoji="1" lang="ja-JP" altLang="en-US" sz="1200" b="1" dirty="0">
                          <a:latin typeface="HGPｺﾞｼｯｸM" panose="020B0600000000000000" pitchFamily="50" charset="-128"/>
                          <a:ea typeface="HGPｺﾞｼｯｸM" panose="020B0600000000000000" pitchFamily="50" charset="-128"/>
                        </a:rPr>
                        <a:t>人目</a:t>
                      </a:r>
                      <a:endParaRPr kumimoji="1" lang="en-US" altLang="ja-JP" sz="1200" b="1" dirty="0">
                        <a:latin typeface="HGPｺﾞｼｯｸM" panose="020B0600000000000000" pitchFamily="50" charset="-128"/>
                        <a:ea typeface="HGPｺﾞｼｯｸM" panose="020B0600000000000000" pitchFamily="50" charset="-128"/>
                      </a:endParaRPr>
                    </a:p>
                  </a:txBody>
                  <a:tcPr vert="wordArtVertRtl">
                    <a:solidFill>
                      <a:srgbClr val="C6D9F1"/>
                    </a:solidFill>
                  </a:tcPr>
                </a:tc>
                <a:tc>
                  <a:txBody>
                    <a:bodyPr/>
                    <a:lstStyle/>
                    <a:p>
                      <a:pPr algn="ctr"/>
                      <a:r>
                        <a:rPr kumimoji="1" lang="ja-JP" altLang="en-US" sz="1200" b="1" dirty="0">
                          <a:latin typeface="HGPｺﾞｼｯｸM" panose="020B0600000000000000" pitchFamily="50" charset="-128"/>
                          <a:ea typeface="HGPｺﾞｼｯｸM" panose="020B0600000000000000" pitchFamily="50" charset="-128"/>
                        </a:rPr>
                        <a:t>ふりがな</a:t>
                      </a:r>
                    </a:p>
                  </a:txBody>
                  <a:tcPr anchor="ctr">
                    <a:solidFill>
                      <a:srgbClr val="C6D9F1"/>
                    </a:solidFill>
                  </a:tcPr>
                </a:tc>
                <a:tc>
                  <a:txBody>
                    <a:bodyPr/>
                    <a:lstStyle/>
                    <a:p>
                      <a:pPr algn="l"/>
                      <a:endParaRPr kumimoji="1" lang="ja-JP" altLang="en-US" sz="1200" b="1" dirty="0">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1200" b="1" dirty="0">
                          <a:latin typeface="HGPｺﾞｼｯｸM" panose="020B0600000000000000" pitchFamily="50" charset="-128"/>
                          <a:ea typeface="HGPｺﾞｼｯｸM" panose="020B0600000000000000" pitchFamily="50" charset="-128"/>
                        </a:rPr>
                        <a:t>所属・役職</a:t>
                      </a:r>
                    </a:p>
                  </a:txBody>
                  <a:tcPr anchor="ctr">
                    <a:solidFill>
                      <a:srgbClr val="C6D9F1"/>
                    </a:solidFill>
                  </a:tcPr>
                </a:tc>
                <a:tc gridSpan="2">
                  <a:txBody>
                    <a:bodyPr/>
                    <a:lstStyle/>
                    <a:p>
                      <a:pPr algn="l"/>
                      <a:endParaRPr kumimoji="1" lang="ja-JP" altLang="en-US" sz="1200" b="1" dirty="0">
                        <a:latin typeface="HGPｺﾞｼｯｸM" panose="020B0600000000000000" pitchFamily="50" charset="-128"/>
                        <a:ea typeface="HGPｺﾞｼｯｸM" panose="020B0600000000000000" pitchFamily="50" charset="-128"/>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62857425"/>
                  </a:ext>
                </a:extLst>
              </a:tr>
              <a:tr h="399656">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200" b="1" dirty="0">
                          <a:latin typeface="HGPｺﾞｼｯｸM" panose="020B0600000000000000" pitchFamily="50" charset="-128"/>
                          <a:ea typeface="HGPｺﾞｼｯｸM" panose="020B0600000000000000" pitchFamily="50" charset="-128"/>
                        </a:rPr>
                        <a:t>氏　名</a:t>
                      </a:r>
                    </a:p>
                  </a:txBody>
                  <a:tcPr anchor="ctr">
                    <a:solidFill>
                      <a:srgbClr val="C6D9F1"/>
                    </a:solidFill>
                  </a:tcPr>
                </a:tc>
                <a:tc>
                  <a:txBody>
                    <a:bodyPr/>
                    <a:lstStyle/>
                    <a:p>
                      <a:pPr algn="l"/>
                      <a:endParaRPr kumimoji="1" lang="ja-JP" altLang="en-US" sz="1200" b="1" dirty="0">
                        <a:latin typeface="HGPｺﾞｼｯｸM" panose="020B0600000000000000" pitchFamily="50" charset="-128"/>
                        <a:ea typeface="HGPｺﾞｼｯｸM" panose="020B0600000000000000" pitchFamily="50" charset="-128"/>
                      </a:endParaRPr>
                    </a:p>
                  </a:txBody>
                  <a:tcPr anchor="ctr"/>
                </a:tc>
                <a:tc rowSpan="2">
                  <a:txBody>
                    <a:bodyPr/>
                    <a:lstStyle/>
                    <a:p>
                      <a:pPr algn="ctr"/>
                      <a:r>
                        <a:rPr kumimoji="1" lang="ja-JP" altLang="en-US" sz="1000" b="1" dirty="0">
                          <a:latin typeface="HGPｺﾞｼｯｸM" panose="020B0600000000000000" pitchFamily="50" charset="-128"/>
                          <a:ea typeface="HGPｺﾞｼｯｸM" panose="020B0600000000000000" pitchFamily="50" charset="-128"/>
                        </a:rPr>
                        <a:t>プログラミング経験の有無</a:t>
                      </a:r>
                    </a:p>
                  </a:txBody>
                  <a:tcPr anchor="ctr">
                    <a:solidFill>
                      <a:srgbClr val="C6D9F1"/>
                    </a:solidFill>
                  </a:tcPr>
                </a:tc>
                <a:tc>
                  <a:txBody>
                    <a:bodyPr/>
                    <a:lstStyle/>
                    <a:p>
                      <a:pPr algn="ctr"/>
                      <a:r>
                        <a:rPr kumimoji="1" lang="en-US" altLang="ja-JP" sz="1000" b="1" dirty="0">
                          <a:latin typeface="HGPｺﾞｼｯｸM" panose="020B0600000000000000" pitchFamily="50" charset="-128"/>
                          <a:ea typeface="HGPｺﾞｼｯｸM" panose="020B0600000000000000" pitchFamily="50" charset="-128"/>
                        </a:rPr>
                        <a:t>Python </a:t>
                      </a:r>
                      <a:r>
                        <a:rPr kumimoji="1" lang="ja-JP" altLang="en-US" sz="1000" b="1" dirty="0">
                          <a:latin typeface="HGPｺﾞｼｯｸM" panose="020B0600000000000000" pitchFamily="50" charset="-128"/>
                          <a:ea typeface="HGPｺﾞｼｯｸM" panose="020B0600000000000000" pitchFamily="50" charset="-128"/>
                        </a:rPr>
                        <a:t>（○</a:t>
                      </a:r>
                      <a:r>
                        <a:rPr kumimoji="1" lang="en-US" altLang="ja-JP" sz="1000" b="1" dirty="0">
                          <a:latin typeface="HGPｺﾞｼｯｸM" panose="020B0600000000000000" pitchFamily="50" charset="-128"/>
                          <a:ea typeface="HGPｺﾞｼｯｸM" panose="020B0600000000000000" pitchFamily="50" charset="-128"/>
                        </a:rPr>
                        <a:t>or×</a:t>
                      </a:r>
                      <a:r>
                        <a:rPr kumimoji="1" lang="ja-JP" altLang="en-US" sz="1000" b="1" dirty="0">
                          <a:latin typeface="HGPｺﾞｼｯｸM" panose="020B0600000000000000" pitchFamily="50" charset="-128"/>
                          <a:ea typeface="HGPｺﾞｼｯｸM" panose="020B0600000000000000" pitchFamily="50" charset="-128"/>
                        </a:rPr>
                        <a:t>）</a:t>
                      </a:r>
                    </a:p>
                  </a:txBody>
                  <a:tcPr anchor="ctr">
                    <a:lnT w="12700" cap="flat" cmpd="sng" algn="ctr">
                      <a:solidFill>
                        <a:schemeClr val="tx1"/>
                      </a:solidFill>
                      <a:prstDash val="solid"/>
                      <a:round/>
                      <a:headEnd type="none" w="med" len="med"/>
                      <a:tailEnd type="none" w="med" len="med"/>
                    </a:lnT>
                    <a:solidFill>
                      <a:srgbClr val="C6D9F1"/>
                    </a:solidFill>
                  </a:tcPr>
                </a:tc>
                <a:tc>
                  <a:txBody>
                    <a:bodyPr/>
                    <a:lstStyle/>
                    <a:p>
                      <a:pPr algn="l"/>
                      <a:endParaRPr kumimoji="1" lang="ja-JP" altLang="en-US" sz="1200" b="1" dirty="0">
                        <a:latin typeface="HGPｺﾞｼｯｸM" panose="020B0600000000000000" pitchFamily="50" charset="-128"/>
                        <a:ea typeface="HGPｺﾞｼｯｸM" panose="020B0600000000000000"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1440196"/>
                  </a:ext>
                </a:extLst>
              </a:tr>
              <a:tr h="421679">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en-US" altLang="ja-JP" sz="1200" b="1" dirty="0">
                          <a:latin typeface="HGPｺﾞｼｯｸM" panose="020B0600000000000000" pitchFamily="50" charset="-128"/>
                          <a:ea typeface="HGPｺﾞｼｯｸM" panose="020B0600000000000000" pitchFamily="50" charset="-128"/>
                        </a:rPr>
                        <a:t>E‐Mail</a:t>
                      </a:r>
                      <a:endParaRPr kumimoji="1" lang="ja-JP" altLang="en-US" sz="1200" b="1" dirty="0">
                        <a:latin typeface="HGPｺﾞｼｯｸM" panose="020B0600000000000000" pitchFamily="50" charset="-128"/>
                        <a:ea typeface="HGPｺﾞｼｯｸM" panose="020B0600000000000000" pitchFamily="50" charset="-128"/>
                      </a:endParaRPr>
                    </a:p>
                  </a:txBody>
                  <a:tcPr anchor="ctr">
                    <a:solidFill>
                      <a:srgbClr val="C6D9F1"/>
                    </a:solidFill>
                  </a:tcPr>
                </a:tc>
                <a:tc>
                  <a:txBody>
                    <a:bodyPr/>
                    <a:lstStyle/>
                    <a:p>
                      <a:pPr algn="l"/>
                      <a:endParaRPr kumimoji="1" lang="ja-JP" altLang="en-US" sz="1200" b="1" dirty="0">
                        <a:latin typeface="HGPｺﾞｼｯｸM" panose="020B0600000000000000" pitchFamily="50" charset="-128"/>
                        <a:ea typeface="HGPｺﾞｼｯｸM" panose="020B0600000000000000" pitchFamily="50" charset="-128"/>
                      </a:endParaRPr>
                    </a:p>
                  </a:txBody>
                  <a:tcPr anchor="ctr"/>
                </a:tc>
                <a:tc vMerge="1">
                  <a:txBody>
                    <a:bodyPr/>
                    <a:lstStyle/>
                    <a:p>
                      <a:pPr algn="ctr"/>
                      <a:r>
                        <a:rPr kumimoji="1" lang="ja-JP" altLang="en-US" sz="1100" b="1" dirty="0">
                          <a:latin typeface="HGPｺﾞｼｯｸM" panose="020B0600000000000000" pitchFamily="50" charset="-128"/>
                          <a:ea typeface="HGPｺﾞｼｯｸM" panose="020B0600000000000000" pitchFamily="50" charset="-128"/>
                        </a:rPr>
                        <a:t>プログラミング経験の有無</a:t>
                      </a:r>
                    </a:p>
                  </a:txBody>
                  <a:tcPr anchor="ctr"/>
                </a:tc>
                <a:tc>
                  <a:txBody>
                    <a:bodyPr/>
                    <a:lstStyle/>
                    <a:p>
                      <a:pPr algn="ctr"/>
                      <a:r>
                        <a:rPr kumimoji="1" lang="ja-JP" altLang="en-US" sz="1000" b="1" dirty="0">
                          <a:latin typeface="HGPｺﾞｼｯｸM" panose="020B0600000000000000" pitchFamily="50" charset="-128"/>
                          <a:ea typeface="HGPｺﾞｼｯｸM" panose="020B0600000000000000" pitchFamily="50" charset="-128"/>
                        </a:rPr>
                        <a:t>その他言語 （○</a:t>
                      </a:r>
                      <a:r>
                        <a:rPr kumimoji="1" lang="en-US" altLang="ja-JP" sz="1000" b="1" dirty="0">
                          <a:latin typeface="HGPｺﾞｼｯｸM" panose="020B0600000000000000" pitchFamily="50" charset="-128"/>
                          <a:ea typeface="HGPｺﾞｼｯｸM" panose="020B0600000000000000" pitchFamily="50" charset="-128"/>
                        </a:rPr>
                        <a:t>or×</a:t>
                      </a:r>
                      <a:r>
                        <a:rPr kumimoji="1" lang="ja-JP" altLang="en-US" sz="1000" b="1" dirty="0">
                          <a:latin typeface="HGPｺﾞｼｯｸM" panose="020B0600000000000000" pitchFamily="50" charset="-128"/>
                          <a:ea typeface="HGPｺﾞｼｯｸM" panose="020B0600000000000000" pitchFamily="50" charset="-128"/>
                        </a:rPr>
                        <a:t>）</a:t>
                      </a:r>
                    </a:p>
                  </a:txBody>
                  <a:tcPr anchor="ctr">
                    <a:solidFill>
                      <a:srgbClr val="C6D9F1"/>
                    </a:solidFill>
                  </a:tcPr>
                </a:tc>
                <a:tc>
                  <a:txBody>
                    <a:bodyPr/>
                    <a:lstStyle/>
                    <a:p>
                      <a:pPr algn="l"/>
                      <a:endParaRPr kumimoji="1" lang="ja-JP" altLang="en-US" sz="1200" b="1" dirty="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4236784333"/>
                  </a:ext>
                </a:extLst>
              </a:tr>
            </a:tbl>
          </a:graphicData>
        </a:graphic>
      </p:graphicFrame>
      <p:graphicFrame>
        <p:nvGraphicFramePr>
          <p:cNvPr id="37" name="表 12">
            <a:extLst>
              <a:ext uri="{FF2B5EF4-FFF2-40B4-BE49-F238E27FC236}">
                <a16:creationId xmlns:a16="http://schemas.microsoft.com/office/drawing/2014/main" id="{70B7D4FF-0D6E-4A9D-A290-86DFC97F162E}"/>
              </a:ext>
            </a:extLst>
          </p:cNvPr>
          <p:cNvGraphicFramePr>
            <a:graphicFrameLocks noGrp="1"/>
          </p:cNvGraphicFramePr>
          <p:nvPr>
            <p:extLst>
              <p:ext uri="{D42A27DB-BD31-4B8C-83A1-F6EECF244321}">
                <p14:modId xmlns:p14="http://schemas.microsoft.com/office/powerpoint/2010/main" val="3450088472"/>
              </p:ext>
            </p:extLst>
          </p:nvPr>
        </p:nvGraphicFramePr>
        <p:xfrm>
          <a:off x="169135" y="1177764"/>
          <a:ext cx="6840000" cy="1172666"/>
        </p:xfrm>
        <a:graphic>
          <a:graphicData uri="http://schemas.openxmlformats.org/drawingml/2006/table">
            <a:tbl>
              <a:tblPr firstRow="1" bandRow="1">
                <a:tableStyleId>{5940675A-B579-460E-94D1-54222C63F5DA}</a:tableStyleId>
              </a:tblPr>
              <a:tblGrid>
                <a:gridCol w="1224136">
                  <a:extLst>
                    <a:ext uri="{9D8B030D-6E8A-4147-A177-3AD203B41FA5}">
                      <a16:colId xmlns:a16="http://schemas.microsoft.com/office/drawing/2014/main" val="1506088052"/>
                    </a:ext>
                  </a:extLst>
                </a:gridCol>
                <a:gridCol w="2160240">
                  <a:extLst>
                    <a:ext uri="{9D8B030D-6E8A-4147-A177-3AD203B41FA5}">
                      <a16:colId xmlns:a16="http://schemas.microsoft.com/office/drawing/2014/main" val="3977490015"/>
                    </a:ext>
                  </a:extLst>
                </a:gridCol>
                <a:gridCol w="1008112">
                  <a:extLst>
                    <a:ext uri="{9D8B030D-6E8A-4147-A177-3AD203B41FA5}">
                      <a16:colId xmlns:a16="http://schemas.microsoft.com/office/drawing/2014/main" val="3112436484"/>
                    </a:ext>
                  </a:extLst>
                </a:gridCol>
                <a:gridCol w="2447512">
                  <a:extLst>
                    <a:ext uri="{9D8B030D-6E8A-4147-A177-3AD203B41FA5}">
                      <a16:colId xmlns:a16="http://schemas.microsoft.com/office/drawing/2014/main" val="3683871111"/>
                    </a:ext>
                  </a:extLst>
                </a:gridCol>
              </a:tblGrid>
              <a:tr h="389708">
                <a:tc>
                  <a:txBody>
                    <a:bodyPr/>
                    <a:lstStyle/>
                    <a:p>
                      <a:pPr algn="ctr"/>
                      <a:r>
                        <a:rPr kumimoji="1" lang="ja-JP" altLang="en-US" sz="1200" b="1" dirty="0">
                          <a:latin typeface="HGPｺﾞｼｯｸM" panose="020B0600000000000000" pitchFamily="50" charset="-128"/>
                          <a:ea typeface="HGPｺﾞｼｯｸM" panose="020B0600000000000000" pitchFamily="50" charset="-128"/>
                        </a:rPr>
                        <a:t>貴社名</a:t>
                      </a:r>
                      <a:endParaRPr kumimoji="1" lang="en-US" altLang="ja-JP" sz="1200" b="1" dirty="0">
                        <a:latin typeface="HGPｺﾞｼｯｸM" panose="020B0600000000000000" pitchFamily="50" charset="-128"/>
                        <a:ea typeface="HGPｺﾞｼｯｸM" panose="020B0600000000000000" pitchFamily="50" charset="-128"/>
                      </a:endParaRPr>
                    </a:p>
                  </a:txBody>
                  <a:tcPr anchor="ctr">
                    <a:solidFill>
                      <a:srgbClr val="C6D9F1"/>
                    </a:solidFill>
                  </a:tcPr>
                </a:tc>
                <a:tc gridSpan="3">
                  <a:txBody>
                    <a:bodyPr/>
                    <a:lstStyle/>
                    <a:p>
                      <a:pPr algn="l"/>
                      <a:endParaRPr kumimoji="1" lang="ja-JP" altLang="en-US" sz="1200" b="1" dirty="0">
                        <a:latin typeface="HGPｺﾞｼｯｸM" panose="020B0600000000000000" pitchFamily="50" charset="-128"/>
                        <a:ea typeface="HGPｺﾞｼｯｸM" panose="020B0600000000000000" pitchFamily="50" charset="-128"/>
                      </a:endParaRPr>
                    </a:p>
                  </a:txBody>
                  <a:tcPr anchor="ctr">
                    <a:noFill/>
                  </a:tcPr>
                </a:tc>
                <a:tc hMerge="1">
                  <a:txBody>
                    <a:bodyPr/>
                    <a:lstStyle/>
                    <a:p>
                      <a:pPr algn="ctr"/>
                      <a:r>
                        <a:rPr kumimoji="1" lang="ja-JP" altLang="en-US" sz="1200" b="1" dirty="0">
                          <a:latin typeface="HGPｺﾞｼｯｸM" panose="020B0600000000000000" pitchFamily="50" charset="-128"/>
                          <a:ea typeface="HGPｺﾞｼｯｸM" panose="020B0600000000000000" pitchFamily="50" charset="-128"/>
                        </a:rPr>
                        <a:t>所属・役職</a:t>
                      </a:r>
                    </a:p>
                  </a:txBody>
                  <a:tcPr anchor="ctr">
                    <a:solidFill>
                      <a:srgbClr val="C6D9F1"/>
                    </a:solidFill>
                  </a:tcPr>
                </a:tc>
                <a:tc hMerge="1">
                  <a:txBody>
                    <a:bodyPr/>
                    <a:lstStyle/>
                    <a:p>
                      <a:pPr algn="l"/>
                      <a:endParaRPr kumimoji="1" lang="ja-JP" altLang="en-US" sz="1200" b="1" dirty="0">
                        <a:latin typeface="HGPｺﾞｼｯｸM" panose="020B0600000000000000" pitchFamily="50" charset="-128"/>
                        <a:ea typeface="HGPｺﾞｼｯｸM" panose="020B06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2857425"/>
                  </a:ext>
                </a:extLst>
              </a:tr>
              <a:tr h="360040">
                <a:tc>
                  <a:txBody>
                    <a:bodyPr/>
                    <a:lstStyle/>
                    <a:p>
                      <a:pPr algn="ctr"/>
                      <a:r>
                        <a:rPr kumimoji="1" lang="ja-JP" altLang="en-US" sz="1200" b="1" dirty="0">
                          <a:latin typeface="HGPｺﾞｼｯｸM" panose="020B0600000000000000" pitchFamily="50" charset="-128"/>
                          <a:ea typeface="HGPｺﾞｼｯｸM" panose="020B0600000000000000" pitchFamily="50" charset="-128"/>
                        </a:rPr>
                        <a:t>所在地</a:t>
                      </a:r>
                    </a:p>
                  </a:txBody>
                  <a:tcPr anchor="ctr">
                    <a:solidFill>
                      <a:srgbClr val="C6D9F1"/>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9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　</a:t>
                      </a:r>
                      <a:endParaRPr kumimoji="1" lang="ja-JP" altLang="en-US" sz="14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algn="l"/>
                      <a:r>
                        <a:rPr kumimoji="1" lang="ja-JP" altLang="en-US" sz="1100" b="1" dirty="0">
                          <a:latin typeface="HGPｺﾞｼｯｸM" panose="020B0600000000000000" pitchFamily="50" charset="-128"/>
                          <a:ea typeface="HGPｺﾞｼｯｸM" panose="020B0600000000000000" pitchFamily="50" charset="-128"/>
                        </a:rPr>
                        <a:t>　</a:t>
                      </a:r>
                    </a:p>
                  </a:txBody>
                  <a:tcPr anchor="ctr">
                    <a:noFill/>
                  </a:tcPr>
                </a:tc>
                <a:tc hMerge="1">
                  <a:txBody>
                    <a:bodyPr/>
                    <a:lstStyle/>
                    <a:p>
                      <a:pPr algn="ctr"/>
                      <a:endParaRPr kumimoji="1" lang="ja-JP" altLang="en-US" sz="1100" b="1" dirty="0">
                        <a:latin typeface="HGPｺﾞｼｯｸM" panose="020B0600000000000000" pitchFamily="50" charset="-128"/>
                        <a:ea typeface="HGPｺﾞｼｯｸM" panose="020B0600000000000000" pitchFamily="50" charset="-128"/>
                      </a:endParaRPr>
                    </a:p>
                  </a:txBody>
                  <a:tcPr anchor="ctr">
                    <a:solidFill>
                      <a:srgbClr val="C6D9F1"/>
                    </a:solidFill>
                  </a:tcPr>
                </a:tc>
                <a:tc hMerge="1">
                  <a:txBody>
                    <a:bodyPr/>
                    <a:lstStyle/>
                    <a:p>
                      <a:pPr algn="ctr"/>
                      <a:r>
                        <a:rPr kumimoji="1" lang="en-US" altLang="ja-JP" sz="1100" b="1" dirty="0">
                          <a:latin typeface="HGPｺﾞｼｯｸM" panose="020B0600000000000000" pitchFamily="50" charset="-128"/>
                          <a:ea typeface="HGPｺﾞｼｯｸM" panose="020B0600000000000000" pitchFamily="50" charset="-128"/>
                        </a:rPr>
                        <a:t>Python </a:t>
                      </a:r>
                      <a:r>
                        <a:rPr kumimoji="1" lang="ja-JP" altLang="en-US" sz="1100" b="1" dirty="0">
                          <a:latin typeface="HGPｺﾞｼｯｸM" panose="020B0600000000000000" pitchFamily="50" charset="-128"/>
                          <a:ea typeface="HGPｺﾞｼｯｸM" panose="020B0600000000000000" pitchFamily="50" charset="-128"/>
                        </a:rPr>
                        <a:t>（○</a:t>
                      </a:r>
                      <a:r>
                        <a:rPr kumimoji="1" lang="en-US" altLang="ja-JP" sz="1100" b="1" dirty="0">
                          <a:latin typeface="HGPｺﾞｼｯｸM" panose="020B0600000000000000" pitchFamily="50" charset="-128"/>
                          <a:ea typeface="HGPｺﾞｼｯｸM" panose="020B0600000000000000" pitchFamily="50" charset="-128"/>
                        </a:rPr>
                        <a:t>or×</a:t>
                      </a:r>
                      <a:r>
                        <a:rPr kumimoji="1" lang="ja-JP" altLang="en-US" sz="1100" b="1" dirty="0">
                          <a:latin typeface="HGPｺﾞｼｯｸM" panose="020B0600000000000000" pitchFamily="50" charset="-128"/>
                          <a:ea typeface="HGPｺﾞｼｯｸM" panose="020B0600000000000000" pitchFamily="50" charset="-128"/>
                        </a:rPr>
                        <a:t>）</a:t>
                      </a:r>
                    </a:p>
                  </a:txBody>
                  <a:tcPr anchor="ctr">
                    <a:lnT w="12700" cap="flat" cmpd="sng" algn="ctr">
                      <a:solidFill>
                        <a:schemeClr val="tx1"/>
                      </a:solidFill>
                      <a:prstDash val="solid"/>
                      <a:round/>
                      <a:headEnd type="none" w="med" len="med"/>
                      <a:tailEnd type="none" w="med" len="med"/>
                    </a:lnT>
                    <a:solidFill>
                      <a:srgbClr val="C6D9F1"/>
                    </a:solidFill>
                  </a:tcPr>
                </a:tc>
                <a:extLst>
                  <a:ext uri="{0D108BD9-81ED-4DB2-BD59-A6C34878D82A}">
                    <a16:rowId xmlns:a16="http://schemas.microsoft.com/office/drawing/2014/main" val="51440196"/>
                  </a:ext>
                </a:extLst>
              </a:tr>
              <a:tr h="386718">
                <a:tc>
                  <a:txBody>
                    <a:bodyPr/>
                    <a:lstStyle/>
                    <a:p>
                      <a:pPr algn="ctr"/>
                      <a:r>
                        <a:rPr kumimoji="1" lang="en-US" altLang="ja-JP" sz="1200" b="1" dirty="0">
                          <a:latin typeface="HGPｺﾞｼｯｸM" panose="020B0600000000000000" pitchFamily="50" charset="-128"/>
                          <a:ea typeface="HGPｺﾞｼｯｸM" panose="020B0600000000000000" pitchFamily="50" charset="-128"/>
                        </a:rPr>
                        <a:t>TEL</a:t>
                      </a:r>
                      <a:endParaRPr kumimoji="1" lang="ja-JP" altLang="en-US" sz="1200" b="1" dirty="0">
                        <a:latin typeface="HGPｺﾞｼｯｸM" panose="020B0600000000000000" pitchFamily="50" charset="-128"/>
                        <a:ea typeface="HGPｺﾞｼｯｸM" panose="020B0600000000000000" pitchFamily="50" charset="-128"/>
                      </a:endParaRPr>
                    </a:p>
                  </a:txBody>
                  <a:tcPr anchor="ctr">
                    <a:solidFill>
                      <a:srgbClr val="C6D9F1"/>
                    </a:solidFill>
                  </a:tcPr>
                </a:tc>
                <a:tc>
                  <a:txBody>
                    <a:bodyPr/>
                    <a:lstStyle/>
                    <a:p>
                      <a:pPr algn="l"/>
                      <a:endParaRPr kumimoji="1" lang="en-US" altLang="ja-JP" sz="1200" b="1" dirty="0">
                        <a:latin typeface="HGPｺﾞｼｯｸM" panose="020B0600000000000000" pitchFamily="50" charset="-128"/>
                        <a:ea typeface="HGPｺﾞｼｯｸM" panose="020B0600000000000000" pitchFamily="50" charset="-128"/>
                      </a:endParaRPr>
                    </a:p>
                  </a:txBody>
                  <a:tcPr anchor="ctr">
                    <a:noFill/>
                  </a:tcPr>
                </a:tc>
                <a:tc>
                  <a:txBody>
                    <a:bodyPr/>
                    <a:lstStyle/>
                    <a:p>
                      <a:pPr algn="ctr"/>
                      <a:r>
                        <a:rPr kumimoji="1" lang="en-US" altLang="ja-JP" sz="1200" b="1" dirty="0">
                          <a:latin typeface="HGPｺﾞｼｯｸM" panose="020B0600000000000000" pitchFamily="50" charset="-128"/>
                          <a:ea typeface="HGPｺﾞｼｯｸM" panose="020B0600000000000000" pitchFamily="50" charset="-128"/>
                        </a:rPr>
                        <a:t>FAX</a:t>
                      </a:r>
                      <a:endParaRPr kumimoji="1" lang="ja-JP" altLang="en-US" sz="1200" b="1" dirty="0">
                        <a:latin typeface="HGPｺﾞｼｯｸM" panose="020B0600000000000000" pitchFamily="50" charset="-128"/>
                        <a:ea typeface="HGPｺﾞｼｯｸM" panose="020B0600000000000000" pitchFamily="50" charset="-128"/>
                      </a:endParaRPr>
                    </a:p>
                  </a:txBody>
                  <a:tcPr anchor="ctr">
                    <a:solidFill>
                      <a:srgbClr val="C6D9F1"/>
                    </a:solidFill>
                  </a:tcPr>
                </a:tc>
                <a:tc>
                  <a:txBody>
                    <a:bodyPr/>
                    <a:lstStyle/>
                    <a:p>
                      <a:pPr algn="l"/>
                      <a:r>
                        <a:rPr kumimoji="1" lang="ja-JP" altLang="en-US" sz="1200" b="1" dirty="0">
                          <a:latin typeface="HGPｺﾞｼｯｸM" panose="020B0600000000000000" pitchFamily="50" charset="-128"/>
                          <a:ea typeface="HGPｺﾞｼｯｸM" panose="020B0600000000000000" pitchFamily="50" charset="-128"/>
                        </a:rPr>
                        <a:t>　</a:t>
                      </a:r>
                    </a:p>
                  </a:txBody>
                  <a:tcPr anchor="ctr">
                    <a:noFill/>
                  </a:tcPr>
                </a:tc>
                <a:extLst>
                  <a:ext uri="{0D108BD9-81ED-4DB2-BD59-A6C34878D82A}">
                    <a16:rowId xmlns:a16="http://schemas.microsoft.com/office/drawing/2014/main" val="4236784333"/>
                  </a:ext>
                </a:extLst>
              </a:tr>
            </a:tbl>
          </a:graphicData>
        </a:graphic>
      </p:graphicFrame>
      <p:pic>
        <p:nvPicPr>
          <p:cNvPr id="14" name="図 13" descr="QR コード&#10;&#10;自動的に生成された説明">
            <a:extLst>
              <a:ext uri="{FF2B5EF4-FFF2-40B4-BE49-F238E27FC236}">
                <a16:creationId xmlns:a16="http://schemas.microsoft.com/office/drawing/2014/main" id="{286AF04A-C81B-42EB-AA2E-E88A7A4C6A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60444" y="7606054"/>
            <a:ext cx="907727" cy="907727"/>
          </a:xfrm>
          <a:prstGeom prst="rect">
            <a:avLst/>
          </a:prstGeom>
        </p:spPr>
      </p:pic>
    </p:spTree>
    <p:extLst>
      <p:ext uri="{BB962C8B-B14F-4D97-AF65-F5344CB8AC3E}">
        <p14:creationId xmlns:p14="http://schemas.microsoft.com/office/powerpoint/2010/main" val="494470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1076" y="968763"/>
            <a:ext cx="7163499" cy="1188788"/>
          </a:xfrm>
          <a:prstGeom prst="rect">
            <a:avLst/>
          </a:prstGeom>
          <a:noFill/>
        </p:spPr>
        <p:txBody>
          <a:bodyPr wrap="square" rtlCol="0">
            <a:noAutofit/>
          </a:bodyPr>
          <a:lstStyle/>
          <a:p>
            <a:r>
              <a:rPr lang="ja-JP" altLang="en-US" sz="2000" b="1" dirty="0">
                <a:solidFill>
                  <a:srgbClr val="FF0000"/>
                </a:solidFill>
                <a:latin typeface="Meiryo UI" panose="020B0604030504040204" pitchFamily="50" charset="-128"/>
                <a:ea typeface="Meiryo UI" panose="020B0604030504040204" pitchFamily="50" charset="-128"/>
              </a:rPr>
              <a:t>　 </a:t>
            </a:r>
            <a:r>
              <a:rPr lang="en-US" altLang="ja-JP" sz="2000" b="1" u="sng" dirty="0">
                <a:solidFill>
                  <a:srgbClr val="FF0000"/>
                </a:solidFill>
                <a:latin typeface="Meiryo UI" panose="020B0604030504040204" pitchFamily="50" charset="-128"/>
                <a:ea typeface="Meiryo UI" panose="020B0604030504040204" pitchFamily="50" charset="-128"/>
              </a:rPr>
              <a:t>IoT/AI</a:t>
            </a:r>
            <a:r>
              <a:rPr lang="ja-JP" altLang="en-US" sz="2000" b="1" u="sng" dirty="0">
                <a:solidFill>
                  <a:srgbClr val="FF0000"/>
                </a:solidFill>
                <a:latin typeface="Meiryo UI" panose="020B0604030504040204" pitchFamily="50" charset="-128"/>
                <a:ea typeface="Meiryo UI" panose="020B0604030504040204" pitchFamily="50" charset="-128"/>
              </a:rPr>
              <a:t>を有効活用し、現場改善や製品開発</a:t>
            </a:r>
            <a:r>
              <a:rPr lang="ja-JP" altLang="en-US" sz="2000" b="1" dirty="0">
                <a:latin typeface="Meiryo UI" panose="020B0604030504040204" pitchFamily="50" charset="-128"/>
                <a:ea typeface="Meiryo UI" panose="020B0604030504040204" pitchFamily="50" charset="-128"/>
              </a:rPr>
              <a:t>につなげるため</a:t>
            </a:r>
            <a:endParaRPr lang="en-US" altLang="ja-JP" sz="2000" b="1" dirty="0">
              <a:latin typeface="Meiryo UI" panose="020B0604030504040204" pitchFamily="50" charset="-128"/>
              <a:ea typeface="Meiryo UI" panose="020B0604030504040204" pitchFamily="50" charset="-128"/>
            </a:endParaRPr>
          </a:p>
          <a:p>
            <a:pPr algn="ctr"/>
            <a:r>
              <a:rPr lang="ja-JP" altLang="en-US" sz="2000" b="1" u="sng" dirty="0">
                <a:solidFill>
                  <a:srgbClr val="FF0000"/>
                </a:solidFill>
                <a:latin typeface="Meiryo UI" panose="020B0604030504040204" pitchFamily="50" charset="-128"/>
                <a:ea typeface="Meiryo UI" panose="020B0604030504040204" pitchFamily="50" charset="-128"/>
              </a:rPr>
              <a:t>データ解析プログラミング</a:t>
            </a:r>
            <a:r>
              <a:rPr lang="ja-JP" altLang="en-US" sz="2000" b="1" dirty="0">
                <a:latin typeface="Meiryo UI" panose="020B0604030504040204" pitchFamily="50" charset="-128"/>
                <a:ea typeface="Meiryo UI" panose="020B0604030504040204" pitchFamily="50" charset="-128"/>
              </a:rPr>
              <a:t>の基礎を学べる研修を開催します！</a:t>
            </a:r>
            <a:endParaRPr lang="en-US" altLang="ja-JP" sz="2000" b="1" dirty="0">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en-US" altLang="ja-JP" sz="1600" b="1" dirty="0">
                <a:solidFill>
                  <a:prstClr val="black"/>
                </a:solidFill>
                <a:latin typeface="Meiryo UI" panose="020B0604030504040204" pitchFamily="50" charset="-128"/>
                <a:ea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rPr>
              <a:t>内容</a:t>
            </a:r>
            <a:r>
              <a:rPr lang="en-US" altLang="ja-JP" sz="1600" b="1" dirty="0">
                <a:solidFill>
                  <a:prstClr val="black"/>
                </a:solidFill>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a:t>
            </a:r>
            <a:r>
              <a:rPr lang="ja-JP" altLang="en-US" sz="1600" b="1" dirty="0">
                <a:solidFill>
                  <a:srgbClr val="FF0000"/>
                </a:solidFill>
                <a:latin typeface="Meiryo UI" panose="020B0604030504040204" pitchFamily="50" charset="-128"/>
                <a:ea typeface="Meiryo UI" panose="020B0604030504040204" pitchFamily="50" charset="-128"/>
              </a:rPr>
              <a:t>将来的な</a:t>
            </a:r>
            <a:r>
              <a:rPr lang="en-US" altLang="ja-JP" sz="1600" b="1" dirty="0" err="1">
                <a:solidFill>
                  <a:srgbClr val="FF0000"/>
                </a:solidFill>
                <a:latin typeface="Meiryo UI" panose="020B0604030504040204" pitchFamily="50" charset="-128"/>
                <a:ea typeface="Meiryo UI" panose="020B0604030504040204" pitchFamily="50" charset="-128"/>
              </a:rPr>
              <a:t>IoT</a:t>
            </a:r>
            <a:r>
              <a:rPr lang="en-US" altLang="ja-JP" sz="1600" b="1" dirty="0">
                <a:solidFill>
                  <a:srgbClr val="FF0000"/>
                </a:solidFill>
                <a:latin typeface="Meiryo UI" panose="020B0604030504040204" pitchFamily="50" charset="-128"/>
                <a:ea typeface="Meiryo UI" panose="020B0604030504040204" pitchFamily="50" charset="-128"/>
              </a:rPr>
              <a:t>/AI</a:t>
            </a:r>
            <a:r>
              <a:rPr lang="ja-JP" altLang="en-US" sz="1600" b="1" dirty="0">
                <a:solidFill>
                  <a:srgbClr val="FF0000"/>
                </a:solidFill>
                <a:latin typeface="Meiryo UI" panose="020B0604030504040204" pitchFamily="50" charset="-128"/>
                <a:ea typeface="Meiryo UI" panose="020B0604030504040204" pitchFamily="50" charset="-128"/>
              </a:rPr>
              <a:t>実践研修の履修に向けた</a:t>
            </a:r>
            <a:r>
              <a:rPr lang="en-US" altLang="ja-JP" sz="1600" b="1" dirty="0" err="1">
                <a:solidFill>
                  <a:srgbClr val="FF0000"/>
                </a:solidFill>
                <a:latin typeface="Meiryo UI" panose="020B0604030504040204" pitchFamily="50" charset="-128"/>
                <a:ea typeface="Meiryo UI" panose="020B0604030504040204" pitchFamily="50" charset="-128"/>
              </a:rPr>
              <a:t>IoT</a:t>
            </a:r>
            <a:r>
              <a:rPr lang="en-US" altLang="ja-JP" sz="1600" b="1" dirty="0">
                <a:solidFill>
                  <a:srgbClr val="FF0000"/>
                </a:solidFill>
                <a:latin typeface="Meiryo UI" panose="020B0604030504040204" pitchFamily="50" charset="-128"/>
                <a:ea typeface="Meiryo UI" panose="020B0604030504040204" pitchFamily="50" charset="-128"/>
              </a:rPr>
              <a:t>/AI</a:t>
            </a:r>
            <a:r>
              <a:rPr lang="ja-JP" altLang="en-US" sz="1600" b="1" dirty="0">
                <a:solidFill>
                  <a:srgbClr val="FF0000"/>
                </a:solidFill>
                <a:latin typeface="Meiryo UI" panose="020B0604030504040204" pitchFamily="50" charset="-128"/>
                <a:ea typeface="Meiryo UI" panose="020B0604030504040204" pitchFamily="50" charset="-128"/>
              </a:rPr>
              <a:t>用語の基礎</a:t>
            </a:r>
            <a:endParaRPr lang="en-US" altLang="ja-JP" sz="1600" b="1" dirty="0">
              <a:solidFill>
                <a:srgbClr val="FF0000"/>
              </a:solidFill>
              <a:latin typeface="Meiryo UI" panose="020B0604030504040204" pitchFamily="50" charset="-128"/>
              <a:ea typeface="Meiryo UI" panose="020B0604030504040204" pitchFamily="50" charset="-128"/>
            </a:endParaRPr>
          </a:p>
          <a:p>
            <a:pPr lvl="0"/>
            <a:r>
              <a:rPr lang="ja-JP" altLang="en-US" sz="1600" b="1" dirty="0">
                <a:solidFill>
                  <a:srgbClr val="FF0000"/>
                </a:solidFill>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 </a:t>
            </a:r>
            <a:r>
              <a:rPr lang="en-US" altLang="ja-JP" sz="1600" b="1" dirty="0" err="1">
                <a:latin typeface="Meiryo UI" panose="020B0604030504040204" pitchFamily="50" charset="-128"/>
                <a:ea typeface="Meiryo UI" panose="020B0604030504040204" pitchFamily="50" charset="-128"/>
              </a:rPr>
              <a:t>IoT</a:t>
            </a:r>
            <a:r>
              <a:rPr lang="en-US" altLang="ja-JP" sz="1600" b="1" dirty="0">
                <a:latin typeface="Meiryo UI" panose="020B0604030504040204" pitchFamily="50" charset="-128"/>
                <a:ea typeface="Meiryo UI" panose="020B0604030504040204" pitchFamily="50" charset="-128"/>
              </a:rPr>
              <a:t>/AI</a:t>
            </a:r>
            <a:r>
              <a:rPr lang="ja-JP" altLang="en-US" sz="1600" b="1" dirty="0">
                <a:latin typeface="Meiryo UI" panose="020B0604030504040204" pitchFamily="50" charset="-128"/>
                <a:ea typeface="Meiryo UI" panose="020B0604030504040204" pitchFamily="50" charset="-128"/>
              </a:rPr>
              <a:t>活用に必要となる</a:t>
            </a:r>
            <a:r>
              <a:rPr lang="ja-JP" altLang="en-US" sz="1600" b="1" dirty="0">
                <a:solidFill>
                  <a:srgbClr val="FF0000"/>
                </a:solidFill>
                <a:latin typeface="Meiryo UI" panose="020B0604030504040204" pitchFamily="50" charset="-128"/>
                <a:ea typeface="Meiryo UI" panose="020B0604030504040204" pitchFamily="50" charset="-128"/>
              </a:rPr>
              <a:t>データ解析プログラミングの基礎　</a:t>
            </a:r>
            <a:r>
              <a:rPr lang="ja-JP" altLang="en-US" sz="1600" b="1" dirty="0">
                <a:solidFill>
                  <a:prstClr val="black"/>
                </a:solidFill>
                <a:latin typeface="Meiryo UI" panose="020B0604030504040204" pitchFamily="50" charset="-128"/>
                <a:ea typeface="Meiryo UI" panose="020B0604030504040204" pitchFamily="50" charset="-128"/>
              </a:rPr>
              <a:t>等</a:t>
            </a:r>
            <a:endParaRPr lang="en-US" altLang="ja-JP" sz="20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　　　</a:t>
            </a:r>
            <a:r>
              <a:rPr kumimoji="1" lang="ja-JP" altLang="en-US" sz="1300" dirty="0">
                <a:latin typeface="Meiryo UI" panose="020B0604030504040204" pitchFamily="50" charset="-128"/>
                <a:ea typeface="Meiryo UI" panose="020B0604030504040204" pitchFamily="50" charset="-128"/>
              </a:rPr>
              <a:t>　　</a:t>
            </a:r>
          </a:p>
        </p:txBody>
      </p:sp>
      <p:sp>
        <p:nvSpPr>
          <p:cNvPr id="47" name="ホームベース 46"/>
          <p:cNvSpPr/>
          <p:nvPr/>
        </p:nvSpPr>
        <p:spPr>
          <a:xfrm>
            <a:off x="25525" y="2197589"/>
            <a:ext cx="1080000" cy="747804"/>
          </a:xfrm>
          <a:prstGeom prst="homePlate">
            <a:avLst>
              <a:gd name="adj" fmla="val 26938"/>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dirty="0">
                <a:solidFill>
                  <a:prstClr val="white"/>
                </a:solidFill>
                <a:latin typeface="Trebuchet MS" panose="020B0603020202020204"/>
                <a:ea typeface="メイリオ" panose="020B0604030504040204" pitchFamily="50" charset="-128"/>
              </a:rPr>
              <a:t>受講</a:t>
            </a:r>
            <a:endParaRPr lang="en-US" altLang="ja-JP" sz="1800" b="1" dirty="0">
              <a:solidFill>
                <a:prstClr val="white"/>
              </a:solidFill>
              <a:latin typeface="Trebuchet MS" panose="020B0603020202020204"/>
              <a:ea typeface="メイリオ" panose="020B0604030504040204" pitchFamily="50" charset="-128"/>
            </a:endParaRPr>
          </a:p>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dirty="0">
                <a:solidFill>
                  <a:prstClr val="white"/>
                </a:solidFill>
                <a:latin typeface="Trebuchet MS" panose="020B0603020202020204"/>
                <a:ea typeface="メイリオ" panose="020B0604030504040204" pitchFamily="50" charset="-128"/>
              </a:rPr>
              <a:t>対象者　</a:t>
            </a:r>
            <a:endParaRPr kumimoji="1" lang="ja-JP" altLang="en-US" sz="18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48" name="テキスト ボックス 47"/>
          <p:cNvSpPr txBox="1"/>
          <p:nvPr/>
        </p:nvSpPr>
        <p:spPr>
          <a:xfrm>
            <a:off x="964367" y="2185340"/>
            <a:ext cx="5843090" cy="769441"/>
          </a:xfrm>
          <a:prstGeom prst="rect">
            <a:avLst/>
          </a:prstGeom>
          <a:noFill/>
        </p:spPr>
        <p:txBody>
          <a:bodyPr wrap="square" rtlCol="0">
            <a:spAutoFit/>
          </a:bodyPr>
          <a:lstStyle/>
          <a:p>
            <a:r>
              <a:rPr lang="ja-JP" altLang="en-US" sz="1800" dirty="0">
                <a:latin typeface="Meiryo UI" panose="020B0604030504040204" pitchFamily="50" charset="-128"/>
                <a:ea typeface="Meiryo UI" panose="020B0604030504040204" pitchFamily="50" charset="-128"/>
              </a:rPr>
              <a:t>　</a:t>
            </a:r>
            <a:r>
              <a:rPr lang="en-US" altLang="ja-JP" sz="1800" dirty="0" err="1">
                <a:latin typeface="Meiryo UI" panose="020B0604030504040204" pitchFamily="50" charset="-128"/>
                <a:ea typeface="Meiryo UI" panose="020B0604030504040204" pitchFamily="50" charset="-128"/>
              </a:rPr>
              <a:t>IoT</a:t>
            </a:r>
            <a:r>
              <a:rPr lang="en-US" altLang="ja-JP" sz="1800" dirty="0">
                <a:latin typeface="Meiryo UI" panose="020B0604030504040204" pitchFamily="50" charset="-128"/>
                <a:ea typeface="Meiryo UI" panose="020B0604030504040204" pitchFamily="50" charset="-128"/>
              </a:rPr>
              <a:t>/AI</a:t>
            </a:r>
            <a:r>
              <a:rPr lang="ja-JP" altLang="en-US" sz="1800" dirty="0">
                <a:latin typeface="Meiryo UI" panose="020B0604030504040204" pitchFamily="50" charset="-128"/>
                <a:ea typeface="Meiryo UI" panose="020B0604030504040204" pitchFamily="50" charset="-128"/>
              </a:rPr>
              <a:t>の有効活用に関心がある</a:t>
            </a:r>
            <a:r>
              <a:rPr kumimoji="1" lang="ja-JP" altLang="en-US" sz="1800" dirty="0">
                <a:latin typeface="Meiryo UI" panose="020B0604030504040204" pitchFamily="50" charset="-128"/>
                <a:ea typeface="Meiryo UI" panose="020B0604030504040204" pitchFamily="50" charset="-128"/>
              </a:rPr>
              <a:t>県内企業の</a:t>
            </a:r>
            <a:endParaRPr kumimoji="1"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製品開発</a:t>
            </a:r>
            <a:r>
              <a:rPr kumimoji="1" lang="ja-JP" altLang="en-US" sz="1800" dirty="0">
                <a:latin typeface="Meiryo UI" panose="020B0604030504040204" pitchFamily="50" charset="-128"/>
                <a:ea typeface="Meiryo UI" panose="020B0604030504040204" pitchFamily="50" charset="-128"/>
              </a:rPr>
              <a:t>担当者など　</a:t>
            </a:r>
            <a:r>
              <a:rPr lang="ja-JP" altLang="en-US" sz="2600" b="1" dirty="0">
                <a:latin typeface="Meiryo UI" panose="020B0604030504040204" pitchFamily="50" charset="-128"/>
                <a:ea typeface="Meiryo UI" panose="020B0604030504040204" pitchFamily="50" charset="-128"/>
              </a:rPr>
              <a:t>３０</a:t>
            </a:r>
            <a:r>
              <a:rPr kumimoji="1" lang="ja-JP" altLang="en-US" sz="1800" b="1" dirty="0">
                <a:latin typeface="Meiryo UI" panose="020B0604030504040204" pitchFamily="50" charset="-128"/>
                <a:ea typeface="Meiryo UI" panose="020B0604030504040204" pitchFamily="50" charset="-128"/>
              </a:rPr>
              <a:t>名程度</a:t>
            </a:r>
            <a:r>
              <a:rPr kumimoji="1" lang="ja-JP" altLang="en-US" sz="1600" b="1" dirty="0">
                <a:latin typeface="Meiryo UI" panose="020B0604030504040204" pitchFamily="50" charset="-128"/>
                <a:ea typeface="Meiryo UI" panose="020B0604030504040204" pitchFamily="50" charset="-128"/>
              </a:rPr>
              <a:t>（先着）</a:t>
            </a:r>
          </a:p>
        </p:txBody>
      </p:sp>
      <p:sp>
        <p:nvSpPr>
          <p:cNvPr id="50" name="ホームベース 49"/>
          <p:cNvSpPr/>
          <p:nvPr/>
        </p:nvSpPr>
        <p:spPr>
          <a:xfrm>
            <a:off x="0" y="5581718"/>
            <a:ext cx="3168352" cy="341376"/>
          </a:xfrm>
          <a:prstGeom prst="homePlate">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dist" defTabSz="457200">
              <a:lnSpc>
                <a:spcPct val="130000"/>
              </a:lnSpc>
              <a:defRPr/>
            </a:pPr>
            <a:r>
              <a:rPr lang="ja-JP" altLang="en-US" sz="1800" b="1" dirty="0">
                <a:solidFill>
                  <a:prstClr val="white"/>
                </a:solidFill>
                <a:latin typeface="Trebuchet MS" panose="020B0603020202020204"/>
                <a:ea typeface="メイリオ" panose="020B0604030504040204" pitchFamily="50" charset="-128"/>
              </a:rPr>
              <a:t>講義日時・講師・講義内容</a:t>
            </a:r>
          </a:p>
        </p:txBody>
      </p:sp>
      <p:graphicFrame>
        <p:nvGraphicFramePr>
          <p:cNvPr id="2" name="表 1"/>
          <p:cNvGraphicFramePr>
            <a:graphicFrameLocks noGrp="1"/>
          </p:cNvGraphicFramePr>
          <p:nvPr>
            <p:extLst>
              <p:ext uri="{D42A27DB-BD31-4B8C-83A1-F6EECF244321}">
                <p14:modId xmlns:p14="http://schemas.microsoft.com/office/powerpoint/2010/main" val="3500938684"/>
              </p:ext>
            </p:extLst>
          </p:nvPr>
        </p:nvGraphicFramePr>
        <p:xfrm>
          <a:off x="25227" y="5982772"/>
          <a:ext cx="7175675" cy="4116580"/>
        </p:xfrm>
        <a:graphic>
          <a:graphicData uri="http://schemas.openxmlformats.org/drawingml/2006/table">
            <a:tbl>
              <a:tblPr firstRow="1" bandRow="1">
                <a:tableStyleId>{C083E6E3-FA7D-4D7B-A595-EF9225AFEA82}</a:tableStyleId>
              </a:tblPr>
              <a:tblGrid>
                <a:gridCol w="334863">
                  <a:extLst>
                    <a:ext uri="{9D8B030D-6E8A-4147-A177-3AD203B41FA5}">
                      <a16:colId xmlns:a16="http://schemas.microsoft.com/office/drawing/2014/main" val="1728565004"/>
                    </a:ext>
                  </a:extLst>
                </a:gridCol>
                <a:gridCol w="1656184">
                  <a:extLst>
                    <a:ext uri="{9D8B030D-6E8A-4147-A177-3AD203B41FA5}">
                      <a16:colId xmlns:a16="http://schemas.microsoft.com/office/drawing/2014/main" val="4204409680"/>
                    </a:ext>
                  </a:extLst>
                </a:gridCol>
                <a:gridCol w="2592288">
                  <a:extLst>
                    <a:ext uri="{9D8B030D-6E8A-4147-A177-3AD203B41FA5}">
                      <a16:colId xmlns:a16="http://schemas.microsoft.com/office/drawing/2014/main" val="3115691057"/>
                    </a:ext>
                  </a:extLst>
                </a:gridCol>
                <a:gridCol w="2592340">
                  <a:extLst>
                    <a:ext uri="{9D8B030D-6E8A-4147-A177-3AD203B41FA5}">
                      <a16:colId xmlns:a16="http://schemas.microsoft.com/office/drawing/2014/main" val="3353110381"/>
                    </a:ext>
                  </a:extLst>
                </a:gridCol>
              </a:tblGrid>
              <a:tr h="283093">
                <a:tc>
                  <a:txBody>
                    <a:bodyPr/>
                    <a:lstStyle/>
                    <a:p>
                      <a:pPr algn="ctr"/>
                      <a:endParaRPr kumimoji="1" lang="ja-JP" altLang="en-US" sz="1400" b="1" dirty="0">
                        <a:solidFill>
                          <a:schemeClr val="bg1"/>
                        </a:solidFill>
                        <a:latin typeface="Meiryo UI" panose="020B0604030504040204" pitchFamily="50" charset="-128"/>
                        <a:ea typeface="Meiryo UI" panose="020B0604030504040204" pitchFamily="50" charset="-128"/>
                        <a:cs typeface="Microsoft Himalaya" panose="01010100010101010101" pitchFamily="2"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日時</a:t>
                      </a:r>
                      <a:endParaRPr kumimoji="1" lang="ja-JP" altLang="en-US" sz="1400" b="1" dirty="0">
                        <a:solidFill>
                          <a:schemeClr val="bg1"/>
                        </a:solidFill>
                        <a:latin typeface="Meiryo UI" panose="020B0604030504040204" pitchFamily="50" charset="-128"/>
                        <a:ea typeface="Meiryo UI" panose="020B0604030504040204" pitchFamily="50" charset="-128"/>
                        <a:cs typeface="Microsoft Himalaya" panose="01010100010101010101" pitchFamily="2"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講義内容（予定）</a:t>
                      </a:r>
                      <a:endParaRPr kumimoji="1" lang="ja-JP" altLang="en-US" sz="1400" b="1" dirty="0">
                        <a:solidFill>
                          <a:schemeClr val="bg1"/>
                        </a:solidFill>
                        <a:latin typeface="Meiryo UI" panose="020B0604030504040204" pitchFamily="50" charset="-128"/>
                        <a:ea typeface="Meiryo UI" panose="020B0604030504040204" pitchFamily="50" charset="-128"/>
                        <a:cs typeface="Microsoft Himalaya" panose="01010100010101010101" pitchFamily="2"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講師</a:t>
                      </a:r>
                      <a:endParaRPr kumimoji="1" lang="ja-JP" altLang="en-US" sz="1400" b="1" dirty="0">
                        <a:solidFill>
                          <a:schemeClr val="bg1"/>
                        </a:solidFill>
                        <a:latin typeface="Meiryo UI" panose="020B0604030504040204" pitchFamily="50" charset="-128"/>
                        <a:ea typeface="Meiryo UI" panose="020B0604030504040204" pitchFamily="50" charset="-128"/>
                        <a:cs typeface="Microsoft Himalaya" panose="01010100010101010101" pitchFamily="2"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270140633"/>
                  </a:ext>
                </a:extLst>
              </a:tr>
              <a:tr h="1524712">
                <a:tc>
                  <a:txBody>
                    <a:bodyPr/>
                    <a:lstStyle/>
                    <a:p>
                      <a:pPr algn="ctr"/>
                      <a:r>
                        <a:rPr kumimoji="1" lang="ja-JP" altLang="en-US" sz="1600" b="0" dirty="0">
                          <a:latin typeface="Meiryo UI" panose="020B0604030504040204" pitchFamily="50" charset="-128"/>
                          <a:ea typeface="Meiryo UI" panose="020B0604030504040204" pitchFamily="50" charset="-128"/>
                        </a:rPr>
                        <a:t>第１日目</a:t>
                      </a:r>
                    </a:p>
                  </a:txBody>
                  <a:tcPr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tc>
                  <a:txBody>
                    <a:bodyPr/>
                    <a:lstStyle/>
                    <a:p>
                      <a:r>
                        <a:rPr kumimoji="1" lang="en-US" altLang="ja-JP" sz="1600" b="1" dirty="0">
                          <a:latin typeface="Meiryo UI" panose="020B0604030504040204" pitchFamily="50" charset="-128"/>
                          <a:ea typeface="Meiryo UI" panose="020B0604030504040204" pitchFamily="50" charset="-128"/>
                        </a:rPr>
                        <a:t>9/11</a:t>
                      </a:r>
                      <a:r>
                        <a:rPr kumimoji="1" lang="ja-JP" altLang="en-US" sz="1600" b="1" dirty="0">
                          <a:latin typeface="Meiryo UI" panose="020B0604030504040204" pitchFamily="50" charset="-128"/>
                          <a:ea typeface="Meiryo UI" panose="020B0604030504040204" pitchFamily="50" charset="-128"/>
                        </a:rPr>
                        <a:t>（月）</a:t>
                      </a:r>
                      <a:endParaRPr kumimoji="1" lang="en-US" altLang="ja-JP" sz="1600" b="1" dirty="0">
                        <a:latin typeface="Meiryo UI" panose="020B0604030504040204" pitchFamily="50" charset="-128"/>
                        <a:ea typeface="Meiryo UI" panose="020B0604030504040204" pitchFamily="50" charset="-128"/>
                      </a:endParaRPr>
                    </a:p>
                    <a:p>
                      <a:r>
                        <a:rPr kumimoji="1" lang="en-US" altLang="ja-JP" sz="1600" b="1" dirty="0">
                          <a:latin typeface="Meiryo UI" panose="020B0604030504040204" pitchFamily="50" charset="-128"/>
                          <a:ea typeface="Meiryo UI" panose="020B0604030504040204" pitchFamily="50" charset="-128"/>
                        </a:rPr>
                        <a:t>13:00</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18:00</a:t>
                      </a:r>
                      <a:endParaRPr kumimoji="1" lang="ja-JP" altLang="en-US" sz="1600" b="1"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tc>
                  <a:txBody>
                    <a:bodyPr/>
                    <a:lstStyle/>
                    <a:p>
                      <a:r>
                        <a:rPr kumimoji="1" lang="en-US" altLang="ja-JP" sz="1200" b="1" dirty="0" err="1">
                          <a:solidFill>
                            <a:schemeClr val="tx1"/>
                          </a:solidFill>
                          <a:latin typeface="Meiryo UI" panose="020B0604030504040204" pitchFamily="50" charset="-128"/>
                          <a:ea typeface="Meiryo UI" panose="020B0604030504040204" pitchFamily="50" charset="-128"/>
                        </a:rPr>
                        <a:t>IoT</a:t>
                      </a:r>
                      <a:r>
                        <a:rPr kumimoji="1" lang="en-US" altLang="ja-JP" sz="1200" b="1" dirty="0">
                          <a:solidFill>
                            <a:schemeClr val="tx1"/>
                          </a:solidFill>
                          <a:latin typeface="Meiryo UI" panose="020B0604030504040204" pitchFamily="50" charset="-128"/>
                          <a:ea typeface="Meiryo UI" panose="020B0604030504040204" pitchFamily="50" charset="-128"/>
                        </a:rPr>
                        <a:t>/AI</a:t>
                      </a:r>
                      <a:r>
                        <a:rPr kumimoji="1" lang="ja-JP" altLang="en-US" sz="1200" b="1" dirty="0">
                          <a:solidFill>
                            <a:schemeClr val="tx1"/>
                          </a:solidFill>
                          <a:latin typeface="Meiryo UI" panose="020B0604030504040204" pitchFamily="50" charset="-128"/>
                          <a:ea typeface="Meiryo UI" panose="020B0604030504040204" pitchFamily="50" charset="-128"/>
                        </a:rPr>
                        <a:t>活用に必要となるデータ解析</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プログラミングの基礎を学ぶ　１</a:t>
                      </a:r>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200" dirty="0">
                          <a:solidFill>
                            <a:schemeClr val="tx1"/>
                          </a:solidFill>
                          <a:latin typeface="Meiryo UI" panose="020B0604030504040204" pitchFamily="50" charset="-128"/>
                          <a:ea typeface="Meiryo UI" panose="020B0604030504040204" pitchFamily="50" charset="-128"/>
                        </a:rPr>
                        <a:t>IoT/</a:t>
                      </a:r>
                      <a:r>
                        <a:rPr kumimoji="1" lang="en-US" altLang="ja-JP" sz="1200" baseline="0" dirty="0">
                          <a:solidFill>
                            <a:schemeClr val="tx1"/>
                          </a:solidFill>
                          <a:latin typeface="Meiryo UI" panose="020B0604030504040204" pitchFamily="50" charset="-128"/>
                          <a:ea typeface="Meiryo UI" panose="020B0604030504040204" pitchFamily="50" charset="-128"/>
                        </a:rPr>
                        <a:t>AI</a:t>
                      </a:r>
                      <a:r>
                        <a:rPr kumimoji="1" lang="ja-JP" altLang="en-US" sz="1200" baseline="0" dirty="0">
                          <a:solidFill>
                            <a:schemeClr val="tx1"/>
                          </a:solidFill>
                          <a:latin typeface="Meiryo UI" panose="020B0604030504040204" pitchFamily="50" charset="-128"/>
                          <a:ea typeface="Meiryo UI" panose="020B0604030504040204" pitchFamily="50" charset="-128"/>
                        </a:rPr>
                        <a:t>とプログラミング</a:t>
                      </a:r>
                      <a:endParaRPr kumimoji="1" lang="en-US" altLang="ja-JP" sz="1200" baseline="0" dirty="0">
                        <a:solidFill>
                          <a:schemeClr val="tx1"/>
                        </a:solidFill>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Python</a:t>
                      </a:r>
                      <a:r>
                        <a:rPr kumimoji="1" lang="ja-JP" altLang="en-US" sz="1200" dirty="0">
                          <a:latin typeface="Meiryo UI" panose="020B0604030504040204" pitchFamily="50" charset="-128"/>
                          <a:ea typeface="Meiryo UI" panose="020B0604030504040204" pitchFamily="50" charset="-128"/>
                        </a:rPr>
                        <a:t>プログラミング入門</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DF2F9"/>
                    </a:solidFill>
                  </a:tcPr>
                </a:tc>
                <a:tc rowSpan="2">
                  <a:txBody>
                    <a:bodyPr/>
                    <a:lstStyle/>
                    <a:p>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早稲田大学</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研究院客員准教授</a:t>
                      </a:r>
                      <a:br>
                        <a:rPr kumimoji="1" lang="en-US" altLang="ja-JP" sz="1100" dirty="0">
                          <a:latin typeface="Meiryo UI" panose="020B0604030504040204" pitchFamily="50" charset="-128"/>
                          <a:ea typeface="Meiryo UI" panose="020B0604030504040204" pitchFamily="50" charset="-128"/>
                        </a:rPr>
                      </a:br>
                      <a:r>
                        <a:rPr kumimoji="1" lang="en-US" altLang="ja-JP" sz="1100" dirty="0" err="1">
                          <a:latin typeface="Meiryo UI" panose="020B0604030504040204" pitchFamily="50" charset="-128"/>
                          <a:ea typeface="Meiryo UI" panose="020B0604030504040204" pitchFamily="50" charset="-128"/>
                        </a:rPr>
                        <a:t>WillBooster</a:t>
                      </a:r>
                      <a:r>
                        <a:rPr kumimoji="1" lang="ja-JP" altLang="en-US" sz="1100" dirty="0">
                          <a:latin typeface="Meiryo UI" panose="020B0604030504040204" pitchFamily="50" charset="-128"/>
                          <a:ea typeface="Meiryo UI" panose="020B0604030504040204" pitchFamily="50" charset="-128"/>
                        </a:rPr>
                        <a:t>株式会社</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代表取締役社長</a:t>
                      </a:r>
                      <a:br>
                        <a:rPr kumimoji="1" lang="en-US" altLang="ja-JP" sz="1100" dirty="0">
                          <a:latin typeface="Meiryo UI" panose="020B0604030504040204" pitchFamily="50" charset="-128"/>
                          <a:ea typeface="Meiryo UI" panose="020B0604030504040204" pitchFamily="50" charset="-128"/>
                        </a:rPr>
                      </a:br>
                      <a:endParaRPr kumimoji="1" lang="en-US" altLang="ja-JP" sz="11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坂本　一憲</a:t>
                      </a:r>
                      <a:r>
                        <a:rPr kumimoji="1" lang="ja-JP" altLang="en-US" sz="1100" dirty="0">
                          <a:latin typeface="Meiryo UI" panose="020B0604030504040204" pitchFamily="50" charset="-128"/>
                          <a:ea typeface="Meiryo UI" panose="020B0604030504040204" pitchFamily="50" charset="-128"/>
                        </a:rPr>
                        <a:t>　氏</a:t>
                      </a:r>
                      <a:br>
                        <a:rPr kumimoji="1" lang="en-US" altLang="ja-JP" sz="1100" dirty="0">
                          <a:latin typeface="Meiryo UI" panose="020B0604030504040204" pitchFamily="50" charset="-128"/>
                          <a:ea typeface="Meiryo UI" panose="020B0604030504040204" pitchFamily="50" charset="-128"/>
                        </a:rPr>
                      </a:br>
                      <a:endParaRPr kumimoji="1" lang="en-US" altLang="ja-JP" sz="8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IPA</a:t>
                      </a: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の未踏アドバンスト事業に採択され、</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AI</a:t>
                      </a: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技術を活用して、ユーザの個性を考慮</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した行動変容のための技術を研究開発中</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・上記技術の製品化のため、自身で会社</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を起こして活動中</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extLst>
                  <a:ext uri="{0D108BD9-81ED-4DB2-BD59-A6C34878D82A}">
                    <a16:rowId xmlns:a16="http://schemas.microsoft.com/office/drawing/2014/main" val="1402216213"/>
                  </a:ext>
                </a:extLst>
              </a:tr>
              <a:tr h="2287068">
                <a:tc>
                  <a:txBody>
                    <a:bodyPr/>
                    <a:lstStyle/>
                    <a:p>
                      <a:pPr algn="ctr"/>
                      <a:r>
                        <a:rPr kumimoji="1" lang="ja-JP" altLang="en-US" sz="1600" b="0" dirty="0">
                          <a:latin typeface="Meiryo UI" panose="020B0604030504040204" pitchFamily="50" charset="-128"/>
                          <a:ea typeface="Meiryo UI" panose="020B0604030504040204" pitchFamily="50" charset="-128"/>
                        </a:rPr>
                        <a:t>第２日目</a:t>
                      </a:r>
                    </a:p>
                  </a:txBody>
                  <a:tcPr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tc>
                  <a:txBody>
                    <a:bodyPr/>
                    <a:lstStyle/>
                    <a:p>
                      <a:r>
                        <a:rPr kumimoji="1" lang="en-US" altLang="ja-JP" sz="1600" b="1" dirty="0">
                          <a:latin typeface="Meiryo UI" panose="020B0604030504040204" pitchFamily="50" charset="-128"/>
                          <a:ea typeface="Meiryo UI" panose="020B0604030504040204" pitchFamily="50" charset="-128"/>
                        </a:rPr>
                        <a:t>9/12</a:t>
                      </a:r>
                      <a:r>
                        <a:rPr kumimoji="1" lang="ja-JP" altLang="en-US" sz="1600" b="1" dirty="0">
                          <a:latin typeface="Meiryo UI" panose="020B0604030504040204" pitchFamily="50" charset="-128"/>
                          <a:ea typeface="Meiryo UI" panose="020B0604030504040204" pitchFamily="50" charset="-128"/>
                        </a:rPr>
                        <a:t>（火）</a:t>
                      </a:r>
                      <a:endParaRPr kumimoji="1" lang="en-US" altLang="ja-JP" sz="1600" b="1" dirty="0">
                        <a:latin typeface="Meiryo UI" panose="020B0604030504040204" pitchFamily="50" charset="-128"/>
                        <a:ea typeface="Meiryo UI" panose="020B0604030504040204" pitchFamily="50" charset="-128"/>
                      </a:endParaRPr>
                    </a:p>
                    <a:p>
                      <a:r>
                        <a:rPr kumimoji="1" lang="en-US" altLang="ja-JP" sz="1600" b="1" dirty="0">
                          <a:latin typeface="Meiryo UI" panose="020B0604030504040204" pitchFamily="50" charset="-128"/>
                          <a:ea typeface="Meiryo UI" panose="020B0604030504040204" pitchFamily="50" charset="-128"/>
                        </a:rPr>
                        <a:t>9:00</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17:00</a:t>
                      </a:r>
                      <a:endParaRPr kumimoji="1" lang="ja-JP" altLang="en-US" sz="1600" b="1"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tc>
                  <a:txBody>
                    <a:bodyPr/>
                    <a:lstStyle/>
                    <a:p>
                      <a:r>
                        <a:rPr kumimoji="1" lang="en-US" altLang="ja-JP" sz="1200" b="1" dirty="0" err="1">
                          <a:solidFill>
                            <a:schemeClr val="tx1"/>
                          </a:solidFill>
                          <a:latin typeface="Meiryo UI" panose="020B0604030504040204" pitchFamily="50" charset="-128"/>
                          <a:ea typeface="Meiryo UI" panose="020B0604030504040204" pitchFamily="50" charset="-128"/>
                        </a:rPr>
                        <a:t>IoT</a:t>
                      </a:r>
                      <a:r>
                        <a:rPr kumimoji="1" lang="en-US" altLang="ja-JP" sz="1200" b="1" dirty="0">
                          <a:solidFill>
                            <a:schemeClr val="tx1"/>
                          </a:solidFill>
                          <a:latin typeface="Meiryo UI" panose="020B0604030504040204" pitchFamily="50" charset="-128"/>
                          <a:ea typeface="Meiryo UI" panose="020B0604030504040204" pitchFamily="50" charset="-128"/>
                        </a:rPr>
                        <a:t>/AI</a:t>
                      </a:r>
                      <a:r>
                        <a:rPr kumimoji="1" lang="ja-JP" altLang="en-US" sz="1200" b="1" dirty="0">
                          <a:solidFill>
                            <a:schemeClr val="tx1"/>
                          </a:solidFill>
                          <a:latin typeface="Meiryo UI" panose="020B0604030504040204" pitchFamily="50" charset="-128"/>
                          <a:ea typeface="Meiryo UI" panose="020B0604030504040204" pitchFamily="50" charset="-128"/>
                        </a:rPr>
                        <a:t>活用に必要となるデータ解析</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プログラミングの基礎を学ぶ　２</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2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フィーチャエンジニアリングに向けた　　</a:t>
                      </a:r>
                      <a:endParaRPr kumimoji="1" lang="en-US" altLang="ja-JP" sz="12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Python</a:t>
                      </a:r>
                      <a:r>
                        <a:rPr kumimoji="1" lang="ja-JP" altLang="en-US" sz="1200" dirty="0">
                          <a:latin typeface="Meiryo UI" panose="020B0604030504040204" pitchFamily="50" charset="-128"/>
                          <a:ea typeface="Meiryo UI" panose="020B0604030504040204" pitchFamily="50" charset="-128"/>
                        </a:rPr>
                        <a:t>データ解析プログラミング</a:t>
                      </a:r>
                      <a:endParaRPr kumimoji="1" lang="en-US" altLang="ja-JP" sz="12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aseline="0" dirty="0">
                          <a:latin typeface="Meiryo UI" panose="020B0604030504040204" pitchFamily="50" charset="-128"/>
                          <a:ea typeface="Meiryo UI" panose="020B0604030504040204" pitchFamily="50" charset="-128"/>
                        </a:rPr>
                        <a:t>　　 ①～③</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DF2F9"/>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55861840"/>
                  </a:ext>
                </a:extLst>
              </a:tr>
            </a:tbl>
          </a:graphicData>
        </a:graphic>
      </p:graphicFrame>
      <p:sp>
        <p:nvSpPr>
          <p:cNvPr id="3" name="テキスト ボックス 2"/>
          <p:cNvSpPr txBox="1"/>
          <p:nvPr/>
        </p:nvSpPr>
        <p:spPr>
          <a:xfrm>
            <a:off x="-15609" y="0"/>
            <a:ext cx="7216509" cy="936000"/>
          </a:xfrm>
          <a:prstGeom prst="rect">
            <a:avLst/>
          </a:prstGeom>
          <a:solidFill>
            <a:srgbClr val="0070C0"/>
          </a:solidFill>
        </p:spPr>
        <p:txBody>
          <a:bodyPr wrap="square" rtlCol="0">
            <a:noAutofit/>
          </a:bodyPr>
          <a:lstStyle/>
          <a:p>
            <a:pPr>
              <a:lnSpc>
                <a:spcPct val="90000"/>
              </a:lnSpc>
            </a:pPr>
            <a:r>
              <a:rPr lang="ja-JP" altLang="en-US" sz="1800" b="1" dirty="0">
                <a:solidFill>
                  <a:schemeClr val="bg1"/>
                </a:solidFill>
                <a:latin typeface="Meiryo UI" panose="020B0604030504040204" pitchFamily="50" charset="-128"/>
                <a:ea typeface="Meiryo UI" panose="020B0604030504040204" pitchFamily="50" charset="-128"/>
              </a:rPr>
              <a:t>スマートエスイー</a:t>
            </a:r>
            <a:r>
              <a:rPr lang="en-US" altLang="ja-JP" sz="1800" b="1" dirty="0" err="1">
                <a:solidFill>
                  <a:schemeClr val="bg1"/>
                </a:solidFill>
                <a:latin typeface="Meiryo UI" panose="020B0604030504040204" pitchFamily="50" charset="-128"/>
                <a:ea typeface="Meiryo UI" panose="020B0604030504040204" pitchFamily="50" charset="-128"/>
              </a:rPr>
              <a:t>IoT</a:t>
            </a:r>
            <a:r>
              <a:rPr lang="en-US" altLang="ja-JP" sz="1800" b="1" dirty="0">
                <a:solidFill>
                  <a:schemeClr val="bg1"/>
                </a:solidFill>
                <a:latin typeface="Meiryo UI" panose="020B0604030504040204" pitchFamily="50" charset="-128"/>
                <a:ea typeface="Meiryo UI" panose="020B0604030504040204" pitchFamily="50" charset="-128"/>
              </a:rPr>
              <a:t>/AI</a:t>
            </a:r>
            <a:r>
              <a:rPr lang="ja-JP" altLang="en-US" sz="1800" b="1" dirty="0">
                <a:solidFill>
                  <a:schemeClr val="bg1"/>
                </a:solidFill>
                <a:latin typeface="Meiryo UI" panose="020B0604030504040204" pitchFamily="50" charset="-128"/>
                <a:ea typeface="Meiryo UI" panose="020B0604030504040204" pitchFamily="50" charset="-128"/>
              </a:rPr>
              <a:t>石川スクール　</a:t>
            </a:r>
            <a:endParaRPr lang="en-US" altLang="ja-JP" sz="1800" b="1" dirty="0">
              <a:solidFill>
                <a:schemeClr val="bg1"/>
              </a:solidFill>
              <a:latin typeface="Meiryo UI" panose="020B0604030504040204" pitchFamily="50" charset="-128"/>
              <a:ea typeface="Meiryo UI" panose="020B0604030504040204" pitchFamily="50" charset="-128"/>
            </a:endParaRPr>
          </a:p>
          <a:p>
            <a:pPr algn="ctr">
              <a:lnSpc>
                <a:spcPct val="90000"/>
              </a:lnSpc>
            </a:pPr>
            <a:r>
              <a:rPr lang="ja-JP" altLang="en-US" sz="2500" b="1" dirty="0">
                <a:solidFill>
                  <a:schemeClr val="bg1"/>
                </a:solidFill>
                <a:latin typeface="Meiryo UI" panose="020B0604030504040204" pitchFamily="50" charset="-128"/>
                <a:ea typeface="Meiryo UI" panose="020B0604030504040204" pitchFamily="50" charset="-128"/>
              </a:rPr>
              <a:t>①技術者向け データ解析プログラミング研修 </a:t>
            </a:r>
            <a:r>
              <a:rPr lang="en-US" altLang="ja-JP" sz="2500" b="1" dirty="0">
                <a:solidFill>
                  <a:schemeClr val="bg1"/>
                </a:solidFill>
                <a:latin typeface="Meiryo UI" panose="020B0604030504040204" pitchFamily="50" charset="-128"/>
                <a:ea typeface="Meiryo UI" panose="020B0604030504040204" pitchFamily="50" charset="-128"/>
              </a:rPr>
              <a:t>: 1.5</a:t>
            </a:r>
            <a:r>
              <a:rPr lang="ja-JP" altLang="en-US" sz="2500" b="1" dirty="0">
                <a:solidFill>
                  <a:schemeClr val="bg1"/>
                </a:solidFill>
                <a:latin typeface="Meiryo UI" panose="020B0604030504040204" pitchFamily="50" charset="-128"/>
                <a:ea typeface="Meiryo UI" panose="020B0604030504040204" pitchFamily="50" charset="-128"/>
              </a:rPr>
              <a:t>日</a:t>
            </a:r>
            <a:endParaRPr lang="en-US" altLang="ja-JP" sz="2500" b="1" dirty="0">
              <a:solidFill>
                <a:schemeClr val="bg1"/>
              </a:solidFill>
              <a:latin typeface="Meiryo UI" panose="020B0604030504040204" pitchFamily="50" charset="-128"/>
              <a:ea typeface="Meiryo UI" panose="020B0604030504040204" pitchFamily="50" charset="-128"/>
            </a:endParaRPr>
          </a:p>
          <a:p>
            <a:pPr algn="ctr">
              <a:lnSpc>
                <a:spcPct val="90000"/>
              </a:lnSpc>
            </a:pPr>
            <a:r>
              <a:rPr lang="ja-JP" altLang="en-US" sz="1800" dirty="0">
                <a:solidFill>
                  <a:schemeClr val="bg1"/>
                </a:solidFill>
                <a:latin typeface="Meiryo UI" panose="020B0604030504040204" pitchFamily="50" charset="-128"/>
                <a:ea typeface="Meiryo UI" panose="020B0604030504040204" pitchFamily="50" charset="-128"/>
              </a:rPr>
              <a:t>～</a:t>
            </a:r>
            <a:r>
              <a:rPr lang="en-US" altLang="ja-JP" sz="1800" dirty="0" err="1">
                <a:solidFill>
                  <a:schemeClr val="bg1"/>
                </a:solidFill>
                <a:latin typeface="Meiryo UI" panose="020B0604030504040204" pitchFamily="50" charset="-128"/>
                <a:ea typeface="Meiryo UI" panose="020B0604030504040204" pitchFamily="50" charset="-128"/>
              </a:rPr>
              <a:t>IoT</a:t>
            </a:r>
            <a:r>
              <a:rPr lang="en-US" altLang="ja-JP" sz="1800" dirty="0">
                <a:solidFill>
                  <a:schemeClr val="bg1"/>
                </a:solidFill>
                <a:latin typeface="Meiryo UI" panose="020B0604030504040204" pitchFamily="50" charset="-128"/>
                <a:ea typeface="Meiryo UI" panose="020B0604030504040204" pitchFamily="50" charset="-128"/>
              </a:rPr>
              <a:t>/AI</a:t>
            </a:r>
            <a:r>
              <a:rPr lang="ja-JP" altLang="en-US" sz="1800" dirty="0">
                <a:solidFill>
                  <a:schemeClr val="bg1"/>
                </a:solidFill>
                <a:latin typeface="Meiryo UI" panose="020B0604030504040204" pitchFamily="50" charset="-128"/>
                <a:ea typeface="Meiryo UI" panose="020B0604030504040204" pitchFamily="50" charset="-128"/>
              </a:rPr>
              <a:t>有効活用のための基盤作り！～</a:t>
            </a:r>
            <a:endParaRPr lang="en-US" altLang="ja-JP" sz="1800" dirty="0">
              <a:solidFill>
                <a:schemeClr val="bg1"/>
              </a:solidFill>
              <a:latin typeface="Meiryo UI" panose="020B0604030504040204" pitchFamily="50" charset="-128"/>
              <a:ea typeface="Meiryo UI" panose="020B0604030504040204" pitchFamily="50" charset="-128"/>
            </a:endParaRPr>
          </a:p>
          <a:p>
            <a:pPr algn="ctr">
              <a:lnSpc>
                <a:spcPct val="80000"/>
              </a:lnSpc>
            </a:pPr>
            <a:r>
              <a:rPr lang="ja-JP" altLang="en-US" sz="2800" b="1" dirty="0">
                <a:solidFill>
                  <a:schemeClr val="bg1"/>
                </a:solidFill>
                <a:latin typeface="Meiryo UI" panose="020B0604030504040204" pitchFamily="50" charset="-128"/>
                <a:ea typeface="Meiryo UI" panose="020B0604030504040204" pitchFamily="50" charset="-128"/>
              </a:rPr>
              <a:t>　　</a:t>
            </a:r>
            <a:r>
              <a:rPr lang="ja-JP" altLang="en-US" sz="2800" b="1" u="sng" dirty="0">
                <a:solidFill>
                  <a:schemeClr val="bg1"/>
                </a:solidFill>
                <a:latin typeface="Meiryo UI" panose="020B0604030504040204" pitchFamily="50" charset="-128"/>
                <a:ea typeface="Meiryo UI" panose="020B0604030504040204" pitchFamily="50" charset="-128"/>
              </a:rPr>
              <a:t>　</a:t>
            </a:r>
            <a:endParaRPr lang="en-US" altLang="ja-JP" sz="2800" b="1" u="sng" dirty="0">
              <a:solidFill>
                <a:schemeClr val="bg1"/>
              </a:solidFill>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15609" y="9997536"/>
            <a:ext cx="7213075" cy="258532"/>
          </a:xfrm>
          <a:prstGeom prst="rect">
            <a:avLst/>
          </a:prstGeom>
          <a:solidFill>
            <a:srgbClr val="558ED5"/>
          </a:solidFill>
        </p:spPr>
        <p:txBody>
          <a:bodyPr wrap="square" rtlCol="0">
            <a:spAutoFit/>
          </a:bodyPr>
          <a:lstStyle/>
          <a:p>
            <a:pPr algn="ctr">
              <a:lnSpc>
                <a:spcPct val="90000"/>
              </a:lnSpc>
            </a:pPr>
            <a:r>
              <a:rPr lang="ja-JP" altLang="en-US" sz="1200" b="1" dirty="0">
                <a:solidFill>
                  <a:schemeClr val="bg1"/>
                </a:solidFill>
                <a:latin typeface="Meiryo UI" panose="020B0604030504040204" pitchFamily="50" charset="-128"/>
                <a:ea typeface="Meiryo UI" panose="020B0604030504040204" pitchFamily="50" charset="-128"/>
              </a:rPr>
              <a:t>「スマートエスイー</a:t>
            </a:r>
            <a:r>
              <a:rPr lang="en-US" altLang="ja-JP" sz="1200" b="1" dirty="0" err="1">
                <a:solidFill>
                  <a:schemeClr val="bg1"/>
                </a:solidFill>
                <a:latin typeface="Meiryo UI" panose="020B0604030504040204" pitchFamily="50" charset="-128"/>
                <a:ea typeface="Meiryo UI" panose="020B0604030504040204" pitchFamily="50" charset="-128"/>
              </a:rPr>
              <a:t>IoT</a:t>
            </a:r>
            <a:r>
              <a:rPr lang="en-US" altLang="ja-JP" sz="1200" b="1" dirty="0">
                <a:solidFill>
                  <a:schemeClr val="bg1"/>
                </a:solidFill>
                <a:latin typeface="Meiryo UI" panose="020B0604030504040204" pitchFamily="50" charset="-128"/>
                <a:ea typeface="Meiryo UI" panose="020B0604030504040204" pitchFamily="50" charset="-128"/>
              </a:rPr>
              <a:t>/AI</a:t>
            </a:r>
            <a:r>
              <a:rPr lang="ja-JP" altLang="en-US" sz="1200" b="1" dirty="0">
                <a:solidFill>
                  <a:schemeClr val="bg1"/>
                </a:solidFill>
                <a:latin typeface="Meiryo UI" panose="020B0604030504040204" pitchFamily="50" charset="-128"/>
                <a:ea typeface="Meiryo UI" panose="020B0604030504040204" pitchFamily="50" charset="-128"/>
              </a:rPr>
              <a:t>石川スクール」運営コンソーシアム</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16" name="大かっこ 15"/>
          <p:cNvSpPr/>
          <p:nvPr/>
        </p:nvSpPr>
        <p:spPr>
          <a:xfrm>
            <a:off x="4667088" y="8369146"/>
            <a:ext cx="2501045" cy="982424"/>
          </a:xfrm>
          <a:prstGeom prst="bracketPair">
            <a:avLst>
              <a:gd name="adj" fmla="val 533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ホームベース 19"/>
          <p:cNvSpPr/>
          <p:nvPr/>
        </p:nvSpPr>
        <p:spPr>
          <a:xfrm>
            <a:off x="24954" y="3095855"/>
            <a:ext cx="1080000" cy="1066576"/>
          </a:xfrm>
          <a:prstGeom prst="homePlate">
            <a:avLst>
              <a:gd name="adj" fmla="val 12130"/>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日時</a:t>
            </a:r>
            <a:endParaRPr kumimoji="1" lang="en-US" altLang="ja-JP" sz="18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endParaRPr>
          </a:p>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場所</a:t>
            </a:r>
          </a:p>
        </p:txBody>
      </p:sp>
      <p:sp>
        <p:nvSpPr>
          <p:cNvPr id="21" name="テキスト ボックス 20"/>
          <p:cNvSpPr txBox="1"/>
          <p:nvPr/>
        </p:nvSpPr>
        <p:spPr>
          <a:xfrm>
            <a:off x="1224186" y="3021227"/>
            <a:ext cx="5984888" cy="1131400"/>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第１日目（</a:t>
            </a:r>
            <a:r>
              <a:rPr lang="en-US" altLang="ja-JP" sz="1600" b="1" dirty="0">
                <a:latin typeface="Meiryo UI" panose="020B0604030504040204" pitchFamily="50" charset="-128"/>
                <a:ea typeface="Meiryo UI" panose="020B0604030504040204" pitchFamily="50" charset="-128"/>
              </a:rPr>
              <a:t>0.5</a:t>
            </a:r>
            <a:r>
              <a:rPr lang="ja-JP" altLang="en-US" sz="1600" b="1" dirty="0">
                <a:latin typeface="Meiryo UI" panose="020B0604030504040204" pitchFamily="50" charset="-128"/>
                <a:ea typeface="Meiryo UI" panose="020B0604030504040204" pitchFamily="50" charset="-128"/>
              </a:rPr>
              <a:t>日）</a:t>
            </a:r>
            <a:r>
              <a:rPr lang="ja-JP" altLang="en-US" sz="1600" dirty="0">
                <a:latin typeface="Meiryo UI" panose="020B0604030504040204" pitchFamily="50" charset="-128"/>
                <a:ea typeface="Meiryo UI" panose="020B0604030504040204" pitchFamily="50" charset="-128"/>
              </a:rPr>
              <a:t>令和５</a:t>
            </a:r>
            <a:r>
              <a:rPr kumimoji="1" lang="ja-JP" altLang="en-US" sz="1600" dirty="0">
                <a:latin typeface="Meiryo UI" panose="020B0604030504040204" pitchFamily="50" charset="-128"/>
                <a:ea typeface="Meiryo UI" panose="020B0604030504040204" pitchFamily="50" charset="-128"/>
              </a:rPr>
              <a:t>年</a:t>
            </a:r>
            <a:r>
              <a:rPr lang="ja-JP" altLang="en-US" sz="2400" b="1" dirty="0">
                <a:latin typeface="Meiryo UI" panose="020B0604030504040204" pitchFamily="50" charset="-128"/>
                <a:ea typeface="Meiryo UI" panose="020B0604030504040204" pitchFamily="50" charset="-128"/>
              </a:rPr>
              <a:t>　９</a:t>
            </a:r>
            <a:r>
              <a:rPr lang="ja-JP" altLang="en-US" sz="1600" dirty="0">
                <a:latin typeface="Meiryo UI" panose="020B0604030504040204" pitchFamily="50" charset="-128"/>
                <a:ea typeface="Meiryo UI" panose="020B0604030504040204" pitchFamily="50" charset="-128"/>
              </a:rPr>
              <a:t>月</a:t>
            </a:r>
            <a:r>
              <a:rPr lang="ja-JP" altLang="en-US" sz="2400" b="1" dirty="0">
                <a:latin typeface="Meiryo UI" panose="020B0604030504040204" pitchFamily="50" charset="-128"/>
                <a:ea typeface="Meiryo UI" panose="020B0604030504040204" pitchFamily="50" charset="-128"/>
              </a:rPr>
              <a:t>１１</a:t>
            </a:r>
            <a:r>
              <a:rPr lang="ja-JP" altLang="en-US" sz="1600" dirty="0">
                <a:latin typeface="Meiryo UI" panose="020B0604030504040204" pitchFamily="50" charset="-128"/>
                <a:ea typeface="Meiryo UI" panose="020B0604030504040204" pitchFamily="50" charset="-128"/>
              </a:rPr>
              <a:t>日（</a:t>
            </a:r>
            <a:r>
              <a:rPr lang="ja-JP" altLang="en-US" sz="2400" b="1" dirty="0">
                <a:latin typeface="Meiryo UI" panose="020B0604030504040204" pitchFamily="50" charset="-128"/>
                <a:ea typeface="Meiryo UI" panose="020B0604030504040204" pitchFamily="50" charset="-128"/>
              </a:rPr>
              <a:t>月</a:t>
            </a:r>
            <a:r>
              <a:rPr lang="ja-JP" altLang="en-US" sz="1600" dirty="0">
                <a:latin typeface="Meiryo UI" panose="020B0604030504040204" pitchFamily="50" charset="-128"/>
                <a:ea typeface="Meiryo UI" panose="020B0604030504040204" pitchFamily="50" charset="-128"/>
              </a:rPr>
              <a:t>）</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第２日目（１日）  </a:t>
            </a:r>
            <a:r>
              <a:rPr lang="ja-JP" altLang="en-US" sz="1600" dirty="0">
                <a:latin typeface="Meiryo UI" panose="020B0604030504040204" pitchFamily="50" charset="-128"/>
                <a:ea typeface="Meiryo UI" panose="020B0604030504040204" pitchFamily="50" charset="-128"/>
              </a:rPr>
              <a:t>令和５年</a:t>
            </a:r>
            <a:r>
              <a:rPr lang="ja-JP" altLang="en-US" sz="2400" b="1" dirty="0">
                <a:latin typeface="Meiryo UI" panose="020B0604030504040204" pitchFamily="50" charset="-128"/>
                <a:ea typeface="Meiryo UI" panose="020B0604030504040204" pitchFamily="50" charset="-128"/>
              </a:rPr>
              <a:t>　９</a:t>
            </a:r>
            <a:r>
              <a:rPr lang="ja-JP" altLang="en-US" sz="1600" dirty="0">
                <a:latin typeface="Meiryo UI" panose="020B0604030504040204" pitchFamily="50" charset="-128"/>
                <a:ea typeface="Meiryo UI" panose="020B0604030504040204" pitchFamily="50" charset="-128"/>
              </a:rPr>
              <a:t>月</a:t>
            </a:r>
            <a:r>
              <a:rPr lang="ja-JP" altLang="en-US" sz="2400" b="1" dirty="0">
                <a:latin typeface="Meiryo UI" panose="020B0604030504040204" pitchFamily="50" charset="-128"/>
                <a:ea typeface="Meiryo UI" panose="020B0604030504040204" pitchFamily="50" charset="-128"/>
              </a:rPr>
              <a:t>１２</a:t>
            </a:r>
            <a:r>
              <a:rPr lang="ja-JP" altLang="en-US" sz="1600" dirty="0">
                <a:latin typeface="Meiryo UI" panose="020B0604030504040204" pitchFamily="50" charset="-128"/>
                <a:ea typeface="Meiryo UI" panose="020B0604030504040204" pitchFamily="50" charset="-128"/>
              </a:rPr>
              <a:t>日（</a:t>
            </a:r>
            <a:r>
              <a:rPr lang="ja-JP" altLang="en-US" sz="2400" b="1" dirty="0">
                <a:latin typeface="Meiryo UI" panose="020B0604030504040204" pitchFamily="50" charset="-128"/>
                <a:ea typeface="Meiryo UI" panose="020B0604030504040204" pitchFamily="50" charset="-128"/>
              </a:rPr>
              <a:t>火</a:t>
            </a:r>
            <a:r>
              <a:rPr lang="ja-JP" altLang="en-US" sz="1600" dirty="0">
                <a:latin typeface="Meiryo UI" panose="020B0604030504040204" pitchFamily="50" charset="-128"/>
                <a:ea typeface="Meiryo UI" panose="020B0604030504040204" pitchFamily="50" charset="-128"/>
              </a:rPr>
              <a:t>）</a:t>
            </a:r>
          </a:p>
          <a:p>
            <a:pPr>
              <a:lnSpc>
                <a:spcPts val="2700"/>
              </a:lnSpc>
            </a:pPr>
            <a:r>
              <a:rPr kumimoji="1" lang="ja-JP" altLang="en-US" sz="1600" dirty="0">
                <a:latin typeface="Meiryo UI" panose="020B0604030504040204" pitchFamily="50" charset="-128"/>
                <a:ea typeface="Meiryo UI" panose="020B0604030504040204" pitchFamily="50" charset="-128"/>
              </a:rPr>
              <a:t>（場　所：</a:t>
            </a:r>
            <a:r>
              <a:rPr lang="ja-JP" altLang="en-US" sz="1600" dirty="0">
                <a:latin typeface="Meiryo UI" panose="020B0604030504040204" pitchFamily="50" charset="-128"/>
                <a:ea typeface="Meiryo UI" panose="020B0604030504040204" pitchFamily="50" charset="-128"/>
              </a:rPr>
              <a:t>石川県地場産業振興センター本館３階第５研修室）</a:t>
            </a:r>
            <a:endParaRPr lang="en-US" altLang="ja-JP" sz="1600" dirty="0">
              <a:latin typeface="Meiryo UI" panose="020B0604030504040204" pitchFamily="50" charset="-128"/>
              <a:ea typeface="Meiryo UI" panose="020B0604030504040204" pitchFamily="50" charset="-128"/>
            </a:endParaRPr>
          </a:p>
        </p:txBody>
      </p:sp>
      <p:sp>
        <p:nvSpPr>
          <p:cNvPr id="18" name="ホームベース 17"/>
          <p:cNvSpPr/>
          <p:nvPr/>
        </p:nvSpPr>
        <p:spPr>
          <a:xfrm>
            <a:off x="24954" y="4322846"/>
            <a:ext cx="1080000" cy="612000"/>
          </a:xfrm>
          <a:prstGeom prst="homePlate">
            <a:avLst>
              <a:gd name="adj" fmla="val 21790"/>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dirty="0">
                <a:solidFill>
                  <a:prstClr val="white"/>
                </a:solidFill>
                <a:latin typeface="Trebuchet MS" panose="020B0603020202020204"/>
                <a:ea typeface="メイリオ" panose="020B0604030504040204" pitchFamily="50" charset="-128"/>
              </a:rPr>
              <a:t>受講料</a:t>
            </a:r>
            <a:endParaRPr kumimoji="1" lang="ja-JP" altLang="en-US" sz="18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19" name="テキスト ボックス 18"/>
          <p:cNvSpPr txBox="1"/>
          <p:nvPr/>
        </p:nvSpPr>
        <p:spPr>
          <a:xfrm>
            <a:off x="1071293" y="4410615"/>
            <a:ext cx="2145195" cy="354649"/>
          </a:xfrm>
          <a:prstGeom prst="rect">
            <a:avLst/>
          </a:prstGeom>
          <a:noFill/>
        </p:spPr>
        <p:txBody>
          <a:bodyPr wrap="square" rtlCol="0">
            <a:spAutoFit/>
          </a:bodyPr>
          <a:lstStyle/>
          <a:p>
            <a:pPr>
              <a:lnSpc>
                <a:spcPct val="120000"/>
              </a:lnSpc>
            </a:pPr>
            <a:r>
              <a:rPr lang="ja-JP" altLang="en-US" sz="1600" b="1" dirty="0">
                <a:latin typeface="Meiryo UI" panose="020B0604030504040204" pitchFamily="50" charset="-128"/>
                <a:ea typeface="Meiryo UI" panose="020B0604030504040204" pitchFamily="50" charset="-128"/>
              </a:rPr>
              <a:t>１５，０００円</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名</a:t>
            </a:r>
            <a:endParaRPr lang="en-US" altLang="ja-JP" sz="1600" b="1" dirty="0">
              <a:latin typeface="Meiryo UI" panose="020B0604030504040204" pitchFamily="50" charset="-128"/>
              <a:ea typeface="Meiryo UI" panose="020B0604030504040204" pitchFamily="50" charset="-128"/>
            </a:endParaRPr>
          </a:p>
        </p:txBody>
      </p:sp>
      <p:pic>
        <p:nvPicPr>
          <p:cNvPr id="5" name="図 4">
            <a:extLst>
              <a:ext uri="{FF2B5EF4-FFF2-40B4-BE49-F238E27FC236}">
                <a16:creationId xmlns:a16="http://schemas.microsoft.com/office/drawing/2014/main" id="{A57B9C6C-DCB5-4FC7-AC04-046079CF0562}"/>
              </a:ext>
            </a:extLst>
          </p:cNvPr>
          <p:cNvPicPr>
            <a:picLocks noChangeAspect="1"/>
          </p:cNvPicPr>
          <p:nvPr/>
        </p:nvPicPr>
        <p:blipFill rotWithShape="1">
          <a:blip r:embed="rId3">
            <a:extLst>
              <a:ext uri="{28A0092B-C50C-407E-A947-70E740481C1C}">
                <a14:useLocalDpi xmlns:a14="http://schemas.microsoft.com/office/drawing/2010/main" val="0"/>
              </a:ext>
            </a:extLst>
          </a:blip>
          <a:srcRect l="12441" t="5492" r="19724" b="16819"/>
          <a:stretch/>
        </p:blipFill>
        <p:spPr>
          <a:xfrm>
            <a:off x="6140721" y="6702844"/>
            <a:ext cx="953791" cy="1092318"/>
          </a:xfrm>
          <a:prstGeom prst="rect">
            <a:avLst/>
          </a:prstGeom>
        </p:spPr>
      </p:pic>
      <p:sp>
        <p:nvSpPr>
          <p:cNvPr id="17" name="ホームベース 16"/>
          <p:cNvSpPr/>
          <p:nvPr/>
        </p:nvSpPr>
        <p:spPr>
          <a:xfrm>
            <a:off x="3249501" y="4348269"/>
            <a:ext cx="1080000" cy="612000"/>
          </a:xfrm>
          <a:prstGeom prst="homePlate">
            <a:avLst>
              <a:gd name="adj" fmla="val 27079"/>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noProof="0" dirty="0">
                <a:solidFill>
                  <a:prstClr val="white"/>
                </a:solidFill>
                <a:latin typeface="Trebuchet MS" panose="020B0603020202020204"/>
                <a:ea typeface="メイリオ" panose="020B0604030504040204" pitchFamily="50" charset="-128"/>
              </a:rPr>
              <a:t>持ち物</a:t>
            </a:r>
            <a:endParaRPr kumimoji="1" lang="ja-JP" altLang="en-US" sz="18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22" name="テキスト ボックス 21"/>
          <p:cNvSpPr txBox="1"/>
          <p:nvPr/>
        </p:nvSpPr>
        <p:spPr>
          <a:xfrm>
            <a:off x="4329501" y="4369673"/>
            <a:ext cx="3091208" cy="1126462"/>
          </a:xfrm>
          <a:prstGeom prst="rect">
            <a:avLst/>
          </a:prstGeom>
          <a:noFill/>
        </p:spPr>
        <p:txBody>
          <a:bodyPr wrap="square" rtlCol="0">
            <a:spAutoFit/>
          </a:bodyPr>
          <a:lstStyle/>
          <a:p>
            <a:pPr>
              <a:lnSpc>
                <a:spcPct val="120000"/>
              </a:lnSpc>
            </a:pPr>
            <a:r>
              <a:rPr lang="en-US" altLang="ja-JP" sz="1600" b="1" u="sng" dirty="0">
                <a:latin typeface="Meiryo UI" panose="020B0604030504040204" pitchFamily="50" charset="-128"/>
                <a:ea typeface="Meiryo UI" panose="020B0604030504040204" pitchFamily="50" charset="-128"/>
              </a:rPr>
              <a:t>Wi-Fi</a:t>
            </a:r>
            <a:r>
              <a:rPr kumimoji="1" lang="ja-JP" altLang="en-US" sz="1600" b="1" u="sng" dirty="0">
                <a:latin typeface="Meiryo UI" panose="020B0604030504040204" pitchFamily="50" charset="-128"/>
                <a:ea typeface="Meiryo UI" panose="020B0604030504040204" pitchFamily="50" charset="-128"/>
              </a:rPr>
              <a:t>接続可能なノート</a:t>
            </a:r>
            <a:r>
              <a:rPr kumimoji="1" lang="en-US" altLang="ja-JP" sz="1600" b="1" u="sng" dirty="0">
                <a:latin typeface="Meiryo UI" panose="020B0604030504040204" pitchFamily="50" charset="-128"/>
                <a:ea typeface="Meiryo UI" panose="020B0604030504040204" pitchFamily="50" charset="-128"/>
              </a:rPr>
              <a:t>PC</a:t>
            </a:r>
            <a:r>
              <a:rPr kumimoji="1" lang="ja-JP" altLang="en-US" sz="1600" b="1" u="sng" dirty="0" err="1">
                <a:latin typeface="Meiryo UI" panose="020B0604030504040204" pitchFamily="50" charset="-128"/>
                <a:ea typeface="Meiryo UI" panose="020B0604030504040204" pitchFamily="50" charset="-128"/>
              </a:rPr>
              <a:t>、</a:t>
            </a:r>
            <a:endParaRPr kumimoji="1" lang="en-US" altLang="ja-JP" sz="1600" b="1" u="sng" dirty="0">
              <a:latin typeface="Meiryo UI" panose="020B0604030504040204" pitchFamily="50" charset="-128"/>
              <a:ea typeface="Meiryo UI" panose="020B0604030504040204" pitchFamily="50" charset="-128"/>
            </a:endParaRPr>
          </a:p>
          <a:p>
            <a:pPr>
              <a:lnSpc>
                <a:spcPct val="120000"/>
              </a:lnSpc>
            </a:pPr>
            <a:r>
              <a:rPr kumimoji="1" lang="ja-JP" altLang="en-US" sz="1600" b="1" u="sng" dirty="0">
                <a:latin typeface="Meiryo UI" panose="020B0604030504040204" pitchFamily="50" charset="-128"/>
                <a:ea typeface="Meiryo UI" panose="020B0604030504040204" pitchFamily="50" charset="-128"/>
              </a:rPr>
              <a:t>電源アダプタ</a:t>
            </a:r>
            <a:endParaRPr lang="en-US" altLang="ja-JP" sz="1600" b="1" u="sng" dirty="0">
              <a:latin typeface="Meiryo UI" panose="020B0604030504040204" pitchFamily="50" charset="-128"/>
              <a:ea typeface="Meiryo UI" panose="020B0604030504040204" pitchFamily="50" charset="-128"/>
            </a:endParaRPr>
          </a:p>
          <a:p>
            <a:pPr>
              <a:lnSpc>
                <a:spcPct val="120000"/>
              </a:lnSpc>
            </a:pPr>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en-US" altLang="ja-JP" sz="1200" dirty="0">
                <a:solidFill>
                  <a:srgbClr val="FF0000"/>
                </a:solidFill>
                <a:latin typeface="Meiryo UI" panose="020B0604030504040204" pitchFamily="50" charset="-128"/>
                <a:ea typeface="Meiryo UI" panose="020B0604030504040204" pitchFamily="50" charset="-128"/>
              </a:rPr>
              <a:t>※</a:t>
            </a:r>
            <a:r>
              <a:rPr kumimoji="1" lang="ja-JP" altLang="en-US" sz="1200" dirty="0">
                <a:solidFill>
                  <a:srgbClr val="FF0000"/>
                </a:solidFill>
                <a:latin typeface="Meiryo UI" panose="020B0604030504040204" pitchFamily="50" charset="-128"/>
                <a:ea typeface="Meiryo UI" panose="020B0604030504040204" pitchFamily="50" charset="-128"/>
              </a:rPr>
              <a:t>受講者の方には</a:t>
            </a:r>
            <a:r>
              <a:rPr kumimoji="1" lang="ja-JP" altLang="en-US" sz="1200" u="sng" dirty="0">
                <a:solidFill>
                  <a:srgbClr val="FF0000"/>
                </a:solidFill>
                <a:latin typeface="Meiryo UI" panose="020B0604030504040204" pitchFamily="50" charset="-128"/>
                <a:ea typeface="Meiryo UI" panose="020B0604030504040204" pitchFamily="50" charset="-128"/>
              </a:rPr>
              <a:t>別途ご案内する</a:t>
            </a:r>
            <a:endParaRPr kumimoji="1" lang="en-US" altLang="ja-JP" sz="1200" u="sng" dirty="0">
              <a:solidFill>
                <a:srgbClr val="FF0000"/>
              </a:solidFill>
              <a:latin typeface="Meiryo UI" panose="020B0604030504040204" pitchFamily="50" charset="-128"/>
              <a:ea typeface="Meiryo UI" panose="020B0604030504040204" pitchFamily="50" charset="-128"/>
            </a:endParaRPr>
          </a:p>
          <a:p>
            <a:pPr>
              <a:lnSpc>
                <a:spcPct val="120000"/>
              </a:lnSpc>
            </a:pPr>
            <a:r>
              <a:rPr lang="ja-JP" altLang="en-US" sz="1200" dirty="0">
                <a:solidFill>
                  <a:srgbClr val="FF0000"/>
                </a:solidFill>
                <a:latin typeface="Meiryo UI" panose="020B0604030504040204" pitchFamily="50" charset="-128"/>
                <a:ea typeface="Meiryo UI" panose="020B0604030504040204" pitchFamily="50" charset="-128"/>
              </a:rPr>
              <a:t>　 </a:t>
            </a:r>
            <a:r>
              <a:rPr kumimoji="1" lang="ja-JP" altLang="en-US" sz="1200" u="sng" dirty="0">
                <a:solidFill>
                  <a:srgbClr val="FF0000"/>
                </a:solidFill>
                <a:latin typeface="Meiryo UI" panose="020B0604030504040204" pitchFamily="50" charset="-128"/>
                <a:ea typeface="Meiryo UI" panose="020B0604030504040204" pitchFamily="50" charset="-128"/>
              </a:rPr>
              <a:t>事前演習課題に取り組んでいただきます</a:t>
            </a:r>
            <a:endParaRPr kumimoji="1" lang="ja-JP" altLang="en-US" sz="1200" dirty="0">
              <a:latin typeface="Meiryo UI" panose="020B0604030504040204" pitchFamily="50" charset="-128"/>
              <a:ea typeface="Meiryo UI" panose="020B0604030504040204" pitchFamily="50" charset="-128"/>
            </a:endParaRPr>
          </a:p>
        </p:txBody>
      </p:sp>
      <p:sp>
        <p:nvSpPr>
          <p:cNvPr id="8" name="正方形/長方形 7"/>
          <p:cNvSpPr/>
          <p:nvPr/>
        </p:nvSpPr>
        <p:spPr>
          <a:xfrm>
            <a:off x="964367" y="4805200"/>
            <a:ext cx="2564075" cy="646331"/>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技術者向け研修全３コースを</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solidFill>
                  <a:srgbClr val="FF0000"/>
                </a:solidFill>
                <a:latin typeface="Meiryo UI" panose="020B0604030504040204" pitchFamily="50" charset="-128"/>
                <a:ea typeface="Meiryo UI" panose="020B0604030504040204" pitchFamily="50" charset="-128"/>
              </a:rPr>
              <a:t>一括申込</a:t>
            </a:r>
            <a:r>
              <a:rPr lang="ja-JP" altLang="en-US" sz="1050" dirty="0">
                <a:solidFill>
                  <a:srgbClr val="FF0000"/>
                </a:solidFill>
                <a:latin typeface="Meiryo UI" panose="020B0604030504040204" pitchFamily="50" charset="-128"/>
                <a:ea typeface="Meiryo UI" panose="020B0604030504040204" pitchFamily="50" charset="-128"/>
              </a:rPr>
              <a:t>（</a:t>
            </a:r>
            <a:r>
              <a:rPr lang="en-US" altLang="ja-JP" sz="1050" dirty="0">
                <a:solidFill>
                  <a:srgbClr val="FF0000"/>
                </a:solidFill>
                <a:latin typeface="Meiryo UI" panose="020B0604030504040204" pitchFamily="50" charset="-128"/>
                <a:ea typeface="Meiryo UI" panose="020B0604030504040204" pitchFamily="50" charset="-128"/>
              </a:rPr>
              <a:t>7/31</a:t>
            </a:r>
            <a:r>
              <a:rPr lang="ja-JP" altLang="en-US" sz="1050" dirty="0">
                <a:solidFill>
                  <a:srgbClr val="FF0000"/>
                </a:solidFill>
                <a:latin typeface="Meiryo UI" panose="020B0604030504040204" pitchFamily="50" charset="-128"/>
                <a:ea typeface="Meiryo UI" panose="020B0604030504040204" pitchFamily="50" charset="-128"/>
              </a:rPr>
              <a:t>迄）</a:t>
            </a:r>
            <a:r>
              <a:rPr lang="ja-JP" altLang="en-US" sz="1200" b="1" dirty="0">
                <a:solidFill>
                  <a:srgbClr val="FF0000"/>
                </a:solidFill>
                <a:latin typeface="Meiryo UI" panose="020B0604030504040204" pitchFamily="50" charset="-128"/>
                <a:ea typeface="Meiryo UI" panose="020B0604030504040204" pitchFamily="50" charset="-128"/>
              </a:rPr>
              <a:t>する場合、</a:t>
            </a:r>
            <a:endParaRPr lang="en-US" altLang="ja-JP" sz="1200" b="1" dirty="0">
              <a:solidFill>
                <a:srgbClr val="FF0000"/>
              </a:solidFill>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１コース＠</a:t>
            </a:r>
            <a:r>
              <a:rPr lang="ja-JP" altLang="en-US" sz="1200" b="1" dirty="0">
                <a:solidFill>
                  <a:srgbClr val="FF0000"/>
                </a:solidFill>
                <a:latin typeface="Meiryo UI" panose="020B0604030504040204" pitchFamily="50" charset="-128"/>
                <a:ea typeface="Meiryo UI" panose="020B0604030504040204" pitchFamily="50" charset="-128"/>
              </a:rPr>
              <a:t>８</a:t>
            </a:r>
            <a:r>
              <a:rPr lang="en-US" altLang="ja-JP" sz="1200" b="1" dirty="0">
                <a:solidFill>
                  <a:srgbClr val="FF0000"/>
                </a:solidFill>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３３３</a:t>
            </a:r>
            <a:r>
              <a:rPr lang="ja-JP" altLang="en-US" sz="1200" b="1" dirty="0">
                <a:latin typeface="Meiryo UI" panose="020B0604030504040204" pitchFamily="50" charset="-128"/>
                <a:ea typeface="Meiryo UI" panose="020B0604030504040204" pitchFamily="50" charset="-128"/>
              </a:rPr>
              <a:t>円</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人</a:t>
            </a:r>
            <a:endParaRPr lang="en-US" altLang="ja-JP" sz="1200" b="1" u="sng" dirty="0">
              <a:solidFill>
                <a:srgbClr val="FF0000"/>
              </a:solidFill>
              <a:latin typeface="Meiryo UI" panose="020B0604030504040204" pitchFamily="50" charset="-128"/>
              <a:ea typeface="Meiryo UI" panose="020B0604030504040204" pitchFamily="50" charset="-128"/>
            </a:endParaRPr>
          </a:p>
        </p:txBody>
      </p:sp>
      <p:sp>
        <p:nvSpPr>
          <p:cNvPr id="9" name="大かっこ 8"/>
          <p:cNvSpPr/>
          <p:nvPr/>
        </p:nvSpPr>
        <p:spPr>
          <a:xfrm>
            <a:off x="1041897" y="4779794"/>
            <a:ext cx="2126453" cy="646331"/>
          </a:xfrm>
          <a:prstGeom prst="bracketPair">
            <a:avLst>
              <a:gd name="adj" fmla="val 993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E3BC8940-F1CE-44DC-9CBB-A4C165A2CA8B}"/>
              </a:ext>
            </a:extLst>
          </p:cNvPr>
          <p:cNvSpPr txBox="1"/>
          <p:nvPr/>
        </p:nvSpPr>
        <p:spPr>
          <a:xfrm>
            <a:off x="6747711" y="9932414"/>
            <a:ext cx="471604" cy="400110"/>
          </a:xfrm>
          <a:prstGeom prst="rect">
            <a:avLst/>
          </a:prstGeom>
          <a:noFill/>
        </p:spPr>
        <p:txBody>
          <a:bodyPr wrap="none" rtlCol="0">
            <a:spAutoFit/>
          </a:bodyPr>
          <a:lstStyle/>
          <a:p>
            <a:r>
              <a:rPr lang="en-US" altLang="ja-JP" sz="2000" dirty="0"/>
              <a:t>-3-</a:t>
            </a:r>
            <a:endParaRPr lang="ja-JP" altLang="en-US" sz="2000" dirty="0"/>
          </a:p>
        </p:txBody>
      </p:sp>
    </p:spTree>
    <p:extLst>
      <p:ext uri="{BB962C8B-B14F-4D97-AF65-F5344CB8AC3E}">
        <p14:creationId xmlns:p14="http://schemas.microsoft.com/office/powerpoint/2010/main" val="2418569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1009" y="936132"/>
            <a:ext cx="7245524" cy="806367"/>
          </a:xfrm>
          <a:prstGeom prst="rect">
            <a:avLst/>
          </a:prstGeom>
          <a:noFill/>
        </p:spPr>
        <p:txBody>
          <a:bodyPr wrap="square" rtlCol="0">
            <a:noAutofit/>
          </a:bodyPr>
          <a:lstStyle/>
          <a:p>
            <a:pPr defTabSz="916245"/>
            <a:r>
              <a:rPr lang="ja-JP" altLang="en-US" sz="1200" dirty="0">
                <a:solidFill>
                  <a:prstClr val="black"/>
                </a:solidFill>
                <a:latin typeface="Meiryo UI" panose="020B0604030504040204" pitchFamily="50" charset="-128"/>
                <a:ea typeface="Meiryo UI" panose="020B0604030504040204" pitchFamily="50" charset="-128"/>
              </a:rPr>
              <a:t>　　</a:t>
            </a:r>
            <a:r>
              <a:rPr lang="en-US" altLang="ja-JP" sz="1800" b="1" u="sng" dirty="0" err="1">
                <a:solidFill>
                  <a:srgbClr val="FF0000"/>
                </a:solidFill>
                <a:latin typeface="Meiryo UI" panose="020B0604030504040204" pitchFamily="50" charset="-128"/>
                <a:ea typeface="Meiryo UI" panose="020B0604030504040204" pitchFamily="50" charset="-128"/>
              </a:rPr>
              <a:t>IoT</a:t>
            </a:r>
            <a:r>
              <a:rPr lang="ja-JP" altLang="en-US" sz="1800" b="1" u="sng" dirty="0">
                <a:solidFill>
                  <a:srgbClr val="FF0000"/>
                </a:solidFill>
                <a:latin typeface="Meiryo UI" panose="020B0604030504040204" pitchFamily="50" charset="-128"/>
                <a:ea typeface="Meiryo UI" panose="020B0604030504040204" pitchFamily="50" charset="-128"/>
              </a:rPr>
              <a:t>の活用</a:t>
            </a:r>
            <a:r>
              <a:rPr lang="ja-JP" altLang="en-US" sz="1800" b="1" dirty="0">
                <a:solidFill>
                  <a:prstClr val="black"/>
                </a:solidFill>
                <a:latin typeface="Meiryo UI" panose="020B0604030504040204" pitchFamily="50" charset="-128"/>
                <a:ea typeface="Meiryo UI" panose="020B0604030504040204" pitchFamily="50" charset="-128"/>
              </a:rPr>
              <a:t>によって</a:t>
            </a:r>
            <a:r>
              <a:rPr lang="ja-JP" altLang="en-US" sz="1800" b="1" u="sng" dirty="0">
                <a:solidFill>
                  <a:srgbClr val="FF0000"/>
                </a:solidFill>
                <a:latin typeface="Meiryo UI" panose="020B0604030504040204" pitchFamily="50" charset="-128"/>
                <a:ea typeface="Meiryo UI" panose="020B0604030504040204" pitchFamily="50" charset="-128"/>
              </a:rPr>
              <a:t>自社の製造現場の現場改善</a:t>
            </a:r>
            <a:r>
              <a:rPr lang="ja-JP" altLang="en-US" sz="1800" b="1" dirty="0">
                <a:solidFill>
                  <a:prstClr val="black"/>
                </a:solidFill>
                <a:latin typeface="Meiryo UI" panose="020B0604030504040204" pitchFamily="50" charset="-128"/>
                <a:ea typeface="Meiryo UI" panose="020B0604030504040204" pitchFamily="50" charset="-128"/>
              </a:rPr>
              <a:t>をしたい</a:t>
            </a:r>
            <a:r>
              <a:rPr lang="ja-JP" altLang="en-US" sz="1800" b="1" u="sng" dirty="0">
                <a:solidFill>
                  <a:srgbClr val="FF0000"/>
                </a:solidFill>
                <a:latin typeface="Meiryo UI" panose="020B0604030504040204" pitchFamily="50" charset="-128"/>
                <a:ea typeface="Meiryo UI" panose="020B0604030504040204" pitchFamily="50" charset="-128"/>
              </a:rPr>
              <a:t>生産技術担当者</a:t>
            </a:r>
            <a:endParaRPr lang="en-US" altLang="ja-JP" sz="1800" b="1" u="sng" dirty="0">
              <a:solidFill>
                <a:srgbClr val="FF0000"/>
              </a:solidFill>
              <a:latin typeface="Meiryo UI" panose="020B0604030504040204" pitchFamily="50" charset="-128"/>
              <a:ea typeface="Meiryo UI" panose="020B0604030504040204" pitchFamily="50" charset="-128"/>
            </a:endParaRPr>
          </a:p>
          <a:p>
            <a:pPr defTabSz="916245"/>
            <a:r>
              <a:rPr lang="ja-JP" altLang="en-US" sz="1800" b="1" dirty="0">
                <a:solidFill>
                  <a:srgbClr val="FF0000"/>
                </a:solidFill>
                <a:latin typeface="Meiryo UI" panose="020B0604030504040204" pitchFamily="50" charset="-128"/>
                <a:ea typeface="Meiryo UI" panose="020B0604030504040204" pitchFamily="50" charset="-128"/>
              </a:rPr>
              <a:t>　</a:t>
            </a:r>
            <a:r>
              <a:rPr lang="ja-JP" altLang="en-US" sz="1800" b="1" dirty="0">
                <a:solidFill>
                  <a:prstClr val="black"/>
                </a:solidFill>
                <a:latin typeface="Meiryo UI" panose="020B0604030504040204" pitchFamily="50" charset="-128"/>
                <a:ea typeface="Meiryo UI" panose="020B0604030504040204" pitchFamily="50" charset="-128"/>
              </a:rPr>
              <a:t>のための研修を開催します！</a:t>
            </a:r>
            <a:endParaRPr lang="en-US" altLang="ja-JP" sz="1800" b="1" dirty="0">
              <a:solidFill>
                <a:prstClr val="black"/>
              </a:solidFill>
              <a:latin typeface="Meiryo UI" panose="020B0604030504040204" pitchFamily="50" charset="-128"/>
              <a:ea typeface="Meiryo UI" panose="020B0604030504040204" pitchFamily="50" charset="-128"/>
            </a:endParaRPr>
          </a:p>
          <a:p>
            <a:pPr defTabSz="916245"/>
            <a:r>
              <a:rPr lang="ja-JP" altLang="en-US" sz="1579" b="1" dirty="0">
                <a:solidFill>
                  <a:prstClr val="black"/>
                </a:solidFill>
                <a:latin typeface="Meiryo UI" panose="020B0604030504040204" pitchFamily="50" charset="-128"/>
                <a:ea typeface="Meiryo UI" panose="020B0604030504040204" pitchFamily="50" charset="-128"/>
              </a:rPr>
              <a:t>　　　　　　　</a:t>
            </a:r>
            <a:r>
              <a:rPr lang="ja-JP" altLang="en-US" sz="1282" dirty="0">
                <a:solidFill>
                  <a:prstClr val="black"/>
                </a:solidFill>
                <a:latin typeface="Meiryo UI" panose="020B0604030504040204" pitchFamily="50" charset="-128"/>
                <a:ea typeface="Meiryo UI" panose="020B0604030504040204" pitchFamily="50" charset="-128"/>
              </a:rPr>
              <a:t>　　</a:t>
            </a:r>
          </a:p>
        </p:txBody>
      </p:sp>
      <p:sp>
        <p:nvSpPr>
          <p:cNvPr id="30" name="ホームベース 29"/>
          <p:cNvSpPr/>
          <p:nvPr/>
        </p:nvSpPr>
        <p:spPr>
          <a:xfrm>
            <a:off x="12750" y="3032629"/>
            <a:ext cx="1032926" cy="1048827"/>
          </a:xfrm>
          <a:prstGeom prst="homePlate">
            <a:avLst>
              <a:gd name="adj" fmla="val 14507"/>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Trebuchet MS" panose="020B0603020202020204"/>
                <a:ea typeface="メイリオ" panose="020B0604030504040204" pitchFamily="50" charset="-128"/>
              </a:rPr>
              <a:t>日時</a:t>
            </a:r>
            <a:endParaRPr lang="en-US" altLang="ja-JP" sz="1776" b="1" dirty="0">
              <a:solidFill>
                <a:prstClr val="white"/>
              </a:solidFill>
              <a:latin typeface="Trebuchet MS" panose="020B0603020202020204"/>
              <a:ea typeface="メイリオ" panose="020B0604030504040204" pitchFamily="50" charset="-128"/>
            </a:endParaRPr>
          </a:p>
          <a:p>
            <a:pPr algn="dist" defTabSz="451069">
              <a:lnSpc>
                <a:spcPct val="130000"/>
              </a:lnSpc>
              <a:defRPr/>
            </a:pPr>
            <a:r>
              <a:rPr lang="ja-JP" altLang="en-US" sz="1776" b="1" dirty="0">
                <a:solidFill>
                  <a:prstClr val="white"/>
                </a:solidFill>
                <a:latin typeface="Trebuchet MS" panose="020B0603020202020204"/>
                <a:ea typeface="メイリオ" panose="020B0604030504040204" pitchFamily="50" charset="-128"/>
              </a:rPr>
              <a:t>場所</a:t>
            </a:r>
          </a:p>
        </p:txBody>
      </p:sp>
      <p:sp>
        <p:nvSpPr>
          <p:cNvPr id="47" name="ホームベース 46"/>
          <p:cNvSpPr/>
          <p:nvPr/>
        </p:nvSpPr>
        <p:spPr>
          <a:xfrm>
            <a:off x="50" y="1574533"/>
            <a:ext cx="1008112" cy="1317677"/>
          </a:xfrm>
          <a:prstGeom prst="homePlate">
            <a:avLst>
              <a:gd name="adj" fmla="val 12877"/>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Trebuchet MS" panose="020B0603020202020204"/>
                <a:ea typeface="メイリオ" panose="020B0604030504040204" pitchFamily="50" charset="-128"/>
              </a:rPr>
              <a:t>受講</a:t>
            </a:r>
            <a:endParaRPr lang="en-US" altLang="ja-JP" sz="1776" b="1" dirty="0">
              <a:solidFill>
                <a:prstClr val="white"/>
              </a:solidFill>
              <a:latin typeface="Trebuchet MS" panose="020B0603020202020204"/>
              <a:ea typeface="メイリオ" panose="020B0604030504040204" pitchFamily="50" charset="-128"/>
            </a:endParaRPr>
          </a:p>
          <a:p>
            <a:pPr algn="dist" defTabSz="451069">
              <a:lnSpc>
                <a:spcPct val="130000"/>
              </a:lnSpc>
              <a:defRPr/>
            </a:pPr>
            <a:r>
              <a:rPr lang="ja-JP" altLang="en-US" sz="1776" b="1" dirty="0">
                <a:solidFill>
                  <a:prstClr val="white"/>
                </a:solidFill>
                <a:latin typeface="Trebuchet MS" panose="020B0603020202020204"/>
                <a:ea typeface="メイリオ" panose="020B0604030504040204" pitchFamily="50" charset="-128"/>
              </a:rPr>
              <a:t>対象者</a:t>
            </a:r>
          </a:p>
        </p:txBody>
      </p:sp>
      <p:sp>
        <p:nvSpPr>
          <p:cNvPr id="48" name="テキスト ボックス 47"/>
          <p:cNvSpPr txBox="1"/>
          <p:nvPr/>
        </p:nvSpPr>
        <p:spPr>
          <a:xfrm>
            <a:off x="777023" y="2442247"/>
            <a:ext cx="6628027" cy="669414"/>
          </a:xfrm>
          <a:prstGeom prst="rect">
            <a:avLst/>
          </a:prstGeom>
          <a:noFill/>
        </p:spPr>
        <p:txBody>
          <a:bodyPr wrap="square" rtlCol="0">
            <a:spAutoFit/>
          </a:bodyPr>
          <a:lstStyle/>
          <a:p>
            <a:pPr defTabSz="916245">
              <a:lnSpc>
                <a:spcPts val="2000"/>
              </a:lnSpc>
            </a:pPr>
            <a:r>
              <a:rPr lang="ja-JP" altLang="en-US" sz="1800" b="1" dirty="0">
                <a:solidFill>
                  <a:prstClr val="black"/>
                </a:solidFill>
                <a:latin typeface="Meiryo UI" panose="020B0604030504040204" pitchFamily="50" charset="-128"/>
                <a:ea typeface="Meiryo UI" panose="020B0604030504040204" pitchFamily="50" charset="-128"/>
              </a:rPr>
              <a:t>　に関心がある県内企業の生産技術担当者など</a:t>
            </a:r>
            <a:endParaRPr lang="en-US" altLang="ja-JP" sz="1800" b="1" dirty="0">
              <a:solidFill>
                <a:prstClr val="black"/>
              </a:solidFill>
              <a:latin typeface="Meiryo UI" panose="020B0604030504040204" pitchFamily="50" charset="-128"/>
              <a:ea typeface="Meiryo UI" panose="020B0604030504040204" pitchFamily="50" charset="-128"/>
            </a:endParaRPr>
          </a:p>
          <a:p>
            <a:pPr defTabSz="916245">
              <a:lnSpc>
                <a:spcPts val="2500"/>
              </a:lnSpc>
            </a:pPr>
            <a:r>
              <a:rPr lang="ja-JP" altLang="en-US" sz="2600" b="1" dirty="0">
                <a:solidFill>
                  <a:prstClr val="black"/>
                </a:solidFill>
                <a:latin typeface="Meiryo UI" panose="020B0604030504040204" pitchFamily="50" charset="-128"/>
                <a:ea typeface="Meiryo UI" panose="020B0604030504040204" pitchFamily="50" charset="-128"/>
              </a:rPr>
              <a:t>　　　　　　　　　　　　　　　　　　　３０</a:t>
            </a:r>
            <a:r>
              <a:rPr lang="ja-JP" altLang="en-US" sz="1800" b="1" dirty="0">
                <a:solidFill>
                  <a:prstClr val="black"/>
                </a:solidFill>
                <a:latin typeface="Meiryo UI" panose="020B0604030504040204" pitchFamily="50" charset="-128"/>
                <a:ea typeface="Meiryo UI" panose="020B0604030504040204" pitchFamily="50" charset="-128"/>
              </a:rPr>
              <a:t>名程度</a:t>
            </a:r>
            <a:r>
              <a:rPr lang="ja-JP" altLang="en-US" sz="1600" b="1" dirty="0">
                <a:solidFill>
                  <a:prstClr val="black"/>
                </a:solidFill>
                <a:latin typeface="Meiryo UI" panose="020B0604030504040204" pitchFamily="50" charset="-128"/>
                <a:ea typeface="Meiryo UI" panose="020B0604030504040204" pitchFamily="50" charset="-128"/>
              </a:rPr>
              <a:t>（先着）</a:t>
            </a:r>
          </a:p>
        </p:txBody>
      </p:sp>
      <p:graphicFrame>
        <p:nvGraphicFramePr>
          <p:cNvPr id="2" name="表 1"/>
          <p:cNvGraphicFramePr>
            <a:graphicFrameLocks noGrp="1"/>
          </p:cNvGraphicFramePr>
          <p:nvPr>
            <p:extLst>
              <p:ext uri="{D42A27DB-BD31-4B8C-83A1-F6EECF244321}">
                <p14:modId xmlns:p14="http://schemas.microsoft.com/office/powerpoint/2010/main" val="3784927862"/>
              </p:ext>
            </p:extLst>
          </p:nvPr>
        </p:nvGraphicFramePr>
        <p:xfrm>
          <a:off x="1" y="5587383"/>
          <a:ext cx="7200898" cy="4560566"/>
        </p:xfrm>
        <a:graphic>
          <a:graphicData uri="http://schemas.openxmlformats.org/drawingml/2006/table">
            <a:tbl>
              <a:tblPr firstRow="1" bandRow="1">
                <a:tableStyleId>{5C22544A-7EE6-4342-B048-85BDC9FD1C3A}</a:tableStyleId>
              </a:tblPr>
              <a:tblGrid>
                <a:gridCol w="367689">
                  <a:extLst>
                    <a:ext uri="{9D8B030D-6E8A-4147-A177-3AD203B41FA5}">
                      <a16:colId xmlns:a16="http://schemas.microsoft.com/office/drawing/2014/main" val="4229826042"/>
                    </a:ext>
                  </a:extLst>
                </a:gridCol>
                <a:gridCol w="1576576">
                  <a:extLst>
                    <a:ext uri="{9D8B030D-6E8A-4147-A177-3AD203B41FA5}">
                      <a16:colId xmlns:a16="http://schemas.microsoft.com/office/drawing/2014/main" val="4204409680"/>
                    </a:ext>
                  </a:extLst>
                </a:gridCol>
                <a:gridCol w="2592288">
                  <a:extLst>
                    <a:ext uri="{9D8B030D-6E8A-4147-A177-3AD203B41FA5}">
                      <a16:colId xmlns:a16="http://schemas.microsoft.com/office/drawing/2014/main" val="3353110381"/>
                    </a:ext>
                  </a:extLst>
                </a:gridCol>
                <a:gridCol w="2664345">
                  <a:extLst>
                    <a:ext uri="{9D8B030D-6E8A-4147-A177-3AD203B41FA5}">
                      <a16:colId xmlns:a16="http://schemas.microsoft.com/office/drawing/2014/main" val="2726377860"/>
                    </a:ext>
                  </a:extLst>
                </a:gridCol>
              </a:tblGrid>
              <a:tr h="285726">
                <a:tc>
                  <a:txBody>
                    <a:bodyPr/>
                    <a:lstStyle/>
                    <a:p>
                      <a:pPr algn="ctr"/>
                      <a:endParaRPr kumimoji="1" lang="ja-JP" altLang="en-US" sz="1300" dirty="0">
                        <a:latin typeface="Meiryo UI" panose="020B0604030504040204" pitchFamily="50" charset="-128"/>
                        <a:ea typeface="Meiryo UI" panose="020B0604030504040204" pitchFamily="50" charset="-128"/>
                      </a:endParaRPr>
                    </a:p>
                  </a:txBody>
                  <a:tcPr marL="90212" marR="90212" marT="45106" marB="45106">
                    <a:solidFill>
                      <a:srgbClr val="4F81BD"/>
                    </a:solidFill>
                  </a:tcPr>
                </a:tc>
                <a:tc>
                  <a:txBody>
                    <a:bodyPr/>
                    <a:lstStyle/>
                    <a:p>
                      <a:pPr algn="ctr"/>
                      <a:r>
                        <a:rPr kumimoji="1" lang="ja-JP" altLang="en-US" sz="1300" dirty="0">
                          <a:latin typeface="Meiryo UI" panose="020B0604030504040204" pitchFamily="50" charset="-128"/>
                          <a:ea typeface="Meiryo UI" panose="020B0604030504040204" pitchFamily="50" charset="-128"/>
                        </a:rPr>
                        <a:t>日時</a:t>
                      </a:r>
                    </a:p>
                  </a:txBody>
                  <a:tcPr marL="90212" marR="90212" marT="45106" marB="45106">
                    <a:solidFill>
                      <a:srgbClr val="4F81BD"/>
                    </a:solidFill>
                  </a:tcPr>
                </a:tc>
                <a:tc>
                  <a:txBody>
                    <a:bodyPr/>
                    <a:lstStyle/>
                    <a:p>
                      <a:pPr algn="ctr"/>
                      <a:r>
                        <a:rPr kumimoji="1" lang="ja-JP" altLang="en-US" sz="1300" dirty="0">
                          <a:latin typeface="Meiryo UI" panose="020B0604030504040204" pitchFamily="50" charset="-128"/>
                          <a:ea typeface="Meiryo UI" panose="020B0604030504040204" pitchFamily="50" charset="-128"/>
                        </a:rPr>
                        <a:t>講義内容（予定）</a:t>
                      </a:r>
                    </a:p>
                  </a:txBody>
                  <a:tcPr marL="90212" marR="90212" marT="45106" marB="45106">
                    <a:solidFill>
                      <a:srgbClr val="4F81BD"/>
                    </a:solidFill>
                  </a:tcPr>
                </a:tc>
                <a:tc>
                  <a:txBody>
                    <a:bodyPr/>
                    <a:lstStyle/>
                    <a:p>
                      <a:pPr algn="ctr"/>
                      <a:r>
                        <a:rPr kumimoji="1" lang="ja-JP" altLang="en-US" sz="1300" dirty="0">
                          <a:latin typeface="Meiryo UI" panose="020B0604030504040204" pitchFamily="50" charset="-128"/>
                          <a:ea typeface="Meiryo UI" panose="020B0604030504040204" pitchFamily="50" charset="-128"/>
                        </a:rPr>
                        <a:t>講師</a:t>
                      </a:r>
                    </a:p>
                  </a:txBody>
                  <a:tcPr marL="90212" marR="90212" marT="45106" marB="45106">
                    <a:solidFill>
                      <a:srgbClr val="4F81BD"/>
                    </a:solidFill>
                  </a:tcPr>
                </a:tc>
                <a:extLst>
                  <a:ext uri="{0D108BD9-81ED-4DB2-BD59-A6C34878D82A}">
                    <a16:rowId xmlns:a16="http://schemas.microsoft.com/office/drawing/2014/main" val="1270140633"/>
                  </a:ext>
                </a:extLst>
              </a:tr>
              <a:tr h="1002873">
                <a:tc rowSpan="2">
                  <a:txBody>
                    <a:bodyPr/>
                    <a:lstStyle/>
                    <a:p>
                      <a:pPr algn="ctr"/>
                      <a:r>
                        <a:rPr kumimoji="1" lang="ja-JP" altLang="en-US" sz="1600" b="0" dirty="0">
                          <a:latin typeface="Meiryo UI" panose="020B0604030504040204" pitchFamily="50" charset="-128"/>
                          <a:ea typeface="Meiryo UI" panose="020B0604030504040204" pitchFamily="50" charset="-128"/>
                        </a:rPr>
                        <a:t>前　半</a:t>
                      </a:r>
                    </a:p>
                  </a:txBody>
                  <a:tcPr marL="90212" marR="90212" marT="45106" marB="45106" vert="eaVert" anchor="ctr">
                    <a:solidFill>
                      <a:srgbClr val="EDF2F9"/>
                    </a:solidFill>
                  </a:tcPr>
                </a:tc>
                <a:tc>
                  <a:txBody>
                    <a:bodyPr/>
                    <a:lstStyle/>
                    <a:p>
                      <a:r>
                        <a:rPr kumimoji="1" lang="en-US" altLang="ja-JP" sz="1500" b="1" dirty="0">
                          <a:latin typeface="Meiryo UI" panose="020B0604030504040204" pitchFamily="50" charset="-128"/>
                          <a:ea typeface="Meiryo UI" panose="020B0604030504040204" pitchFamily="50" charset="-128"/>
                        </a:rPr>
                        <a:t>10/2</a:t>
                      </a:r>
                      <a:r>
                        <a:rPr kumimoji="1" lang="ja-JP" altLang="en-US" sz="1500" b="1" dirty="0">
                          <a:latin typeface="Meiryo UI" panose="020B0604030504040204" pitchFamily="50" charset="-128"/>
                          <a:ea typeface="Meiryo UI" panose="020B0604030504040204" pitchFamily="50" charset="-128"/>
                        </a:rPr>
                        <a:t>（月）</a:t>
                      </a:r>
                      <a:endParaRPr kumimoji="1" lang="en-US" altLang="ja-JP" sz="1500" b="1" dirty="0">
                        <a:latin typeface="Meiryo UI" panose="020B0604030504040204" pitchFamily="50" charset="-128"/>
                        <a:ea typeface="Meiryo UI" panose="020B0604030504040204" pitchFamily="50" charset="-128"/>
                      </a:endParaRPr>
                    </a:p>
                    <a:p>
                      <a:r>
                        <a:rPr kumimoji="1" lang="en-US" altLang="ja-JP" sz="1500" b="1" dirty="0">
                          <a:latin typeface="Meiryo UI" panose="020B0604030504040204" pitchFamily="50" charset="-128"/>
                          <a:ea typeface="Meiryo UI" panose="020B0604030504040204" pitchFamily="50" charset="-128"/>
                        </a:rPr>
                        <a:t>13:00</a:t>
                      </a:r>
                      <a:r>
                        <a:rPr kumimoji="1" lang="ja-JP" altLang="en-US" sz="1500" b="1" dirty="0">
                          <a:latin typeface="Meiryo UI" panose="020B0604030504040204" pitchFamily="50" charset="-128"/>
                          <a:ea typeface="Meiryo UI" panose="020B0604030504040204" pitchFamily="50" charset="-128"/>
                        </a:rPr>
                        <a:t>～</a:t>
                      </a:r>
                      <a:r>
                        <a:rPr kumimoji="1" lang="en-US" altLang="ja-JP" sz="1500" b="1" dirty="0">
                          <a:latin typeface="Meiryo UI" panose="020B0604030504040204" pitchFamily="50" charset="-128"/>
                          <a:ea typeface="Meiryo UI" panose="020B0604030504040204" pitchFamily="50" charset="-128"/>
                        </a:rPr>
                        <a:t>17:30</a:t>
                      </a:r>
                      <a:endParaRPr kumimoji="1" lang="ja-JP" altLang="en-US" sz="1500" b="1" dirty="0">
                        <a:latin typeface="Meiryo UI" panose="020B0604030504040204" pitchFamily="50" charset="-128"/>
                        <a:ea typeface="Meiryo UI" panose="020B0604030504040204" pitchFamily="50" charset="-128"/>
                      </a:endParaRPr>
                    </a:p>
                  </a:txBody>
                  <a:tcPr marL="90212" marR="90212" marT="45106" marB="45106" anchor="ctr">
                    <a:solidFill>
                      <a:srgbClr val="DCE6F2"/>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システムの基礎知識、先進事例、また</a:t>
                      </a:r>
                      <a:r>
                        <a:rPr kumimoji="1" lang="en-US" altLang="ja-JP" sz="1000" b="1" dirty="0" err="1">
                          <a:latin typeface="Meiryo UI" panose="020B0604030504040204" pitchFamily="50" charset="-128"/>
                          <a:ea typeface="Meiryo UI" panose="020B0604030504040204" pitchFamily="50" charset="-128"/>
                        </a:rPr>
                        <a:t>IoT</a:t>
                      </a:r>
                      <a:endParaRPr kumimoji="1" lang="en-US" altLang="ja-JP" sz="1000" b="1"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システムの構築に使用する小型コンピュータ（</a:t>
                      </a:r>
                      <a:r>
                        <a:rPr kumimoji="1" lang="en-US" altLang="ja-JP" sz="1000" b="1" dirty="0" err="1">
                          <a:latin typeface="Meiryo UI" panose="020B0604030504040204" pitchFamily="50" charset="-128"/>
                          <a:ea typeface="Meiryo UI" panose="020B0604030504040204" pitchFamily="50" charset="-128"/>
                        </a:rPr>
                        <a:t>Rasberry</a:t>
                      </a:r>
                      <a:r>
                        <a:rPr kumimoji="1" lang="en-US" altLang="ja-JP" sz="1000" b="1" dirty="0">
                          <a:latin typeface="Meiryo UI" panose="020B0604030504040204" pitchFamily="50" charset="-128"/>
                          <a:ea typeface="Meiryo UI" panose="020B0604030504040204" pitchFamily="50" charset="-128"/>
                        </a:rPr>
                        <a:t>Pi</a:t>
                      </a:r>
                      <a:r>
                        <a:rPr kumimoji="1" lang="ja-JP" altLang="en-US" sz="1000" b="1" dirty="0">
                          <a:latin typeface="Meiryo UI" panose="020B0604030504040204" pitchFamily="50" charset="-128"/>
                          <a:ea typeface="Meiryo UI" panose="020B0604030504040204" pitchFamily="50" charset="-128"/>
                        </a:rPr>
                        <a:t>等）を用いた演習を行う</a:t>
                      </a:r>
                      <a:endParaRPr kumimoji="1" lang="en-US" altLang="ja-JP" sz="1000" b="1"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dirty="0">
                          <a:latin typeface="Meiryo UI" panose="020B0604030504040204" pitchFamily="50" charset="-128"/>
                          <a:ea typeface="Meiryo UI" panose="020B0604030504040204" pitchFamily="50" charset="-128"/>
                        </a:rPr>
                        <a:t>　</a:t>
                      </a:r>
                      <a:r>
                        <a:rPr kumimoji="1" lang="ja-JP" altLang="en-US" sz="1000" b="0" baseline="0"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dirty="0">
                          <a:latin typeface="Meiryo UI" panose="020B0604030504040204" pitchFamily="50" charset="-128"/>
                          <a:ea typeface="Meiryo UI" panose="020B0604030504040204" pitchFamily="50" charset="-128"/>
                        </a:rPr>
                        <a:t>IoT</a:t>
                      </a:r>
                      <a:r>
                        <a:rPr kumimoji="1" lang="ja-JP" altLang="en-US" sz="1000" b="0" dirty="0">
                          <a:latin typeface="Meiryo UI" panose="020B0604030504040204" pitchFamily="50" charset="-128"/>
                          <a:ea typeface="Meiryo UI" panose="020B0604030504040204" pitchFamily="50" charset="-128"/>
                        </a:rPr>
                        <a:t>石川事例（座学）</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b="0"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dirty="0">
                          <a:latin typeface="Meiryo UI" panose="020B0604030504040204" pitchFamily="50" charset="-128"/>
                          <a:ea typeface="Meiryo UI" panose="020B0604030504040204" pitchFamily="50" charset="-128"/>
                        </a:rPr>
                        <a:t>IoT</a:t>
                      </a:r>
                      <a:r>
                        <a:rPr kumimoji="1" lang="ja-JP" altLang="en-US" sz="1000" b="0" dirty="0">
                          <a:latin typeface="Meiryo UI" panose="020B0604030504040204" pitchFamily="50" charset="-128"/>
                          <a:ea typeface="Meiryo UI" panose="020B0604030504040204" pitchFamily="50" charset="-128"/>
                        </a:rPr>
                        <a:t>システム構築基礎（座学）</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b="0" dirty="0">
                          <a:latin typeface="Meiryo UI" panose="020B0604030504040204" pitchFamily="50" charset="-128"/>
                          <a:ea typeface="Meiryo UI" panose="020B0604030504040204" pitchFamily="50" charset="-128"/>
                        </a:rPr>
                        <a:t>　</a:t>
                      </a:r>
                      <a:r>
                        <a:rPr kumimoji="1" lang="ja-JP" altLang="en-US" sz="1000" b="0" baseline="0"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baseline="0" dirty="0" err="1">
                          <a:latin typeface="Meiryo UI" panose="020B0604030504040204" pitchFamily="50" charset="-128"/>
                          <a:ea typeface="Meiryo UI" panose="020B0604030504040204" pitchFamily="50" charset="-128"/>
                        </a:rPr>
                        <a:t>RasberryPi</a:t>
                      </a:r>
                      <a:r>
                        <a:rPr kumimoji="1" lang="ja-JP" altLang="en-US" sz="1000" b="0" baseline="0" dirty="0">
                          <a:latin typeface="Meiryo UI" panose="020B0604030504040204" pitchFamily="50" charset="-128"/>
                          <a:ea typeface="Meiryo UI" panose="020B0604030504040204" pitchFamily="50" charset="-128"/>
                        </a:rPr>
                        <a:t>入門（個人演習）</a:t>
                      </a:r>
                      <a:endParaRPr kumimoji="1" lang="en-US" altLang="ja-JP" sz="1000" b="0" dirty="0">
                        <a:latin typeface="Meiryo UI" panose="020B0604030504040204" pitchFamily="50" charset="-128"/>
                        <a:ea typeface="Meiryo UI" panose="020B0604030504040204" pitchFamily="50" charset="-128"/>
                      </a:endParaRPr>
                    </a:p>
                  </a:txBody>
                  <a:tcPr marL="90212" marR="90212" marT="45106" marB="45106" anchor="ctr">
                    <a:solidFill>
                      <a:srgbClr val="DCE6F2"/>
                    </a:solidFill>
                  </a:tcPr>
                </a:tc>
                <a:tc rowSpan="4">
                  <a:txBody>
                    <a:bodyPr/>
                    <a:lstStyle/>
                    <a:p>
                      <a:endParaRPr kumimoji="1" lang="en-US" altLang="ja-JP" sz="5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モバイルコンピューティング</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推進コンソーシアム（ＭＣＰＣ）</a:t>
                      </a:r>
                      <a:endParaRPr kumimoji="1" lang="en-US" altLang="ja-JP" sz="1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岡崎　正一</a:t>
                      </a:r>
                      <a:r>
                        <a:rPr kumimoji="1" lang="ja-JP" altLang="en-US" sz="1000" b="1" dirty="0">
                          <a:latin typeface="Meiryo UI" panose="020B0604030504040204" pitchFamily="50" charset="-128"/>
                          <a:ea typeface="Meiryo UI" panose="020B0604030504040204" pitchFamily="50" charset="-128"/>
                        </a:rPr>
                        <a:t>　氏</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大黒　　篤</a:t>
                      </a:r>
                      <a:r>
                        <a:rPr kumimoji="1" lang="ja-JP" altLang="en-US" sz="1000" b="1" dirty="0">
                          <a:latin typeface="Meiryo UI" panose="020B0604030504040204" pitchFamily="50" charset="-128"/>
                          <a:ea typeface="Meiryo UI" panose="020B0604030504040204" pitchFamily="50" charset="-128"/>
                        </a:rPr>
                        <a:t>　氏</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・ＭＣＰＣでは、コンピュータハードメーカ・ソフトメーカ等が連携し、モバイルコンピューティングシステム実現、発展、普及啓発を実施</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ja-JP" altLang="en-US" sz="5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北陸先端科学技術大学院</a:t>
                      </a: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大学　教授</a:t>
                      </a: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2000" b="1" dirty="0">
                          <a:latin typeface="Meiryo UI" panose="020B0604030504040204" pitchFamily="50" charset="-128"/>
                          <a:ea typeface="Meiryo UI" panose="020B0604030504040204" pitchFamily="50" charset="-128"/>
                        </a:rPr>
                        <a:t>内平　直志　</a:t>
                      </a:r>
                      <a:r>
                        <a:rPr kumimoji="1" lang="ja-JP" altLang="en-US" sz="1000" b="1" dirty="0">
                          <a:latin typeface="Meiryo UI" panose="020B0604030504040204" pitchFamily="50" charset="-128"/>
                          <a:ea typeface="Meiryo UI" panose="020B0604030504040204" pitchFamily="50" charset="-128"/>
                        </a:rPr>
                        <a:t>氏</a:t>
                      </a: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en-US" altLang="ja-JP" sz="1000" b="1"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・株式会社東芝 研究開発センターにて</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ラボラトリ室長、次長、技監を歴任。</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・著書 「戦略的</a:t>
                      </a:r>
                      <a:r>
                        <a:rPr kumimoji="1" lang="en-US" altLang="ja-JP" sz="10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マネジメント」 </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ミネルバ書房</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・日本経済新聞 「やさしい経済学」 連載</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ja-JP" altLang="en-US" sz="1000" b="0" dirty="0">
                        <a:latin typeface="Meiryo UI" panose="020B0604030504040204" pitchFamily="50" charset="-128"/>
                        <a:ea typeface="Meiryo UI" panose="020B0604030504040204" pitchFamily="50" charset="-128"/>
                      </a:endParaRPr>
                    </a:p>
                  </a:txBody>
                  <a:tcPr marL="90212" marR="90212" marT="45106" marB="45106">
                    <a:solidFill>
                      <a:srgbClr val="DCE6F2"/>
                    </a:solidFill>
                  </a:tcPr>
                </a:tc>
                <a:extLst>
                  <a:ext uri="{0D108BD9-81ED-4DB2-BD59-A6C34878D82A}">
                    <a16:rowId xmlns:a16="http://schemas.microsoft.com/office/drawing/2014/main" val="1402216213"/>
                  </a:ext>
                </a:extLst>
              </a:tr>
              <a:tr h="1261876">
                <a:tc vMerge="1">
                  <a:txBody>
                    <a:bodyPr/>
                    <a:lstStyle/>
                    <a:p>
                      <a:endParaRPr kumimoji="1" lang="ja-JP" altLang="en-US" sz="1600" b="1" dirty="0">
                        <a:latin typeface="Meiryo UI" panose="020B0604030504040204" pitchFamily="50" charset="-128"/>
                        <a:ea typeface="Meiryo UI" panose="020B0604030504040204" pitchFamily="50" charset="-128"/>
                      </a:endParaRPr>
                    </a:p>
                  </a:txBody>
                  <a:tcPr marL="90212" marR="90212" marT="45106" marB="45106" anchor="ctr">
                    <a:solidFill>
                      <a:schemeClr val="accent6">
                        <a:lumMod val="20000"/>
                        <a:lumOff val="80000"/>
                      </a:schemeClr>
                    </a:solidFill>
                  </a:tcPr>
                </a:tc>
                <a:tc>
                  <a:txBody>
                    <a:bodyPr/>
                    <a:lstStyle/>
                    <a:p>
                      <a:r>
                        <a:rPr kumimoji="1" lang="en-US" altLang="ja-JP" sz="1500" b="1" dirty="0">
                          <a:latin typeface="Meiryo UI" panose="020B0604030504040204" pitchFamily="50" charset="-128"/>
                          <a:ea typeface="Meiryo UI" panose="020B0604030504040204" pitchFamily="50" charset="-128"/>
                        </a:rPr>
                        <a:t>10/3</a:t>
                      </a:r>
                      <a:r>
                        <a:rPr kumimoji="1" lang="ja-JP" altLang="en-US" sz="1500" b="1" dirty="0">
                          <a:latin typeface="Meiryo UI" panose="020B0604030504040204" pitchFamily="50" charset="-128"/>
                          <a:ea typeface="Meiryo UI" panose="020B0604030504040204" pitchFamily="50" charset="-128"/>
                        </a:rPr>
                        <a:t>（火）</a:t>
                      </a:r>
                      <a:endParaRPr kumimoji="1" lang="en-US" altLang="ja-JP" sz="1500" b="1" dirty="0">
                        <a:latin typeface="Meiryo UI" panose="020B0604030504040204" pitchFamily="50" charset="-128"/>
                        <a:ea typeface="Meiryo UI" panose="020B0604030504040204" pitchFamily="50" charset="-128"/>
                      </a:endParaRPr>
                    </a:p>
                    <a:p>
                      <a:r>
                        <a:rPr kumimoji="1" lang="en-US" altLang="ja-JP" sz="1500" b="1" dirty="0">
                          <a:latin typeface="Meiryo UI" panose="020B0604030504040204" pitchFamily="50" charset="-128"/>
                          <a:ea typeface="Meiryo UI" panose="020B0604030504040204" pitchFamily="50" charset="-128"/>
                        </a:rPr>
                        <a:t>9:00</a:t>
                      </a:r>
                      <a:r>
                        <a:rPr kumimoji="1" lang="ja-JP" altLang="en-US" sz="1500" b="1" dirty="0">
                          <a:latin typeface="Meiryo UI" panose="020B0604030504040204" pitchFamily="50" charset="-128"/>
                          <a:ea typeface="Meiryo UI" panose="020B0604030504040204" pitchFamily="50" charset="-128"/>
                        </a:rPr>
                        <a:t>～</a:t>
                      </a:r>
                      <a:r>
                        <a:rPr kumimoji="1" lang="en-US" altLang="ja-JP" sz="1500" b="1" dirty="0">
                          <a:latin typeface="Meiryo UI" panose="020B0604030504040204" pitchFamily="50" charset="-128"/>
                          <a:ea typeface="Meiryo UI" panose="020B0604030504040204" pitchFamily="50" charset="-128"/>
                        </a:rPr>
                        <a:t>17:00</a:t>
                      </a:r>
                      <a:endParaRPr kumimoji="1" lang="ja-JP" altLang="en-US" sz="15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ja-JP" altLang="en-US" sz="1000" b="1" dirty="0">
                          <a:latin typeface="Meiryo UI" panose="020B0604030504040204" pitchFamily="50" charset="-128"/>
                          <a:ea typeface="Meiryo UI" panose="020B0604030504040204" pitchFamily="50" charset="-128"/>
                        </a:rPr>
                        <a:t>小型コンピュータ（</a:t>
                      </a:r>
                      <a:r>
                        <a:rPr kumimoji="1" lang="en-US" altLang="ja-JP" sz="1000" b="1" dirty="0" err="1">
                          <a:latin typeface="Meiryo UI" panose="020B0604030504040204" pitchFamily="50" charset="-128"/>
                          <a:ea typeface="Meiryo UI" panose="020B0604030504040204" pitchFamily="50" charset="-128"/>
                        </a:rPr>
                        <a:t>Rasberry</a:t>
                      </a:r>
                      <a:r>
                        <a:rPr kumimoji="1" lang="en-US" altLang="ja-JP" sz="1000" b="1" dirty="0">
                          <a:latin typeface="Meiryo UI" panose="020B0604030504040204" pitchFamily="50" charset="-128"/>
                          <a:ea typeface="Meiryo UI" panose="020B0604030504040204" pitchFamily="50" charset="-128"/>
                        </a:rPr>
                        <a:t>  Pi</a:t>
                      </a:r>
                      <a:r>
                        <a:rPr kumimoji="1" lang="ja-JP" altLang="en-US" sz="1000" b="1" dirty="0">
                          <a:latin typeface="Meiryo UI" panose="020B0604030504040204" pitchFamily="50" charset="-128"/>
                          <a:ea typeface="Meiryo UI" panose="020B0604030504040204" pitchFamily="50" charset="-128"/>
                        </a:rPr>
                        <a:t>等）を用いた各種センサの扱いやサーバとの通信について演習を行う</a:t>
                      </a:r>
                    </a:p>
                    <a:p>
                      <a:r>
                        <a:rPr kumimoji="1" lang="ja-JP" altLang="en-US" sz="1000" b="0"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latin typeface="Meiryo UI" panose="020B0604030504040204" pitchFamily="50" charset="-128"/>
                          <a:ea typeface="Meiryo UI" panose="020B0604030504040204" pitchFamily="50" charset="-128"/>
                        </a:rPr>
                        <a:t>プロトタイピング演習</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b="0" baseline="0"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baseline="0" dirty="0">
                          <a:latin typeface="Meiryo UI" panose="020B0604030504040204" pitchFamily="50" charset="-128"/>
                          <a:ea typeface="Meiryo UI" panose="020B0604030504040204" pitchFamily="50" charset="-128"/>
                        </a:rPr>
                        <a:t>基本センサ実装演習　　　　</a:t>
                      </a:r>
                      <a:endParaRPr kumimoji="1" lang="en-US" altLang="ja-JP" sz="1000" b="0" baseline="0" dirty="0">
                        <a:latin typeface="Meiryo UI" panose="020B0604030504040204" pitchFamily="50" charset="-128"/>
                        <a:ea typeface="Meiryo UI" panose="020B0604030504040204" pitchFamily="50" charset="-128"/>
                      </a:endParaRPr>
                    </a:p>
                    <a:p>
                      <a:r>
                        <a:rPr kumimoji="1" lang="ja-JP" altLang="en-US" sz="1000" b="0" baseline="0"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baseline="0" dirty="0">
                          <a:latin typeface="Meiryo UI" panose="020B0604030504040204" pitchFamily="50" charset="-128"/>
                          <a:ea typeface="Meiryo UI" panose="020B0604030504040204" pitchFamily="50" charset="-128"/>
                        </a:rPr>
                        <a:t>クラウド連携演習</a:t>
                      </a:r>
                      <a:endParaRPr kumimoji="1" lang="ja-JP" altLang="en-US" sz="1000" b="0"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solidFill>
                      <a:schemeClr val="accent3">
                        <a:lumMod val="40000"/>
                        <a:lumOff val="60000"/>
                      </a:schemeClr>
                    </a:solidFill>
                  </a:tcPr>
                </a:tc>
                <a:extLst>
                  <a:ext uri="{0D108BD9-81ED-4DB2-BD59-A6C34878D82A}">
                    <a16:rowId xmlns:a16="http://schemas.microsoft.com/office/drawing/2014/main" val="2192901613"/>
                  </a:ext>
                </a:extLst>
              </a:tr>
              <a:tr h="1002873">
                <a:tc rowSpan="2">
                  <a:txBody>
                    <a:bodyPr/>
                    <a:lstStyle/>
                    <a:p>
                      <a:pPr algn="ctr"/>
                      <a:r>
                        <a:rPr kumimoji="1" lang="ja-JP" altLang="en-US" sz="1600" b="0" dirty="0">
                          <a:latin typeface="Meiryo UI" panose="020B0604030504040204" pitchFamily="50" charset="-128"/>
                          <a:ea typeface="Meiryo UI" panose="020B0604030504040204" pitchFamily="50" charset="-128"/>
                        </a:rPr>
                        <a:t>後　半</a:t>
                      </a:r>
                    </a:p>
                  </a:txBody>
                  <a:tcPr marL="90212" marR="90212" marT="45106" marB="45106" vert="eaVert" anchor="ctr">
                    <a:solidFill>
                      <a:srgbClr val="EDF2F9"/>
                    </a:solidFill>
                  </a:tcPr>
                </a:tc>
                <a:tc>
                  <a:txBody>
                    <a:bodyPr/>
                    <a:lstStyle/>
                    <a:p>
                      <a:r>
                        <a:rPr kumimoji="1" lang="en-US" altLang="ja-JP" sz="1500" b="1" dirty="0">
                          <a:latin typeface="Meiryo UI" panose="020B0604030504040204" pitchFamily="50" charset="-128"/>
                          <a:ea typeface="Meiryo UI" panose="020B0604030504040204" pitchFamily="50" charset="-128"/>
                        </a:rPr>
                        <a:t>10/16</a:t>
                      </a:r>
                      <a:r>
                        <a:rPr kumimoji="1" lang="ja-JP" altLang="en-US" sz="1500" b="1" dirty="0">
                          <a:latin typeface="Meiryo UI" panose="020B0604030504040204" pitchFamily="50" charset="-128"/>
                          <a:ea typeface="Meiryo UI" panose="020B0604030504040204" pitchFamily="50" charset="-128"/>
                        </a:rPr>
                        <a:t>（月）</a:t>
                      </a:r>
                      <a:endParaRPr kumimoji="1" lang="en-US" altLang="ja-JP" sz="1500" b="1" dirty="0">
                        <a:latin typeface="Meiryo UI" panose="020B0604030504040204" pitchFamily="50" charset="-128"/>
                        <a:ea typeface="Meiryo UI" panose="020B0604030504040204" pitchFamily="50" charset="-128"/>
                      </a:endParaRPr>
                    </a:p>
                    <a:p>
                      <a:r>
                        <a:rPr kumimoji="1" lang="en-US" altLang="ja-JP" sz="1500" b="1" dirty="0">
                          <a:latin typeface="Meiryo UI" panose="020B0604030504040204" pitchFamily="50" charset="-128"/>
                          <a:ea typeface="Meiryo UI" panose="020B0604030504040204" pitchFamily="50" charset="-128"/>
                        </a:rPr>
                        <a:t>13:00</a:t>
                      </a:r>
                      <a:r>
                        <a:rPr kumimoji="1" lang="ja-JP" altLang="en-US" sz="1500" b="1" dirty="0">
                          <a:latin typeface="Meiryo UI" panose="020B0604030504040204" pitchFamily="50" charset="-128"/>
                          <a:ea typeface="Meiryo UI" panose="020B0604030504040204" pitchFamily="50" charset="-128"/>
                        </a:rPr>
                        <a:t>～</a:t>
                      </a:r>
                      <a:r>
                        <a:rPr kumimoji="1" lang="en-US" altLang="ja-JP" sz="1500" b="1" dirty="0">
                          <a:latin typeface="Meiryo UI" panose="020B0604030504040204" pitchFamily="50" charset="-128"/>
                          <a:ea typeface="Meiryo UI" panose="020B0604030504040204" pitchFamily="50" charset="-128"/>
                        </a:rPr>
                        <a:t>17:30</a:t>
                      </a:r>
                      <a:endParaRPr kumimoji="1" lang="ja-JP" altLang="en-US" sz="1500" b="1" dirty="0">
                        <a:latin typeface="Meiryo UI" panose="020B0604030504040204" pitchFamily="50" charset="-128"/>
                        <a:ea typeface="Meiryo UI" panose="020B0604030504040204" pitchFamily="50" charset="-128"/>
                      </a:endParaRPr>
                    </a:p>
                  </a:txBody>
                  <a:tcPr marL="90212" marR="90212" marT="45106" marB="45106" anchor="ctr">
                    <a:solidFill>
                      <a:srgbClr val="DCE6F2"/>
                    </a:solidFill>
                  </a:tcPr>
                </a:tc>
                <a:tc>
                  <a:txBody>
                    <a:bodyPr/>
                    <a:lstStyle/>
                    <a:p>
                      <a:r>
                        <a:rPr kumimoji="1" lang="en-US" altLang="ja-JP" sz="1000" b="1" dirty="0">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の事例および適した開発手法を学び、</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製造現場を想定した</a:t>
                      </a:r>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センシングとその分析</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手法を学ぶ</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0"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latin typeface="Meiryo UI" panose="020B0604030504040204" pitchFamily="50" charset="-128"/>
                          <a:ea typeface="Meiryo UI" panose="020B0604030504040204" pitchFamily="50" charset="-128"/>
                        </a:rPr>
                        <a:t>ビジネスモデル検証（座学）　</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b="0" dirty="0">
                          <a:latin typeface="Meiryo UI" panose="020B0604030504040204" pitchFamily="50" charset="-128"/>
                          <a:ea typeface="Meiryo UI" panose="020B0604030504040204" pitchFamily="50" charset="-128"/>
                        </a:rPr>
                        <a:t>　</a:t>
                      </a:r>
                      <a:r>
                        <a:rPr kumimoji="1" lang="ja-JP" altLang="en-US" sz="1000" b="0" baseline="0"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dirty="0">
                          <a:latin typeface="Meiryo UI" panose="020B0604030504040204" pitchFamily="50" charset="-128"/>
                          <a:ea typeface="Meiryo UI" panose="020B0604030504040204" pitchFamily="50" charset="-128"/>
                        </a:rPr>
                        <a:t>IoT</a:t>
                      </a:r>
                      <a:r>
                        <a:rPr kumimoji="1" lang="ja-JP" altLang="en-US" sz="1000" b="0" dirty="0">
                          <a:latin typeface="Meiryo UI" panose="020B0604030504040204" pitchFamily="50" charset="-128"/>
                          <a:ea typeface="Meiryo UI" panose="020B0604030504040204" pitchFamily="50" charset="-128"/>
                        </a:rPr>
                        <a:t>センシング演習（座学、個人演習）</a:t>
                      </a:r>
                    </a:p>
                  </a:txBody>
                  <a:tcPr marL="90212" marR="90212" marT="45106" marB="45106" anchor="ctr">
                    <a:solidFill>
                      <a:srgbClr val="DCE6F2"/>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solidFill>
                      <a:schemeClr val="accent3">
                        <a:lumMod val="40000"/>
                        <a:lumOff val="60000"/>
                      </a:schemeClr>
                    </a:solidFill>
                  </a:tcPr>
                </a:tc>
                <a:extLst>
                  <a:ext uri="{0D108BD9-81ED-4DB2-BD59-A6C34878D82A}">
                    <a16:rowId xmlns:a16="http://schemas.microsoft.com/office/drawing/2014/main" val="3355861840"/>
                  </a:ext>
                </a:extLst>
              </a:tr>
              <a:tr h="1002873">
                <a:tc vMerge="1">
                  <a:txBody>
                    <a:bodyPr/>
                    <a:lstStyle/>
                    <a:p>
                      <a:endParaRPr kumimoji="1" lang="ja-JP" altLang="en-US" sz="1600" b="1" dirty="0">
                        <a:latin typeface="Meiryo UI" panose="020B0604030504040204" pitchFamily="50" charset="-128"/>
                        <a:ea typeface="Meiryo UI" panose="020B0604030504040204" pitchFamily="50" charset="-128"/>
                      </a:endParaRPr>
                    </a:p>
                  </a:txBody>
                  <a:tcPr marL="90212" marR="90212" marT="45106" marB="45106" anchor="ctr">
                    <a:solidFill>
                      <a:schemeClr val="accent6">
                        <a:lumMod val="20000"/>
                        <a:lumOff val="80000"/>
                      </a:schemeClr>
                    </a:solidFill>
                  </a:tcPr>
                </a:tc>
                <a:tc>
                  <a:txBody>
                    <a:bodyPr/>
                    <a:lstStyle/>
                    <a:p>
                      <a:r>
                        <a:rPr kumimoji="1" lang="en-US" altLang="ja-JP" sz="1500" b="1" dirty="0">
                          <a:latin typeface="Meiryo UI" panose="020B0604030504040204" pitchFamily="50" charset="-128"/>
                          <a:ea typeface="Meiryo UI" panose="020B0604030504040204" pitchFamily="50" charset="-128"/>
                        </a:rPr>
                        <a:t>10/17</a:t>
                      </a:r>
                      <a:r>
                        <a:rPr kumimoji="1" lang="ja-JP" altLang="en-US" sz="1500" b="1" dirty="0">
                          <a:latin typeface="Meiryo UI" panose="020B0604030504040204" pitchFamily="50" charset="-128"/>
                          <a:ea typeface="Meiryo UI" panose="020B0604030504040204" pitchFamily="50" charset="-128"/>
                        </a:rPr>
                        <a:t>（火）</a:t>
                      </a:r>
                      <a:endParaRPr kumimoji="1" lang="en-US" altLang="ja-JP" sz="1500" b="1" dirty="0">
                        <a:latin typeface="Meiryo UI" panose="020B0604030504040204" pitchFamily="50" charset="-128"/>
                        <a:ea typeface="Meiryo UI" panose="020B0604030504040204" pitchFamily="50" charset="-128"/>
                      </a:endParaRPr>
                    </a:p>
                    <a:p>
                      <a:r>
                        <a:rPr kumimoji="1" lang="en-US" altLang="ja-JP" sz="1500" b="1" dirty="0">
                          <a:latin typeface="Meiryo UI" panose="020B0604030504040204" pitchFamily="50" charset="-128"/>
                          <a:ea typeface="Meiryo UI" panose="020B0604030504040204" pitchFamily="50" charset="-128"/>
                        </a:rPr>
                        <a:t>9:00</a:t>
                      </a:r>
                      <a:r>
                        <a:rPr kumimoji="1" lang="ja-JP" altLang="en-US" sz="1500" b="1" dirty="0">
                          <a:latin typeface="Meiryo UI" panose="020B0604030504040204" pitchFamily="50" charset="-128"/>
                          <a:ea typeface="Meiryo UI" panose="020B0604030504040204" pitchFamily="50" charset="-128"/>
                        </a:rPr>
                        <a:t>～</a:t>
                      </a:r>
                      <a:r>
                        <a:rPr kumimoji="1" lang="en-US" altLang="ja-JP" sz="1500" b="1" dirty="0">
                          <a:latin typeface="Meiryo UI" panose="020B0604030504040204" pitchFamily="50" charset="-128"/>
                          <a:ea typeface="Meiryo UI" panose="020B0604030504040204" pitchFamily="50" charset="-128"/>
                        </a:rPr>
                        <a:t>17:00</a:t>
                      </a:r>
                      <a:endParaRPr kumimoji="1" lang="ja-JP" altLang="en-US" sz="15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システムの導入事例について学び、製造現場を想定して模した対象を題材にチームで</a:t>
                      </a:r>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システムの設計、実装、検証に取り組む　　</a:t>
                      </a:r>
                    </a:p>
                    <a:p>
                      <a:r>
                        <a:rPr kumimoji="1" lang="ja-JP" altLang="en-US" sz="1000" b="1" dirty="0">
                          <a:latin typeface="Meiryo UI" panose="020B0604030504040204" pitchFamily="50" charset="-128"/>
                          <a:ea typeface="Meiryo UI" panose="020B0604030504040204" pitchFamily="50" charset="-128"/>
                        </a:rPr>
                        <a:t>　</a:t>
                      </a:r>
                      <a:r>
                        <a:rPr kumimoji="1" lang="ja-JP" altLang="en-US" sz="1000" b="0"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dirty="0">
                          <a:latin typeface="Meiryo UI" panose="020B0604030504040204" pitchFamily="50" charset="-128"/>
                          <a:ea typeface="Meiryo UI" panose="020B0604030504040204" pitchFamily="50" charset="-128"/>
                        </a:rPr>
                        <a:t>IoT</a:t>
                      </a:r>
                      <a:r>
                        <a:rPr kumimoji="1" lang="ja-JP" altLang="en-US" sz="1000" b="0" dirty="0">
                          <a:latin typeface="Meiryo UI" panose="020B0604030504040204" pitchFamily="50" charset="-128"/>
                          <a:ea typeface="Meiryo UI" panose="020B0604030504040204" pitchFamily="50" charset="-128"/>
                        </a:rPr>
                        <a:t>システム制作　（チーム演習）</a:t>
                      </a:r>
                    </a:p>
                  </a:txBody>
                  <a:tcPr marL="90212" marR="90212" marT="45106" marB="45106" anchor="ctr">
                    <a:solidFill>
                      <a:srgbClr val="EDF2F9"/>
                    </a:solidFill>
                  </a:tcPr>
                </a:tc>
                <a:tc vMerge="1">
                  <a:txBody>
                    <a:bodyPr/>
                    <a:lstStyle/>
                    <a:p>
                      <a:endParaRPr kumimoji="1" lang="en-US" altLang="ja-JP" sz="1100" b="1" dirty="0">
                        <a:latin typeface="Meiryo UI" panose="020B0604030504040204" pitchFamily="50" charset="-128"/>
                        <a:ea typeface="Meiryo UI" panose="020B0604030504040204" pitchFamily="50" charset="-128"/>
                      </a:endParaRPr>
                    </a:p>
                  </a:txBody>
                  <a:tcPr anchor="ctr">
                    <a:solidFill>
                      <a:schemeClr val="accent3">
                        <a:lumMod val="40000"/>
                        <a:lumOff val="60000"/>
                      </a:schemeClr>
                    </a:solidFill>
                  </a:tcPr>
                </a:tc>
                <a:extLst>
                  <a:ext uri="{0D108BD9-81ED-4DB2-BD59-A6C34878D82A}">
                    <a16:rowId xmlns:a16="http://schemas.microsoft.com/office/drawing/2014/main" val="1720243444"/>
                  </a:ext>
                </a:extLst>
              </a:tr>
            </a:tbl>
          </a:graphicData>
        </a:graphic>
      </p:graphicFrame>
      <p:sp>
        <p:nvSpPr>
          <p:cNvPr id="3" name="テキスト ボックス 2"/>
          <p:cNvSpPr txBox="1"/>
          <p:nvPr/>
        </p:nvSpPr>
        <p:spPr>
          <a:xfrm>
            <a:off x="0" y="-6392"/>
            <a:ext cx="7200899" cy="936000"/>
          </a:xfrm>
          <a:prstGeom prst="rect">
            <a:avLst/>
          </a:prstGeom>
          <a:solidFill>
            <a:srgbClr val="0070C0"/>
          </a:solidFill>
        </p:spPr>
        <p:txBody>
          <a:bodyPr wrap="square" rtlCol="0">
            <a:noAutofit/>
          </a:bodyPr>
          <a:lstStyle/>
          <a:p>
            <a:pPr defTabSz="916245">
              <a:lnSpc>
                <a:spcPct val="90000"/>
              </a:lnSpc>
            </a:pPr>
            <a:r>
              <a:rPr lang="ja-JP" altLang="en-US" sz="1800" b="1" dirty="0">
                <a:solidFill>
                  <a:prstClr val="white"/>
                </a:solidFill>
                <a:latin typeface="Meiryo UI" panose="020B0604030504040204" pitchFamily="50" charset="-128"/>
                <a:ea typeface="Meiryo UI" panose="020B0604030504040204" pitchFamily="50" charset="-128"/>
              </a:rPr>
              <a:t>スマートエスイー</a:t>
            </a:r>
            <a:r>
              <a:rPr lang="en-US" altLang="ja-JP" sz="1800" b="1" dirty="0" err="1">
                <a:solidFill>
                  <a:prstClr val="white"/>
                </a:solidFill>
                <a:latin typeface="Meiryo UI" panose="020B0604030504040204" pitchFamily="50" charset="-128"/>
                <a:ea typeface="Meiryo UI" panose="020B0604030504040204" pitchFamily="50" charset="-128"/>
              </a:rPr>
              <a:t>IoT</a:t>
            </a:r>
            <a:r>
              <a:rPr lang="en-US" altLang="ja-JP" sz="1800" b="1" dirty="0">
                <a:solidFill>
                  <a:prstClr val="white"/>
                </a:solidFill>
                <a:latin typeface="Meiryo UI" panose="020B0604030504040204" pitchFamily="50" charset="-128"/>
                <a:ea typeface="Meiryo UI" panose="020B0604030504040204" pitchFamily="50" charset="-128"/>
              </a:rPr>
              <a:t>/AI</a:t>
            </a:r>
            <a:r>
              <a:rPr lang="ja-JP" altLang="en-US" sz="1800" b="1" dirty="0">
                <a:solidFill>
                  <a:prstClr val="white"/>
                </a:solidFill>
                <a:latin typeface="Meiryo UI" panose="020B0604030504040204" pitchFamily="50" charset="-128"/>
                <a:ea typeface="Meiryo UI" panose="020B0604030504040204" pitchFamily="50" charset="-128"/>
              </a:rPr>
              <a:t>石川スクール　</a:t>
            </a:r>
            <a:endParaRPr lang="en-US" altLang="ja-JP" sz="1800" b="1" dirty="0">
              <a:solidFill>
                <a:prstClr val="white"/>
              </a:solidFill>
              <a:latin typeface="Meiryo UI" panose="020B0604030504040204" pitchFamily="50" charset="-128"/>
              <a:ea typeface="Meiryo UI" panose="020B0604030504040204" pitchFamily="50" charset="-128"/>
            </a:endParaRPr>
          </a:p>
          <a:p>
            <a:pPr algn="ctr" defTabSz="916245">
              <a:lnSpc>
                <a:spcPct val="90000"/>
              </a:lnSpc>
            </a:pPr>
            <a:r>
              <a:rPr lang="ja-JP" altLang="en-US" sz="2700" b="1" dirty="0">
                <a:solidFill>
                  <a:prstClr val="white"/>
                </a:solidFill>
                <a:latin typeface="Meiryo UI" panose="020B0604030504040204" pitchFamily="50" charset="-128"/>
                <a:ea typeface="Meiryo UI" panose="020B0604030504040204" pitchFamily="50" charset="-128"/>
              </a:rPr>
              <a:t>②技術者向け </a:t>
            </a:r>
            <a:r>
              <a:rPr lang="en-US" altLang="ja-JP" sz="2700" b="1" dirty="0">
                <a:solidFill>
                  <a:prstClr val="white"/>
                </a:solidFill>
                <a:latin typeface="Meiryo UI" panose="020B0604030504040204" pitchFamily="50" charset="-128"/>
                <a:ea typeface="Meiryo UI" panose="020B0604030504040204" pitchFamily="50" charset="-128"/>
              </a:rPr>
              <a:t>IoT/AI</a:t>
            </a:r>
            <a:r>
              <a:rPr lang="ja-JP" altLang="en-US" sz="2700" b="1" dirty="0">
                <a:solidFill>
                  <a:prstClr val="white"/>
                </a:solidFill>
                <a:latin typeface="Meiryo UI" panose="020B0604030504040204" pitchFamily="50" charset="-128"/>
                <a:ea typeface="Meiryo UI" panose="020B0604030504040204" pitchFamily="50" charset="-128"/>
              </a:rPr>
              <a:t>研修（</a:t>
            </a:r>
            <a:r>
              <a:rPr lang="en-US" altLang="ja-JP" sz="2700" b="1" dirty="0" err="1">
                <a:solidFill>
                  <a:prstClr val="white"/>
                </a:solidFill>
                <a:latin typeface="Meiryo UI" panose="020B0604030504040204" pitchFamily="50" charset="-128"/>
                <a:ea typeface="Meiryo UI" panose="020B0604030504040204" pitchFamily="50" charset="-128"/>
              </a:rPr>
              <a:t>IoT</a:t>
            </a:r>
            <a:r>
              <a:rPr lang="ja-JP" altLang="en-US" sz="2700" b="1" dirty="0">
                <a:solidFill>
                  <a:prstClr val="white"/>
                </a:solidFill>
                <a:latin typeface="Meiryo UI" panose="020B0604030504040204" pitchFamily="50" charset="-128"/>
                <a:ea typeface="Meiryo UI" panose="020B0604030504040204" pitchFamily="50" charset="-128"/>
              </a:rPr>
              <a:t>中心）</a:t>
            </a:r>
            <a:r>
              <a:rPr lang="en-US" altLang="ja-JP" sz="2700" b="1" dirty="0">
                <a:solidFill>
                  <a:prstClr val="white"/>
                </a:solidFill>
                <a:latin typeface="Meiryo UI" panose="020B0604030504040204" pitchFamily="50" charset="-128"/>
                <a:ea typeface="Meiryo UI" panose="020B0604030504040204" pitchFamily="50" charset="-128"/>
              </a:rPr>
              <a:t>: 3</a:t>
            </a:r>
            <a:r>
              <a:rPr lang="ja-JP" altLang="en-US" sz="2700" b="1" dirty="0">
                <a:solidFill>
                  <a:prstClr val="white"/>
                </a:solidFill>
                <a:latin typeface="Meiryo UI" panose="020B0604030504040204" pitchFamily="50" charset="-128"/>
                <a:ea typeface="Meiryo UI" panose="020B0604030504040204" pitchFamily="50" charset="-128"/>
              </a:rPr>
              <a:t>日</a:t>
            </a:r>
            <a:endParaRPr lang="en-US" altLang="ja-JP" sz="2700" b="1" dirty="0">
              <a:solidFill>
                <a:prstClr val="white"/>
              </a:solidFill>
              <a:latin typeface="Meiryo UI" panose="020B0604030504040204" pitchFamily="50" charset="-128"/>
              <a:ea typeface="Meiryo UI" panose="020B0604030504040204" pitchFamily="50" charset="-128"/>
            </a:endParaRPr>
          </a:p>
          <a:p>
            <a:pPr algn="ctr" defTabSz="916245">
              <a:lnSpc>
                <a:spcPct val="90000"/>
              </a:lnSpc>
            </a:pPr>
            <a:r>
              <a:rPr lang="ja-JP" altLang="en-US" sz="1800" dirty="0">
                <a:solidFill>
                  <a:prstClr val="white"/>
                </a:solidFill>
                <a:latin typeface="Meiryo UI" panose="020B0604030504040204" pitchFamily="50" charset="-128"/>
                <a:ea typeface="Meiryo UI" panose="020B0604030504040204" pitchFamily="50" charset="-128"/>
              </a:rPr>
              <a:t>～製造現場における現場改善が進む！～</a:t>
            </a:r>
            <a:endParaRPr lang="en-US" altLang="ja-JP" sz="1800" dirty="0">
              <a:solidFill>
                <a:prstClr val="white"/>
              </a:solidFill>
              <a:latin typeface="Meiryo UI" panose="020B0604030504040204" pitchFamily="50" charset="-128"/>
              <a:ea typeface="Meiryo UI" panose="020B0604030504040204" pitchFamily="50" charset="-128"/>
            </a:endParaRPr>
          </a:p>
          <a:p>
            <a:pPr algn="ctr" defTabSz="916245">
              <a:lnSpc>
                <a:spcPct val="80000"/>
              </a:lnSpc>
            </a:pPr>
            <a:r>
              <a:rPr lang="ja-JP" altLang="en-US" sz="2763" b="1" dirty="0">
                <a:solidFill>
                  <a:prstClr val="white"/>
                </a:solidFill>
                <a:latin typeface="Meiryo UI" panose="020B0604030504040204" pitchFamily="50" charset="-128"/>
                <a:ea typeface="Meiryo UI" panose="020B0604030504040204" pitchFamily="50" charset="-128"/>
              </a:rPr>
              <a:t>　　</a:t>
            </a:r>
            <a:r>
              <a:rPr lang="ja-JP" altLang="en-US" sz="2763" b="1" u="sng" dirty="0">
                <a:solidFill>
                  <a:prstClr val="white"/>
                </a:solidFill>
                <a:latin typeface="Meiryo UI" panose="020B0604030504040204" pitchFamily="50" charset="-128"/>
                <a:ea typeface="Meiryo UI" panose="020B0604030504040204" pitchFamily="50" charset="-128"/>
              </a:rPr>
              <a:t>　</a:t>
            </a:r>
            <a:endParaRPr lang="en-US" altLang="ja-JP" sz="2763" b="1" u="sng" dirty="0">
              <a:solidFill>
                <a:prstClr val="white"/>
              </a:solidFill>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0" y="10012136"/>
            <a:ext cx="7200899" cy="259112"/>
          </a:xfrm>
          <a:prstGeom prst="rect">
            <a:avLst/>
          </a:prstGeom>
          <a:solidFill>
            <a:srgbClr val="558ED5"/>
          </a:solidFill>
        </p:spPr>
        <p:txBody>
          <a:bodyPr wrap="square" rtlCol="0">
            <a:spAutoFit/>
          </a:bodyPr>
          <a:lstStyle/>
          <a:p>
            <a:pPr algn="ctr">
              <a:lnSpc>
                <a:spcPct val="90000"/>
              </a:lnSpc>
            </a:pPr>
            <a:r>
              <a:rPr lang="ja-JP" altLang="en-US" sz="1139" b="1" dirty="0">
                <a:solidFill>
                  <a:schemeClr val="bg1"/>
                </a:solidFill>
                <a:latin typeface="Meiryo UI" panose="020B0604030504040204" pitchFamily="50" charset="-128"/>
                <a:ea typeface="Meiryo UI" panose="020B0604030504040204" pitchFamily="50" charset="-128"/>
              </a:rPr>
              <a:t>「スマートエスイー</a:t>
            </a:r>
            <a:r>
              <a:rPr lang="en-US" altLang="ja-JP" sz="1139" b="1" dirty="0" err="1">
                <a:solidFill>
                  <a:schemeClr val="bg1"/>
                </a:solidFill>
                <a:latin typeface="Meiryo UI" panose="020B0604030504040204" pitchFamily="50" charset="-128"/>
                <a:ea typeface="Meiryo UI" panose="020B0604030504040204" pitchFamily="50" charset="-128"/>
              </a:rPr>
              <a:t>IoT</a:t>
            </a:r>
            <a:r>
              <a:rPr lang="en-US" altLang="ja-JP" sz="1139" b="1" dirty="0">
                <a:solidFill>
                  <a:schemeClr val="bg1"/>
                </a:solidFill>
                <a:latin typeface="Meiryo UI" panose="020B0604030504040204" pitchFamily="50" charset="-128"/>
                <a:ea typeface="Meiryo UI" panose="020B0604030504040204" pitchFamily="50" charset="-128"/>
              </a:rPr>
              <a:t>/AI</a:t>
            </a:r>
            <a:r>
              <a:rPr lang="ja-JP" altLang="en-US" sz="1139" b="1" dirty="0">
                <a:solidFill>
                  <a:schemeClr val="bg1"/>
                </a:solidFill>
                <a:latin typeface="Meiryo UI" panose="020B0604030504040204" pitchFamily="50" charset="-128"/>
                <a:ea typeface="Meiryo UI" panose="020B0604030504040204" pitchFamily="50" charset="-128"/>
              </a:rPr>
              <a:t>石川スクール」運営コンソーシアム</a:t>
            </a:r>
            <a:endParaRPr lang="en-US" altLang="ja-JP" sz="1139" b="1" dirty="0">
              <a:solidFill>
                <a:schemeClr val="bg1"/>
              </a:solidFill>
              <a:latin typeface="Meiryo UI" panose="020B0604030504040204" pitchFamily="50" charset="-128"/>
              <a:ea typeface="Meiryo UI" panose="020B0604030504040204" pitchFamily="50" charset="-128"/>
            </a:endParaRPr>
          </a:p>
        </p:txBody>
      </p:sp>
      <p:sp>
        <p:nvSpPr>
          <p:cNvPr id="18" name="ホームベース 17"/>
          <p:cNvSpPr/>
          <p:nvPr/>
        </p:nvSpPr>
        <p:spPr>
          <a:xfrm>
            <a:off x="-11824" y="4219611"/>
            <a:ext cx="1008162" cy="510456"/>
          </a:xfrm>
          <a:prstGeom prst="homePlate">
            <a:avLst>
              <a:gd name="adj" fmla="val 25587"/>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Trebuchet MS" panose="020B0603020202020204"/>
                <a:ea typeface="メイリオ" panose="020B0604030504040204" pitchFamily="50" charset="-128"/>
              </a:rPr>
              <a:t>受講料</a:t>
            </a:r>
          </a:p>
        </p:txBody>
      </p:sp>
      <p:sp>
        <p:nvSpPr>
          <p:cNvPr id="19" name="テキスト ボックス 18"/>
          <p:cNvSpPr txBox="1"/>
          <p:nvPr/>
        </p:nvSpPr>
        <p:spPr>
          <a:xfrm>
            <a:off x="1045676" y="4197074"/>
            <a:ext cx="2395709" cy="351186"/>
          </a:xfrm>
          <a:prstGeom prst="rect">
            <a:avLst/>
          </a:prstGeom>
          <a:noFill/>
        </p:spPr>
        <p:txBody>
          <a:bodyPr wrap="square" rtlCol="0">
            <a:spAutoFit/>
          </a:bodyPr>
          <a:lstStyle/>
          <a:p>
            <a:pPr defTabSz="916245">
              <a:lnSpc>
                <a:spcPct val="120000"/>
              </a:lnSpc>
            </a:pPr>
            <a:r>
              <a:rPr lang="ja-JP" altLang="en-US" sz="1579" b="1" dirty="0">
                <a:solidFill>
                  <a:prstClr val="black"/>
                </a:solidFill>
                <a:latin typeface="Meiryo UI" panose="020B0604030504040204" pitchFamily="50" charset="-128"/>
                <a:ea typeface="Meiryo UI" panose="020B0604030504040204" pitchFamily="50" charset="-128"/>
              </a:rPr>
              <a:t>１５，０００円</a:t>
            </a:r>
            <a:r>
              <a:rPr lang="en-US" altLang="ja-JP" sz="1579" b="1" dirty="0">
                <a:solidFill>
                  <a:prstClr val="black"/>
                </a:solidFill>
                <a:latin typeface="Meiryo UI" panose="020B0604030504040204" pitchFamily="50" charset="-128"/>
                <a:ea typeface="Meiryo UI" panose="020B0604030504040204" pitchFamily="50" charset="-128"/>
              </a:rPr>
              <a:t>/</a:t>
            </a:r>
            <a:r>
              <a:rPr lang="ja-JP" altLang="en-US" sz="1579" b="1" dirty="0">
                <a:solidFill>
                  <a:prstClr val="black"/>
                </a:solidFill>
                <a:latin typeface="Meiryo UI" panose="020B0604030504040204" pitchFamily="50" charset="-128"/>
                <a:ea typeface="Meiryo UI" panose="020B0604030504040204" pitchFamily="50" charset="-128"/>
              </a:rPr>
              <a:t>名</a:t>
            </a:r>
          </a:p>
        </p:txBody>
      </p:sp>
      <p:sp>
        <p:nvSpPr>
          <p:cNvPr id="10" name="正方形/長方形 9"/>
          <p:cNvSpPr/>
          <p:nvPr/>
        </p:nvSpPr>
        <p:spPr>
          <a:xfrm>
            <a:off x="996338" y="1630670"/>
            <a:ext cx="6676441" cy="784830"/>
          </a:xfrm>
          <a:prstGeom prst="rect">
            <a:avLst/>
          </a:prstGeom>
        </p:spPr>
        <p:txBody>
          <a:bodyPr wrap="square">
            <a:spAutoFit/>
          </a:bodyPr>
          <a:lstStyle/>
          <a:p>
            <a:pPr defTabSz="916245"/>
            <a:r>
              <a:rPr lang="ja-JP" altLang="en-US" sz="1500" b="1" dirty="0">
                <a:solidFill>
                  <a:prstClr val="black"/>
                </a:solidFill>
                <a:latin typeface="Meiryo UI" panose="020B0604030504040204" pitchFamily="50" charset="-128"/>
                <a:ea typeface="Meiryo UI" panose="020B0604030504040204" pitchFamily="50" charset="-128"/>
              </a:rPr>
              <a:t>・</a:t>
            </a:r>
            <a:r>
              <a:rPr lang="en-US" altLang="ja-JP" sz="1500" b="1" dirty="0" err="1">
                <a:solidFill>
                  <a:prstClr val="black"/>
                </a:solidFill>
                <a:latin typeface="Meiryo UI" panose="020B0604030504040204" pitchFamily="50" charset="-128"/>
                <a:ea typeface="Meiryo UI" panose="020B0604030504040204" pitchFamily="50" charset="-128"/>
              </a:rPr>
              <a:t>IoT</a:t>
            </a:r>
            <a:r>
              <a:rPr lang="ja-JP" altLang="en-US" sz="1500" b="1" dirty="0">
                <a:solidFill>
                  <a:prstClr val="black"/>
                </a:solidFill>
                <a:latin typeface="Meiryo UI" panose="020B0604030504040204" pitchFamily="50" charset="-128"/>
                <a:ea typeface="Meiryo UI" panose="020B0604030504040204" pitchFamily="50" charset="-128"/>
              </a:rPr>
              <a:t>を活用して、</a:t>
            </a:r>
            <a:r>
              <a:rPr lang="ja-JP" altLang="en-US" sz="1500" b="1" dirty="0">
                <a:solidFill>
                  <a:srgbClr val="FF0000"/>
                </a:solidFill>
                <a:latin typeface="Meiryo UI" panose="020B0604030504040204" pitchFamily="50" charset="-128"/>
                <a:ea typeface="Meiryo UI" panose="020B0604030504040204" pitchFamily="50" charset="-128"/>
              </a:rPr>
              <a:t>自社で見える化システムを構築</a:t>
            </a:r>
            <a:r>
              <a:rPr lang="ja-JP" altLang="en-US" sz="1500" b="1" dirty="0">
                <a:solidFill>
                  <a:prstClr val="black"/>
                </a:solidFill>
                <a:latin typeface="Meiryo UI" panose="020B0604030504040204" pitchFamily="50" charset="-128"/>
                <a:ea typeface="Meiryo UI" panose="020B0604030504040204" pitchFamily="50" charset="-128"/>
              </a:rPr>
              <a:t>したい</a:t>
            </a:r>
            <a:endParaRPr lang="en-US" altLang="ja-JP" sz="1500" b="1" dirty="0">
              <a:solidFill>
                <a:prstClr val="black"/>
              </a:solidFill>
              <a:latin typeface="Meiryo UI" panose="020B0604030504040204" pitchFamily="50" charset="-128"/>
              <a:ea typeface="Meiryo UI" panose="020B0604030504040204" pitchFamily="50" charset="-128"/>
            </a:endParaRPr>
          </a:p>
          <a:p>
            <a:pPr defTabSz="916245"/>
            <a:r>
              <a:rPr lang="ja-JP" altLang="en-US" sz="1500" b="1" dirty="0">
                <a:solidFill>
                  <a:prstClr val="black"/>
                </a:solidFill>
                <a:latin typeface="Meiryo UI" panose="020B0604030504040204" pitchFamily="50" charset="-128"/>
                <a:ea typeface="Meiryo UI" panose="020B0604030504040204" pitchFamily="50" charset="-128"/>
              </a:rPr>
              <a:t>・ 外注で対応している</a:t>
            </a:r>
            <a:r>
              <a:rPr lang="en-US" altLang="ja-JP" sz="1500" b="1" dirty="0" err="1">
                <a:solidFill>
                  <a:prstClr val="black"/>
                </a:solidFill>
                <a:latin typeface="Meiryo UI" panose="020B0604030504040204" pitchFamily="50" charset="-128"/>
                <a:ea typeface="Meiryo UI" panose="020B0604030504040204" pitchFamily="50" charset="-128"/>
              </a:rPr>
              <a:t>IoT</a:t>
            </a:r>
            <a:r>
              <a:rPr lang="ja-JP" altLang="en-US" sz="1500" b="1" dirty="0">
                <a:solidFill>
                  <a:prstClr val="black"/>
                </a:solidFill>
                <a:latin typeface="Meiryo UI" panose="020B0604030504040204" pitchFamily="50" charset="-128"/>
                <a:ea typeface="Meiryo UI" panose="020B0604030504040204" pitchFamily="50" charset="-128"/>
              </a:rPr>
              <a:t>システムの</a:t>
            </a:r>
            <a:r>
              <a:rPr lang="ja-JP" altLang="en-US" sz="1500" b="1" dirty="0">
                <a:solidFill>
                  <a:srgbClr val="FF0000"/>
                </a:solidFill>
                <a:latin typeface="Meiryo UI" panose="020B0604030504040204" pitchFamily="50" charset="-128"/>
                <a:ea typeface="Meiryo UI" panose="020B0604030504040204" pitchFamily="50" charset="-128"/>
              </a:rPr>
              <a:t>仕組みを理解し、効果を検証したい</a:t>
            </a:r>
            <a:endParaRPr lang="en-US" altLang="ja-JP" sz="1500" b="1" dirty="0">
              <a:solidFill>
                <a:srgbClr val="FF0000"/>
              </a:solidFill>
              <a:latin typeface="Meiryo UI" panose="020B0604030504040204" pitchFamily="50" charset="-128"/>
              <a:ea typeface="Meiryo UI" panose="020B0604030504040204" pitchFamily="50" charset="-128"/>
            </a:endParaRPr>
          </a:p>
          <a:p>
            <a:pPr defTabSz="916245"/>
            <a:r>
              <a:rPr lang="ja-JP" altLang="en-US" sz="1500" b="1" dirty="0">
                <a:solidFill>
                  <a:prstClr val="black"/>
                </a:solidFill>
                <a:latin typeface="Meiryo UI" panose="020B0604030504040204" pitchFamily="50" charset="-128"/>
                <a:ea typeface="Meiryo UI" panose="020B0604030504040204" pitchFamily="50" charset="-128"/>
              </a:rPr>
              <a:t>・ </a:t>
            </a:r>
            <a:r>
              <a:rPr lang="en-US" altLang="ja-JP" sz="1500" b="1" dirty="0" err="1">
                <a:solidFill>
                  <a:prstClr val="black"/>
                </a:solidFill>
                <a:latin typeface="Meiryo UI" panose="020B0604030504040204" pitchFamily="50" charset="-128"/>
                <a:ea typeface="Meiryo UI" panose="020B0604030504040204" pitchFamily="50" charset="-128"/>
              </a:rPr>
              <a:t>IoT</a:t>
            </a:r>
            <a:r>
              <a:rPr lang="ja-JP" altLang="en-US" sz="1500" b="1" dirty="0">
                <a:solidFill>
                  <a:prstClr val="black"/>
                </a:solidFill>
                <a:latin typeface="Meiryo UI" panose="020B0604030504040204" pitchFamily="50" charset="-128"/>
                <a:ea typeface="Meiryo UI" panose="020B0604030504040204" pitchFamily="50" charset="-128"/>
              </a:rPr>
              <a:t>システムの</a:t>
            </a:r>
            <a:r>
              <a:rPr lang="ja-JP" altLang="en-US" sz="1500" b="1" dirty="0">
                <a:solidFill>
                  <a:srgbClr val="FF0000"/>
                </a:solidFill>
                <a:latin typeface="Meiryo UI" panose="020B0604030504040204" pitchFamily="50" charset="-128"/>
                <a:ea typeface="Meiryo UI" panose="020B0604030504040204" pitchFamily="50" charset="-128"/>
              </a:rPr>
              <a:t>運用、改善にあたり、新たな気付きを得たい</a:t>
            </a:r>
            <a:endParaRPr lang="en-US" altLang="ja-JP" sz="1500" b="1" dirty="0">
              <a:solidFill>
                <a:srgbClr val="FF0000"/>
              </a:solidFill>
              <a:latin typeface="Meiryo UI" panose="020B0604030504040204" pitchFamily="50" charset="-128"/>
              <a:ea typeface="Meiryo UI" panose="020B0604030504040204" pitchFamily="50" charset="-128"/>
            </a:endParaRPr>
          </a:p>
        </p:txBody>
      </p:sp>
      <p:pic>
        <p:nvPicPr>
          <p:cNvPr id="16" name="図 15"/>
          <p:cNvPicPr>
            <a:picLocks noChangeAspect="1"/>
          </p:cNvPicPr>
          <p:nvPr/>
        </p:nvPicPr>
        <p:blipFill rotWithShape="1">
          <a:blip r:embed="rId3" cstate="print">
            <a:extLst>
              <a:ext uri="{28A0092B-C50C-407E-A947-70E740481C1C}">
                <a14:useLocalDpi xmlns:a14="http://schemas.microsoft.com/office/drawing/2010/main" val="0"/>
              </a:ext>
            </a:extLst>
          </a:blip>
          <a:srcRect l="5926" t="12690" r="7943" b="5975"/>
          <a:stretch/>
        </p:blipFill>
        <p:spPr>
          <a:xfrm>
            <a:off x="6236974" y="8063695"/>
            <a:ext cx="745929" cy="774297"/>
          </a:xfrm>
          <a:prstGeom prst="rect">
            <a:avLst/>
          </a:prstGeom>
        </p:spPr>
      </p:pic>
      <p:sp>
        <p:nvSpPr>
          <p:cNvPr id="5" name="大かっこ 4"/>
          <p:cNvSpPr/>
          <p:nvPr/>
        </p:nvSpPr>
        <p:spPr>
          <a:xfrm>
            <a:off x="4586943" y="7182221"/>
            <a:ext cx="2520876" cy="504056"/>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6245"/>
            <a:endParaRPr lang="ja-JP" altLang="en-US" sz="1875">
              <a:solidFill>
                <a:prstClr val="black"/>
              </a:solidFill>
              <a:latin typeface="Calibri"/>
              <a:ea typeface="ＭＳ Ｐゴシック" panose="020B0600070205080204" pitchFamily="50" charset="-128"/>
            </a:endParaRPr>
          </a:p>
        </p:txBody>
      </p:sp>
      <p:sp>
        <p:nvSpPr>
          <p:cNvPr id="20" name="大かっこ 19"/>
          <p:cNvSpPr/>
          <p:nvPr/>
        </p:nvSpPr>
        <p:spPr>
          <a:xfrm>
            <a:off x="4583639" y="8891516"/>
            <a:ext cx="2520876" cy="692172"/>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6245"/>
            <a:endParaRPr lang="ja-JP" altLang="en-US" sz="1875">
              <a:solidFill>
                <a:prstClr val="black"/>
              </a:solidFill>
              <a:latin typeface="Calibri"/>
              <a:ea typeface="ＭＳ Ｐゴシック" panose="020B0600070205080204" pitchFamily="50" charset="-128"/>
            </a:endParaRPr>
          </a:p>
        </p:txBody>
      </p:sp>
      <p:sp>
        <p:nvSpPr>
          <p:cNvPr id="22" name="テキスト ボックス 21"/>
          <p:cNvSpPr txBox="1"/>
          <p:nvPr/>
        </p:nvSpPr>
        <p:spPr>
          <a:xfrm>
            <a:off x="996338" y="3094468"/>
            <a:ext cx="6408712" cy="1015663"/>
          </a:xfrm>
          <a:prstGeom prst="rect">
            <a:avLst/>
          </a:prstGeom>
          <a:noFill/>
        </p:spPr>
        <p:txBody>
          <a:bodyPr wrap="square" rtlCol="0">
            <a:spAutoFit/>
          </a:bodyPr>
          <a:lstStyle/>
          <a:p>
            <a:pPr>
              <a:lnSpc>
                <a:spcPts val="2700"/>
              </a:lnSpc>
            </a:pPr>
            <a:r>
              <a:rPr lang="ja-JP" altLang="en-US" sz="1600" b="1" dirty="0">
                <a:latin typeface="Meiryo UI" panose="020B0604030504040204" pitchFamily="50" charset="-128"/>
                <a:ea typeface="Meiryo UI" panose="020B0604030504040204" pitchFamily="50" charset="-128"/>
              </a:rPr>
              <a:t>前半</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1.5</a:t>
            </a:r>
            <a:r>
              <a:rPr lang="ja-JP" altLang="en-US" sz="14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令和５年</a:t>
            </a:r>
            <a:r>
              <a:rPr kumimoji="1" lang="ja-JP" altLang="en-US" sz="2000" b="1" dirty="0">
                <a:latin typeface="Meiryo UI" panose="020B0604030504040204" pitchFamily="50" charset="-128"/>
                <a:ea typeface="Meiryo UI" panose="020B0604030504040204" pitchFamily="50" charset="-128"/>
              </a:rPr>
              <a:t>１０</a:t>
            </a:r>
            <a:r>
              <a:rPr kumimoji="1" lang="ja-JP" altLang="en-US" sz="1600" dirty="0">
                <a:latin typeface="Meiryo UI" panose="020B0604030504040204" pitchFamily="50" charset="-128"/>
                <a:ea typeface="Meiryo UI" panose="020B0604030504040204" pitchFamily="50" charset="-128"/>
              </a:rPr>
              <a:t>月</a:t>
            </a:r>
            <a:r>
              <a:rPr kumimoji="1" lang="ja-JP" altLang="en-US" sz="2000" b="1" dirty="0">
                <a:latin typeface="Meiryo UI" panose="020B0604030504040204" pitchFamily="50" charset="-128"/>
                <a:ea typeface="Meiryo UI" panose="020B0604030504040204" pitchFamily="50" charset="-128"/>
              </a:rPr>
              <a:t>２</a:t>
            </a:r>
            <a:r>
              <a:rPr kumimoji="1" lang="ja-JP" altLang="en-US" sz="1600" dirty="0">
                <a:latin typeface="Meiryo UI" panose="020B0604030504040204" pitchFamily="50" charset="-128"/>
                <a:ea typeface="Meiryo UI" panose="020B0604030504040204" pitchFamily="50" charset="-128"/>
              </a:rPr>
              <a:t>日</a:t>
            </a:r>
            <a:r>
              <a:rPr kumimoji="1"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月</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a:t>
            </a:r>
            <a:r>
              <a:rPr kumimoji="1" lang="ja-JP" altLang="en-US" sz="2000" b="1" dirty="0">
                <a:latin typeface="Meiryo UI" panose="020B0604030504040204" pitchFamily="50" charset="-128"/>
                <a:ea typeface="Meiryo UI" panose="020B0604030504040204" pitchFamily="50" charset="-128"/>
              </a:rPr>
              <a:t>１０</a:t>
            </a:r>
            <a:r>
              <a:rPr kumimoji="1" lang="ja-JP" altLang="en-US" sz="1600" dirty="0">
                <a:latin typeface="Meiryo UI" panose="020B0604030504040204" pitchFamily="50" charset="-128"/>
                <a:ea typeface="Meiryo UI" panose="020B0604030504040204" pitchFamily="50" charset="-128"/>
              </a:rPr>
              <a:t>月</a:t>
            </a:r>
            <a:r>
              <a:rPr kumimoji="1" lang="ja-JP" altLang="en-US" sz="2000" b="1" dirty="0">
                <a:latin typeface="Meiryo UI" panose="020B0604030504040204" pitchFamily="50" charset="-128"/>
                <a:ea typeface="Meiryo UI" panose="020B0604030504040204" pitchFamily="50" charset="-128"/>
              </a:rPr>
              <a:t>３</a:t>
            </a:r>
            <a:r>
              <a:rPr kumimoji="1" lang="ja-JP" altLang="en-US" sz="1600" dirty="0">
                <a:latin typeface="Meiryo UI" panose="020B0604030504040204" pitchFamily="50" charset="-128"/>
                <a:ea typeface="Meiryo UI" panose="020B0604030504040204" pitchFamily="50" charset="-128"/>
              </a:rPr>
              <a:t>日</a:t>
            </a:r>
            <a:r>
              <a:rPr kumimoji="1"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火</a:t>
            </a:r>
            <a:r>
              <a:rPr kumimoji="1" lang="en-US" altLang="ja-JP"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a:lnSpc>
                <a:spcPts val="2700"/>
              </a:lnSpc>
            </a:pPr>
            <a:r>
              <a:rPr lang="ja-JP" altLang="en-US" sz="1600" b="1" dirty="0">
                <a:latin typeface="Meiryo UI" panose="020B0604030504040204" pitchFamily="50" charset="-128"/>
                <a:ea typeface="Meiryo UI" panose="020B0604030504040204" pitchFamily="50" charset="-128"/>
              </a:rPr>
              <a:t>後半</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1.5</a:t>
            </a:r>
            <a:r>
              <a:rPr lang="ja-JP" altLang="en-US" sz="14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令和５年</a:t>
            </a:r>
            <a:r>
              <a:rPr lang="ja-JP" altLang="en-US" sz="2000" b="1" dirty="0">
                <a:latin typeface="Meiryo UI" panose="020B0604030504040204" pitchFamily="50" charset="-128"/>
                <a:ea typeface="Meiryo UI" panose="020B0604030504040204" pitchFamily="50" charset="-128"/>
              </a:rPr>
              <a:t>１０</a:t>
            </a:r>
            <a:r>
              <a:rPr lang="ja-JP" altLang="en-US" sz="1600" dirty="0">
                <a:latin typeface="Meiryo UI" panose="020B0604030504040204" pitchFamily="50" charset="-128"/>
                <a:ea typeface="Meiryo UI" panose="020B0604030504040204" pitchFamily="50" charset="-128"/>
              </a:rPr>
              <a:t>月</a:t>
            </a:r>
            <a:r>
              <a:rPr lang="ja-JP" altLang="en-US" sz="2000" b="1" dirty="0">
                <a:latin typeface="Meiryo UI" panose="020B0604030504040204" pitchFamily="50" charset="-128"/>
                <a:ea typeface="Meiryo UI" panose="020B0604030504040204" pitchFamily="50" charset="-128"/>
              </a:rPr>
              <a:t>１６</a:t>
            </a:r>
            <a:r>
              <a:rPr lang="ja-JP" altLang="en-US" sz="1600" dirty="0">
                <a:latin typeface="Meiryo UI" panose="020B0604030504040204" pitchFamily="50" charset="-128"/>
                <a:ea typeface="Meiryo UI" panose="020B0604030504040204" pitchFamily="50" charset="-128"/>
              </a:rPr>
              <a:t>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１０</a:t>
            </a:r>
            <a:r>
              <a:rPr lang="ja-JP" altLang="en-US" sz="1600" dirty="0">
                <a:latin typeface="Meiryo UI" panose="020B0604030504040204" pitchFamily="50" charset="-128"/>
                <a:ea typeface="Meiryo UI" panose="020B0604030504040204" pitchFamily="50" charset="-128"/>
              </a:rPr>
              <a:t>月</a:t>
            </a:r>
            <a:r>
              <a:rPr lang="ja-JP" altLang="en-US" sz="2000" b="1" dirty="0">
                <a:latin typeface="Meiryo UI" panose="020B0604030504040204" pitchFamily="50" charset="-128"/>
                <a:ea typeface="Meiryo UI" panose="020B0604030504040204" pitchFamily="50" charset="-128"/>
              </a:rPr>
              <a:t>１７</a:t>
            </a:r>
            <a:r>
              <a:rPr lang="ja-JP" altLang="en-US" sz="1600" dirty="0">
                <a:latin typeface="Meiryo UI" panose="020B0604030504040204" pitchFamily="50" charset="-128"/>
                <a:ea typeface="Meiryo UI" panose="020B0604030504040204" pitchFamily="50" charset="-128"/>
              </a:rPr>
              <a:t>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火</a:t>
            </a:r>
            <a:r>
              <a:rPr lang="en-US" altLang="ja-JP" sz="1600" dirty="0">
                <a:latin typeface="Meiryo UI" panose="020B0604030504040204" pitchFamily="50" charset="-128"/>
                <a:ea typeface="Meiryo UI" panose="020B0604030504040204" pitchFamily="50" charset="-128"/>
              </a:rPr>
              <a:t>)</a:t>
            </a:r>
          </a:p>
          <a:p>
            <a:pPr>
              <a:lnSpc>
                <a:spcPts val="1800"/>
              </a:lnSpc>
            </a:pP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場　所：石川県地場産業振興センター　本館３階第５研修室</a:t>
            </a:r>
            <a:r>
              <a:rPr lang="en-US" altLang="ja-JP" sz="14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p:txBody>
      </p:sp>
      <p:sp>
        <p:nvSpPr>
          <p:cNvPr id="6" name="右中かっこ 5"/>
          <p:cNvSpPr/>
          <p:nvPr/>
        </p:nvSpPr>
        <p:spPr>
          <a:xfrm>
            <a:off x="3388637" y="7499980"/>
            <a:ext cx="105495" cy="50405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正方形/長方形 6"/>
          <p:cNvSpPr/>
          <p:nvPr/>
        </p:nvSpPr>
        <p:spPr>
          <a:xfrm>
            <a:off x="3367858" y="7610840"/>
            <a:ext cx="1295547" cy="246221"/>
          </a:xfrm>
          <a:prstGeom prst="rect">
            <a:avLst/>
          </a:prstGeom>
        </p:spPr>
        <p:txBody>
          <a:bodyPr wrap="none">
            <a:spAutoFit/>
          </a:bodyPr>
          <a:lstStyle/>
          <a:p>
            <a:r>
              <a:rPr lang="ja-JP" altLang="en-US" sz="1000" dirty="0">
                <a:latin typeface="Meiryo UI" panose="020B0604030504040204" pitchFamily="50" charset="-128"/>
                <a:ea typeface="Meiryo UI" panose="020B0604030504040204" pitchFamily="50" charset="-128"/>
              </a:rPr>
              <a:t>（座学、個人演習</a:t>
            </a:r>
            <a:r>
              <a:rPr lang="ja-JP" altLang="en-US" sz="1000" b="1" dirty="0">
                <a:latin typeface="Meiryo UI" panose="020B0604030504040204" pitchFamily="50" charset="-128"/>
                <a:ea typeface="Meiryo UI" panose="020B0604030504040204" pitchFamily="50" charset="-128"/>
              </a:rPr>
              <a:t>）</a:t>
            </a:r>
            <a:endParaRPr lang="en-US" altLang="ja-JP" sz="1000" b="1" dirty="0">
              <a:latin typeface="Meiryo UI" panose="020B0604030504040204" pitchFamily="50" charset="-128"/>
              <a:ea typeface="Meiryo UI" panose="020B0604030504040204" pitchFamily="50" charset="-128"/>
            </a:endParaRPr>
          </a:p>
        </p:txBody>
      </p:sp>
      <p:sp>
        <p:nvSpPr>
          <p:cNvPr id="21" name="ホームベース 20"/>
          <p:cNvSpPr/>
          <p:nvPr/>
        </p:nvSpPr>
        <p:spPr>
          <a:xfrm>
            <a:off x="3331541" y="4249972"/>
            <a:ext cx="1008162" cy="497389"/>
          </a:xfrm>
          <a:prstGeom prst="homePlate">
            <a:avLst>
              <a:gd name="adj" fmla="val 25587"/>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Trebuchet MS" panose="020B0603020202020204"/>
                <a:ea typeface="メイリオ" panose="020B0604030504040204" pitchFamily="50" charset="-128"/>
              </a:rPr>
              <a:t>持ち物</a:t>
            </a:r>
          </a:p>
        </p:txBody>
      </p:sp>
      <p:sp>
        <p:nvSpPr>
          <p:cNvPr id="24" name="テキスト ボックス 23"/>
          <p:cNvSpPr txBox="1"/>
          <p:nvPr/>
        </p:nvSpPr>
        <p:spPr>
          <a:xfrm>
            <a:off x="4346382" y="4250549"/>
            <a:ext cx="3058668" cy="947952"/>
          </a:xfrm>
          <a:prstGeom prst="rect">
            <a:avLst/>
          </a:prstGeom>
          <a:noFill/>
        </p:spPr>
        <p:txBody>
          <a:bodyPr wrap="square" rtlCol="0">
            <a:spAutoFit/>
          </a:bodyPr>
          <a:lstStyle/>
          <a:p>
            <a:pPr defTabSz="916245">
              <a:lnSpc>
                <a:spcPct val="120000"/>
              </a:lnSpc>
            </a:pPr>
            <a:r>
              <a:rPr lang="en-US" altLang="ja-JP" sz="1400" b="1" dirty="0">
                <a:solidFill>
                  <a:prstClr val="black"/>
                </a:solidFill>
                <a:latin typeface="Meiryo UI" panose="020B0604030504040204" pitchFamily="50" charset="-128"/>
                <a:ea typeface="Meiryo UI" panose="020B0604030504040204" pitchFamily="50" charset="-128"/>
              </a:rPr>
              <a:t>Wi-Fi</a:t>
            </a:r>
            <a:r>
              <a:rPr lang="ja-JP" altLang="en-US" sz="1400" b="1" dirty="0">
                <a:solidFill>
                  <a:prstClr val="black"/>
                </a:solidFill>
                <a:latin typeface="Meiryo UI" panose="020B0604030504040204" pitchFamily="50" charset="-128"/>
                <a:ea typeface="Meiryo UI" panose="020B0604030504040204" pitchFamily="50" charset="-128"/>
              </a:rPr>
              <a:t>接続可能なノートパソコン</a:t>
            </a:r>
            <a:endParaRPr lang="en-US" altLang="ja-JP" sz="1400" b="1" dirty="0">
              <a:solidFill>
                <a:prstClr val="black"/>
              </a:solidFill>
              <a:latin typeface="Meiryo UI" panose="020B0604030504040204" pitchFamily="50" charset="-128"/>
              <a:ea typeface="Meiryo UI" panose="020B0604030504040204" pitchFamily="50" charset="-128"/>
            </a:endParaRPr>
          </a:p>
          <a:p>
            <a:pPr defTabSz="916245">
              <a:lnSpc>
                <a:spcPct val="120000"/>
              </a:lnSpc>
            </a:pPr>
            <a:r>
              <a:rPr lang="ja-JP" altLang="en-US" sz="1400" b="1" dirty="0">
                <a:solidFill>
                  <a:prstClr val="black"/>
                </a:solidFill>
                <a:latin typeface="Meiryo UI" panose="020B0604030504040204" pitchFamily="50" charset="-128"/>
                <a:ea typeface="Meiryo UI" panose="020B0604030504040204" pitchFamily="50" charset="-128"/>
              </a:rPr>
              <a:t>電源アダプタ、キーボード、マウス</a:t>
            </a:r>
            <a:endParaRPr lang="en-US" altLang="ja-JP" sz="1400" b="1" dirty="0">
              <a:solidFill>
                <a:prstClr val="black"/>
              </a:solidFill>
              <a:latin typeface="Meiryo UI" panose="020B0604030504040204" pitchFamily="50" charset="-128"/>
              <a:ea typeface="Meiryo UI" panose="020B0604030504040204" pitchFamily="50" charset="-128"/>
            </a:endParaRPr>
          </a:p>
          <a:p>
            <a:pPr defTabSz="916245"/>
            <a:r>
              <a:rPr lang="en-US" altLang="ja-JP" sz="1100" dirty="0">
                <a:solidFill>
                  <a:srgbClr val="FF0000"/>
                </a:solidFill>
                <a:latin typeface="Meiryo UI" panose="020B0604030504040204" pitchFamily="50" charset="-128"/>
                <a:ea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rPr>
              <a:t>事後ご案内しますソフトウェアの</a:t>
            </a:r>
            <a:endParaRPr lang="en-US" altLang="ja-JP" sz="1100" dirty="0">
              <a:solidFill>
                <a:srgbClr val="FF0000"/>
              </a:solidFill>
              <a:latin typeface="Meiryo UI" panose="020B0604030504040204" pitchFamily="50" charset="-128"/>
              <a:ea typeface="Meiryo UI" panose="020B0604030504040204" pitchFamily="50" charset="-128"/>
            </a:endParaRPr>
          </a:p>
          <a:p>
            <a:pPr defTabSz="916245"/>
            <a:r>
              <a:rPr lang="ja-JP" altLang="en-US" sz="1100" dirty="0">
                <a:solidFill>
                  <a:srgbClr val="FF0000"/>
                </a:solidFill>
                <a:latin typeface="Meiryo UI" panose="020B0604030504040204" pitchFamily="50" charset="-128"/>
                <a:ea typeface="Meiryo UI" panose="020B0604030504040204" pitchFamily="50" charset="-128"/>
              </a:rPr>
              <a:t>インストールを行ってからご受講ください</a:t>
            </a:r>
          </a:p>
        </p:txBody>
      </p:sp>
      <p:sp>
        <p:nvSpPr>
          <p:cNvPr id="23" name="正方形/長方形 22"/>
          <p:cNvSpPr/>
          <p:nvPr/>
        </p:nvSpPr>
        <p:spPr>
          <a:xfrm>
            <a:off x="982805" y="4499168"/>
            <a:ext cx="2564075" cy="646331"/>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技術者向け研修全３コースを</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solidFill>
                  <a:srgbClr val="FF0000"/>
                </a:solidFill>
                <a:latin typeface="Meiryo UI" panose="020B0604030504040204" pitchFamily="50" charset="-128"/>
                <a:ea typeface="Meiryo UI" panose="020B0604030504040204" pitchFamily="50" charset="-128"/>
              </a:rPr>
              <a:t>一括申込</a:t>
            </a:r>
            <a:r>
              <a:rPr lang="ja-JP" altLang="en-US" sz="1050" dirty="0">
                <a:solidFill>
                  <a:srgbClr val="FF0000"/>
                </a:solidFill>
                <a:latin typeface="Meiryo UI" panose="020B0604030504040204" pitchFamily="50" charset="-128"/>
                <a:ea typeface="Meiryo UI" panose="020B0604030504040204" pitchFamily="50" charset="-128"/>
              </a:rPr>
              <a:t>（</a:t>
            </a:r>
            <a:r>
              <a:rPr lang="en-US" altLang="ja-JP" sz="1050" dirty="0">
                <a:solidFill>
                  <a:srgbClr val="FF0000"/>
                </a:solidFill>
                <a:latin typeface="Meiryo UI" panose="020B0604030504040204" pitchFamily="50" charset="-128"/>
                <a:ea typeface="Meiryo UI" panose="020B0604030504040204" pitchFamily="50" charset="-128"/>
              </a:rPr>
              <a:t>7/31</a:t>
            </a:r>
            <a:r>
              <a:rPr lang="ja-JP" altLang="en-US" sz="1050" dirty="0">
                <a:solidFill>
                  <a:srgbClr val="FF0000"/>
                </a:solidFill>
                <a:latin typeface="Meiryo UI" panose="020B0604030504040204" pitchFamily="50" charset="-128"/>
                <a:ea typeface="Meiryo UI" panose="020B0604030504040204" pitchFamily="50" charset="-128"/>
              </a:rPr>
              <a:t>迄）</a:t>
            </a:r>
            <a:r>
              <a:rPr lang="ja-JP" altLang="en-US" sz="1200" b="1" dirty="0">
                <a:solidFill>
                  <a:srgbClr val="FF0000"/>
                </a:solidFill>
                <a:latin typeface="Meiryo UI" panose="020B0604030504040204" pitchFamily="50" charset="-128"/>
                <a:ea typeface="Meiryo UI" panose="020B0604030504040204" pitchFamily="50" charset="-128"/>
              </a:rPr>
              <a:t>する場合、</a:t>
            </a:r>
            <a:endParaRPr lang="en-US" altLang="ja-JP" sz="1200" b="1" dirty="0">
              <a:solidFill>
                <a:srgbClr val="FF0000"/>
              </a:solidFill>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１コース＠</a:t>
            </a:r>
            <a:r>
              <a:rPr lang="ja-JP" altLang="en-US" sz="1200" b="1" dirty="0">
                <a:solidFill>
                  <a:srgbClr val="FF0000"/>
                </a:solidFill>
                <a:latin typeface="Meiryo UI" panose="020B0604030504040204" pitchFamily="50" charset="-128"/>
                <a:ea typeface="Meiryo UI" panose="020B0604030504040204" pitchFamily="50" charset="-128"/>
              </a:rPr>
              <a:t>８</a:t>
            </a:r>
            <a:r>
              <a:rPr lang="en-US" altLang="ja-JP" sz="1200" b="1" dirty="0">
                <a:solidFill>
                  <a:srgbClr val="FF0000"/>
                </a:solidFill>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３３３</a:t>
            </a:r>
            <a:r>
              <a:rPr lang="ja-JP" altLang="en-US" sz="1200" b="1" dirty="0">
                <a:latin typeface="Meiryo UI" panose="020B0604030504040204" pitchFamily="50" charset="-128"/>
                <a:ea typeface="Meiryo UI" panose="020B0604030504040204" pitchFamily="50" charset="-128"/>
              </a:rPr>
              <a:t>円</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人</a:t>
            </a:r>
            <a:endParaRPr lang="en-US" altLang="ja-JP" sz="1200" b="1" u="sng" dirty="0">
              <a:solidFill>
                <a:srgbClr val="FF0000"/>
              </a:solidFill>
              <a:latin typeface="Meiryo UI" panose="020B0604030504040204" pitchFamily="50" charset="-128"/>
              <a:ea typeface="Meiryo UI" panose="020B0604030504040204" pitchFamily="50" charset="-128"/>
            </a:endParaRPr>
          </a:p>
        </p:txBody>
      </p:sp>
      <p:sp>
        <p:nvSpPr>
          <p:cNvPr id="50" name="ホームベース 49"/>
          <p:cNvSpPr/>
          <p:nvPr/>
        </p:nvSpPr>
        <p:spPr>
          <a:xfrm>
            <a:off x="0" y="5185157"/>
            <a:ext cx="3241474" cy="387690"/>
          </a:xfrm>
          <a:prstGeom prst="homePlate">
            <a:avLst>
              <a:gd name="adj" fmla="val 27120"/>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Trebuchet MS" panose="020B0603020202020204"/>
                <a:ea typeface="メイリオ" panose="020B0604030504040204" pitchFamily="50" charset="-128"/>
              </a:rPr>
              <a:t>講義日時・講師・講義内容</a:t>
            </a:r>
          </a:p>
        </p:txBody>
      </p:sp>
      <p:sp>
        <p:nvSpPr>
          <p:cNvPr id="28" name="大かっこ 27"/>
          <p:cNvSpPr/>
          <p:nvPr/>
        </p:nvSpPr>
        <p:spPr>
          <a:xfrm>
            <a:off x="972603" y="4498666"/>
            <a:ext cx="2253443" cy="646331"/>
          </a:xfrm>
          <a:prstGeom prst="bracketPair">
            <a:avLst>
              <a:gd name="adj" fmla="val 993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E3BC8940-F1CE-44DC-9CBB-A4C165A2CA8B}"/>
              </a:ext>
            </a:extLst>
          </p:cNvPr>
          <p:cNvSpPr txBox="1"/>
          <p:nvPr/>
        </p:nvSpPr>
        <p:spPr>
          <a:xfrm>
            <a:off x="6747711" y="9932414"/>
            <a:ext cx="471604" cy="400110"/>
          </a:xfrm>
          <a:prstGeom prst="rect">
            <a:avLst/>
          </a:prstGeom>
          <a:noFill/>
        </p:spPr>
        <p:txBody>
          <a:bodyPr wrap="none" rtlCol="0">
            <a:spAutoFit/>
          </a:bodyPr>
          <a:lstStyle/>
          <a:p>
            <a:r>
              <a:rPr lang="en-US" altLang="ja-JP" sz="2000" dirty="0"/>
              <a:t>-4-</a:t>
            </a:r>
            <a:endParaRPr lang="ja-JP" altLang="en-US" sz="2000" dirty="0"/>
          </a:p>
        </p:txBody>
      </p:sp>
    </p:spTree>
    <p:extLst>
      <p:ext uri="{BB962C8B-B14F-4D97-AF65-F5344CB8AC3E}">
        <p14:creationId xmlns:p14="http://schemas.microsoft.com/office/powerpoint/2010/main" val="2973623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1093" y="935629"/>
            <a:ext cx="7067286" cy="806367"/>
          </a:xfrm>
          <a:prstGeom prst="rect">
            <a:avLst/>
          </a:prstGeom>
          <a:noFill/>
        </p:spPr>
        <p:txBody>
          <a:bodyPr wrap="square" rtlCol="0">
            <a:noAutofit/>
          </a:bodyPr>
          <a:lstStyle/>
          <a:p>
            <a:pPr defTabSz="916245"/>
            <a:r>
              <a:rPr lang="ja-JP" altLang="en-US" sz="1381" dirty="0">
                <a:solidFill>
                  <a:prstClr val="black"/>
                </a:solidFill>
                <a:latin typeface="Meiryo UI" panose="020B0604030504040204" pitchFamily="50" charset="-128"/>
                <a:ea typeface="Meiryo UI" panose="020B0604030504040204" pitchFamily="50" charset="-128"/>
              </a:rPr>
              <a:t>　　</a:t>
            </a:r>
            <a:r>
              <a:rPr lang="ja-JP" altLang="en-US" sz="1973" b="1" u="sng" dirty="0">
                <a:solidFill>
                  <a:srgbClr val="FF0000"/>
                </a:solidFill>
                <a:latin typeface="Meiryo UI" panose="020B0604030504040204" pitchFamily="50" charset="-128"/>
                <a:ea typeface="Meiryo UI" panose="020B0604030504040204" pitchFamily="50" charset="-128"/>
              </a:rPr>
              <a:t>機械学習等の活用</a:t>
            </a:r>
            <a:r>
              <a:rPr lang="ja-JP" altLang="en-US" sz="1973" b="1" dirty="0">
                <a:solidFill>
                  <a:prstClr val="black"/>
                </a:solidFill>
                <a:latin typeface="Meiryo UI" panose="020B0604030504040204" pitchFamily="50" charset="-128"/>
                <a:ea typeface="Meiryo UI" panose="020B0604030504040204" pitchFamily="50" charset="-128"/>
              </a:rPr>
              <a:t>によって</a:t>
            </a:r>
            <a:r>
              <a:rPr lang="ja-JP" altLang="en-US" sz="1973" b="1" u="sng" dirty="0">
                <a:solidFill>
                  <a:srgbClr val="FF0000"/>
                </a:solidFill>
                <a:latin typeface="Meiryo UI" panose="020B0604030504040204" pitchFamily="50" charset="-128"/>
                <a:ea typeface="Meiryo UI" panose="020B0604030504040204" pitchFamily="50" charset="-128"/>
              </a:rPr>
              <a:t>画期的な製品を開発</a:t>
            </a:r>
            <a:r>
              <a:rPr lang="ja-JP" altLang="en-US" sz="1973" b="1" dirty="0">
                <a:solidFill>
                  <a:prstClr val="black"/>
                </a:solidFill>
                <a:latin typeface="Meiryo UI" panose="020B0604030504040204" pitchFamily="50" charset="-128"/>
                <a:ea typeface="Meiryo UI" panose="020B0604030504040204" pitchFamily="50" charset="-128"/>
              </a:rPr>
              <a:t>したい</a:t>
            </a:r>
            <a:r>
              <a:rPr lang="ja-JP" altLang="en-US" sz="1973" b="1" u="sng" dirty="0">
                <a:solidFill>
                  <a:srgbClr val="FF0000"/>
                </a:solidFill>
                <a:latin typeface="Meiryo UI" panose="020B0604030504040204" pitchFamily="50" charset="-128"/>
                <a:ea typeface="Meiryo UI" panose="020B0604030504040204" pitchFamily="50" charset="-128"/>
              </a:rPr>
              <a:t>製品開発担当者等</a:t>
            </a:r>
            <a:r>
              <a:rPr lang="ja-JP" altLang="en-US" sz="1973" b="1" dirty="0">
                <a:solidFill>
                  <a:prstClr val="black"/>
                </a:solidFill>
                <a:latin typeface="Meiryo UI" panose="020B0604030504040204" pitchFamily="50" charset="-128"/>
                <a:ea typeface="Meiryo UI" panose="020B0604030504040204" pitchFamily="50" charset="-128"/>
              </a:rPr>
              <a:t>のための研修を開催します！</a:t>
            </a:r>
            <a:endParaRPr lang="en-US" altLang="ja-JP" sz="1973" b="1" dirty="0">
              <a:solidFill>
                <a:prstClr val="black"/>
              </a:solidFill>
              <a:latin typeface="Meiryo UI" panose="020B0604030504040204" pitchFamily="50" charset="-128"/>
              <a:ea typeface="Meiryo UI" panose="020B0604030504040204" pitchFamily="50" charset="-128"/>
            </a:endParaRPr>
          </a:p>
          <a:p>
            <a:pPr defTabSz="916245"/>
            <a:r>
              <a:rPr lang="ja-JP" altLang="en-US" sz="1579" b="1" dirty="0">
                <a:solidFill>
                  <a:prstClr val="black"/>
                </a:solidFill>
                <a:latin typeface="Meiryo UI" panose="020B0604030504040204" pitchFamily="50" charset="-128"/>
                <a:ea typeface="Meiryo UI" panose="020B0604030504040204" pitchFamily="50" charset="-128"/>
              </a:rPr>
              <a:t>　　　　　　　</a:t>
            </a:r>
            <a:r>
              <a:rPr lang="ja-JP" altLang="en-US" sz="1282" dirty="0">
                <a:solidFill>
                  <a:prstClr val="black"/>
                </a:solidFill>
                <a:latin typeface="Meiryo UI" panose="020B0604030504040204" pitchFamily="50" charset="-128"/>
                <a:ea typeface="Meiryo UI" panose="020B0604030504040204" pitchFamily="50" charset="-128"/>
              </a:rPr>
              <a:t>　　</a:t>
            </a:r>
          </a:p>
        </p:txBody>
      </p:sp>
      <p:sp>
        <p:nvSpPr>
          <p:cNvPr id="48" name="テキスト ボックス 47"/>
          <p:cNvSpPr txBox="1"/>
          <p:nvPr/>
        </p:nvSpPr>
        <p:spPr>
          <a:xfrm>
            <a:off x="864146" y="2363955"/>
            <a:ext cx="6660249" cy="707886"/>
          </a:xfrm>
          <a:prstGeom prst="rect">
            <a:avLst/>
          </a:prstGeom>
          <a:noFill/>
        </p:spPr>
        <p:txBody>
          <a:bodyPr wrap="square" rtlCol="0">
            <a:spAutoFit/>
          </a:bodyPr>
          <a:lstStyle/>
          <a:p>
            <a:pPr defTabSz="916245">
              <a:lnSpc>
                <a:spcPts val="2400"/>
              </a:lnSpc>
            </a:pPr>
            <a:r>
              <a:rPr lang="ja-JP" altLang="en-US" sz="1800" b="1" dirty="0">
                <a:solidFill>
                  <a:prstClr val="black"/>
                </a:solidFill>
                <a:latin typeface="Meiryo UI" panose="020B0604030504040204" pitchFamily="50" charset="-128"/>
                <a:ea typeface="Meiryo UI" panose="020B0604030504040204" pitchFamily="50" charset="-128"/>
              </a:rPr>
              <a:t>　に関心がある県内企業の製品開発担当者など</a:t>
            </a:r>
            <a:endParaRPr lang="en-US" altLang="ja-JP" sz="1800" b="1" dirty="0">
              <a:solidFill>
                <a:prstClr val="black"/>
              </a:solidFill>
              <a:latin typeface="Meiryo UI" panose="020B0604030504040204" pitchFamily="50" charset="-128"/>
              <a:ea typeface="Meiryo UI" panose="020B0604030504040204" pitchFamily="50" charset="-128"/>
            </a:endParaRPr>
          </a:p>
          <a:p>
            <a:pPr defTabSz="916245">
              <a:lnSpc>
                <a:spcPts val="2400"/>
              </a:lnSpc>
            </a:pPr>
            <a:r>
              <a:rPr lang="ja-JP" altLang="en-US" sz="1800" b="1" dirty="0">
                <a:solidFill>
                  <a:prstClr val="black"/>
                </a:solidFill>
                <a:latin typeface="Meiryo UI" panose="020B0604030504040204" pitchFamily="50" charset="-128"/>
                <a:ea typeface="Meiryo UI" panose="020B0604030504040204" pitchFamily="50" charset="-128"/>
              </a:rPr>
              <a:t>　　　　　　　　　　　　　　　　　　　　　　　　　　　</a:t>
            </a:r>
            <a:r>
              <a:rPr lang="ja-JP" altLang="en-US" sz="2600" b="1" dirty="0">
                <a:solidFill>
                  <a:prstClr val="black"/>
                </a:solidFill>
                <a:latin typeface="Meiryo UI" panose="020B0604030504040204" pitchFamily="50" charset="-128"/>
                <a:ea typeface="Meiryo UI" panose="020B0604030504040204" pitchFamily="50" charset="-128"/>
              </a:rPr>
              <a:t>３０</a:t>
            </a:r>
            <a:r>
              <a:rPr lang="ja-JP" altLang="en-US" sz="1800" b="1" dirty="0">
                <a:solidFill>
                  <a:prstClr val="black"/>
                </a:solidFill>
                <a:latin typeface="Meiryo UI" panose="020B0604030504040204" pitchFamily="50" charset="-128"/>
                <a:ea typeface="Meiryo UI" panose="020B0604030504040204" pitchFamily="50" charset="-128"/>
              </a:rPr>
              <a:t>名程度</a:t>
            </a:r>
            <a:r>
              <a:rPr lang="ja-JP" altLang="en-US" sz="1600" b="1" dirty="0">
                <a:solidFill>
                  <a:prstClr val="black"/>
                </a:solidFill>
                <a:latin typeface="Meiryo UI" panose="020B0604030504040204" pitchFamily="50" charset="-128"/>
                <a:ea typeface="Meiryo UI" panose="020B0604030504040204" pitchFamily="50" charset="-128"/>
              </a:rPr>
              <a:t>（先着）</a:t>
            </a:r>
          </a:p>
        </p:txBody>
      </p:sp>
      <p:sp>
        <p:nvSpPr>
          <p:cNvPr id="50" name="ホームベース 49"/>
          <p:cNvSpPr/>
          <p:nvPr/>
        </p:nvSpPr>
        <p:spPr>
          <a:xfrm>
            <a:off x="-12382" y="5446462"/>
            <a:ext cx="3125798" cy="336791"/>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Trebuchet MS" panose="020B0603020202020204"/>
                <a:ea typeface="メイリオ" panose="020B0604030504040204" pitchFamily="50" charset="-128"/>
              </a:rPr>
              <a:t>講義日時・講師・講義内容</a:t>
            </a:r>
          </a:p>
        </p:txBody>
      </p:sp>
      <p:graphicFrame>
        <p:nvGraphicFramePr>
          <p:cNvPr id="2" name="表 1"/>
          <p:cNvGraphicFramePr>
            <a:graphicFrameLocks noGrp="1"/>
          </p:cNvGraphicFramePr>
          <p:nvPr>
            <p:extLst>
              <p:ext uri="{D42A27DB-BD31-4B8C-83A1-F6EECF244321}">
                <p14:modId xmlns:p14="http://schemas.microsoft.com/office/powerpoint/2010/main" val="1385035961"/>
              </p:ext>
            </p:extLst>
          </p:nvPr>
        </p:nvGraphicFramePr>
        <p:xfrm>
          <a:off x="11931" y="5824531"/>
          <a:ext cx="7198379" cy="4244198"/>
        </p:xfrm>
        <a:graphic>
          <a:graphicData uri="http://schemas.openxmlformats.org/drawingml/2006/table">
            <a:tbl>
              <a:tblPr firstRow="1" bandRow="1">
                <a:tableStyleId>{93296810-A885-4BE3-A3E7-6D5BEEA58F35}</a:tableStyleId>
              </a:tblPr>
              <a:tblGrid>
                <a:gridCol w="307268">
                  <a:extLst>
                    <a:ext uri="{9D8B030D-6E8A-4147-A177-3AD203B41FA5}">
                      <a16:colId xmlns:a16="http://schemas.microsoft.com/office/drawing/2014/main" val="1827180843"/>
                    </a:ext>
                  </a:extLst>
                </a:gridCol>
                <a:gridCol w="1492983">
                  <a:extLst>
                    <a:ext uri="{9D8B030D-6E8A-4147-A177-3AD203B41FA5}">
                      <a16:colId xmlns:a16="http://schemas.microsoft.com/office/drawing/2014/main" val="4204409680"/>
                    </a:ext>
                  </a:extLst>
                </a:gridCol>
                <a:gridCol w="2448272">
                  <a:extLst>
                    <a:ext uri="{9D8B030D-6E8A-4147-A177-3AD203B41FA5}">
                      <a16:colId xmlns:a16="http://schemas.microsoft.com/office/drawing/2014/main" val="3115691057"/>
                    </a:ext>
                  </a:extLst>
                </a:gridCol>
                <a:gridCol w="2949856">
                  <a:extLst>
                    <a:ext uri="{9D8B030D-6E8A-4147-A177-3AD203B41FA5}">
                      <a16:colId xmlns:a16="http://schemas.microsoft.com/office/drawing/2014/main" val="3353110381"/>
                    </a:ext>
                  </a:extLst>
                </a:gridCol>
              </a:tblGrid>
              <a:tr h="281361">
                <a:tc>
                  <a:txBody>
                    <a:bodyPr/>
                    <a:lstStyle/>
                    <a:p>
                      <a:pPr algn="ctr"/>
                      <a:endParaRPr kumimoji="1" lang="ja-JP" altLang="en-US" sz="1300" b="1" dirty="0">
                        <a:latin typeface="Meiryo UI" panose="020B0604030504040204" pitchFamily="50" charset="-128"/>
                        <a:ea typeface="Meiryo UI" panose="020B0604030504040204" pitchFamily="50" charset="-128"/>
                        <a:cs typeface="Microsoft Himalaya" panose="01010100010101010101" pitchFamily="2" charset="0"/>
                      </a:endParaRPr>
                    </a:p>
                  </a:txBody>
                  <a:tcPr marL="90212" marR="90212" marT="45106" marB="45106">
                    <a:solidFill>
                      <a:schemeClr val="accent1"/>
                    </a:solidFill>
                  </a:tcPr>
                </a:tc>
                <a:tc>
                  <a:txBody>
                    <a:bodyPr/>
                    <a:lstStyle/>
                    <a:p>
                      <a:pPr algn="ctr"/>
                      <a:r>
                        <a:rPr kumimoji="1" lang="ja-JP" altLang="en-US" sz="1300" b="1" dirty="0">
                          <a:latin typeface="Meiryo UI" panose="020B0604030504040204" pitchFamily="50" charset="-128"/>
                          <a:ea typeface="Meiryo UI" panose="020B0604030504040204" pitchFamily="50" charset="-128"/>
                          <a:cs typeface="Microsoft Himalaya" panose="01010100010101010101" pitchFamily="2" charset="0"/>
                        </a:rPr>
                        <a:t>日時</a:t>
                      </a:r>
                    </a:p>
                  </a:txBody>
                  <a:tcPr marL="90212" marR="90212" marT="45106" marB="45106">
                    <a:solidFill>
                      <a:schemeClr val="accent1"/>
                    </a:solidFill>
                  </a:tcPr>
                </a:tc>
                <a:tc>
                  <a:txBody>
                    <a:bodyPr/>
                    <a:lstStyle/>
                    <a:p>
                      <a:pPr algn="ctr"/>
                      <a:r>
                        <a:rPr kumimoji="1" lang="ja-JP" altLang="en-US" sz="1300" b="1" dirty="0">
                          <a:latin typeface="Meiryo UI" panose="020B0604030504040204" pitchFamily="50" charset="-128"/>
                          <a:ea typeface="Meiryo UI" panose="020B0604030504040204" pitchFamily="50" charset="-128"/>
                          <a:cs typeface="Microsoft Himalaya" panose="01010100010101010101" pitchFamily="2" charset="0"/>
                        </a:rPr>
                        <a:t>講義内容（予定）</a:t>
                      </a:r>
                    </a:p>
                  </a:txBody>
                  <a:tcPr marL="90212" marR="90212" marT="45106" marB="45106">
                    <a:solidFill>
                      <a:schemeClr val="accent1"/>
                    </a:solidFill>
                  </a:tcPr>
                </a:tc>
                <a:tc>
                  <a:txBody>
                    <a:bodyPr/>
                    <a:lstStyle/>
                    <a:p>
                      <a:pPr algn="ctr"/>
                      <a:r>
                        <a:rPr kumimoji="1" lang="ja-JP" altLang="en-US" sz="1300" b="1" dirty="0">
                          <a:latin typeface="Meiryo UI" panose="020B0604030504040204" pitchFamily="50" charset="-128"/>
                          <a:ea typeface="Meiryo UI" panose="020B0604030504040204" pitchFamily="50" charset="-128"/>
                          <a:cs typeface="Microsoft Himalaya" panose="01010100010101010101" pitchFamily="2" charset="0"/>
                        </a:rPr>
                        <a:t>講師</a:t>
                      </a:r>
                    </a:p>
                  </a:txBody>
                  <a:tcPr marL="90212" marR="90212" marT="45106" marB="45106">
                    <a:solidFill>
                      <a:schemeClr val="accent1"/>
                    </a:solidFill>
                  </a:tcPr>
                </a:tc>
                <a:extLst>
                  <a:ext uri="{0D108BD9-81ED-4DB2-BD59-A6C34878D82A}">
                    <a16:rowId xmlns:a16="http://schemas.microsoft.com/office/drawing/2014/main" val="1270140633"/>
                  </a:ext>
                </a:extLst>
              </a:tr>
              <a:tr h="929256">
                <a:tc rowSpan="2">
                  <a:txBody>
                    <a:bodyPr/>
                    <a:lstStyle/>
                    <a:p>
                      <a:pPr algn="ctr"/>
                      <a:r>
                        <a:rPr kumimoji="1" lang="ja-JP" altLang="en-US" sz="1400" b="0" dirty="0">
                          <a:latin typeface="Meiryo UI" panose="020B0604030504040204" pitchFamily="50" charset="-128"/>
                          <a:ea typeface="Meiryo UI" panose="020B0604030504040204" pitchFamily="50" charset="-128"/>
                        </a:rPr>
                        <a:t>前　半</a:t>
                      </a:r>
                    </a:p>
                  </a:txBody>
                  <a:tcPr marL="90212" marR="90212" marT="45106" marB="45106" vert="eaVert"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11/13</a:t>
                      </a:r>
                      <a:r>
                        <a:rPr kumimoji="1" lang="ja-JP" altLang="en-US" sz="1400" b="1" dirty="0">
                          <a:latin typeface="Meiryo UI" panose="020B0604030504040204" pitchFamily="50" charset="-128"/>
                          <a:ea typeface="Meiryo UI" panose="020B0604030504040204" pitchFamily="50" charset="-128"/>
                        </a:rPr>
                        <a:t>（月）</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13:00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17:30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chemeClr val="accent1">
                        <a:lumMod val="20000"/>
                        <a:lumOff val="80000"/>
                      </a:schemeClr>
                    </a:solidFill>
                  </a:tcPr>
                </a:tc>
                <a:tc>
                  <a:txBody>
                    <a:bodyPr/>
                    <a:lstStyle/>
                    <a:p>
                      <a:r>
                        <a:rPr kumimoji="1" lang="ja-JP" altLang="en-US" sz="1000" b="1" dirty="0">
                          <a:solidFill>
                            <a:schemeClr val="tx1"/>
                          </a:solidFill>
                          <a:latin typeface="Meiryo UI" panose="020B0604030504040204" pitchFamily="50" charset="-128"/>
                          <a:ea typeface="Meiryo UI" panose="020B0604030504040204" pitchFamily="50" charset="-128"/>
                        </a:rPr>
                        <a:t>データ解析・機械学習の手法を学ぶ</a:t>
                      </a:r>
                    </a:p>
                    <a:p>
                      <a:r>
                        <a:rPr kumimoji="1" lang="ja-JP" altLang="en-US" sz="1000" b="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●機械</a:t>
                      </a:r>
                      <a:r>
                        <a:rPr kumimoji="1" lang="ja-JP" altLang="en-US" sz="1000" b="0" dirty="0">
                          <a:solidFill>
                            <a:schemeClr val="tx1"/>
                          </a:solidFill>
                          <a:latin typeface="Meiryo UI" panose="020B0604030504040204" pitchFamily="50" charset="-128"/>
                          <a:ea typeface="Meiryo UI" panose="020B0604030504040204" pitchFamily="50" charset="-128"/>
                        </a:rPr>
                        <a:t>学習基礎（座学・個人演習）</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90212" marR="90212" marT="45106" marB="45106" anchor="ctr">
                    <a:solidFill>
                      <a:schemeClr val="accent1">
                        <a:lumMod val="20000"/>
                        <a:lumOff val="80000"/>
                      </a:schemeClr>
                    </a:solidFill>
                  </a:tcPr>
                </a:tc>
                <a:tc rowSpan="4">
                  <a:txBody>
                    <a:bodyPr/>
                    <a:lstStyle/>
                    <a:p>
                      <a:r>
                        <a:rPr kumimoji="1" lang="ja-JP" altLang="en-US" sz="1000" b="1" dirty="0">
                          <a:latin typeface="Meiryo UI" panose="020B0604030504040204" pitchFamily="50" charset="-128"/>
                          <a:ea typeface="Meiryo UI" panose="020B0604030504040204" pitchFamily="50" charset="-128"/>
                        </a:rPr>
                        <a:t>早稲田大学</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グローバルソフトウェア</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エンジニアリング研究所所長</a:t>
                      </a:r>
                    </a:p>
                    <a:p>
                      <a:r>
                        <a:rPr kumimoji="1" lang="ja-JP" altLang="en-US" sz="1000" b="1" dirty="0">
                          <a:latin typeface="Meiryo UI" panose="020B0604030504040204" pitchFamily="50" charset="-128"/>
                          <a:ea typeface="Meiryo UI" panose="020B0604030504040204" pitchFamily="50" charset="-128"/>
                        </a:rPr>
                        <a:t>スマート</a:t>
                      </a:r>
                      <a:r>
                        <a:rPr kumimoji="1" lang="en-US" altLang="ja-JP" sz="1000" b="1" dirty="0">
                          <a:latin typeface="Meiryo UI" panose="020B0604030504040204" pitchFamily="50" charset="-128"/>
                          <a:ea typeface="Meiryo UI" panose="020B0604030504040204" pitchFamily="50" charset="-128"/>
                        </a:rPr>
                        <a:t>SE</a:t>
                      </a:r>
                      <a:r>
                        <a:rPr kumimoji="1" lang="ja-JP" altLang="en-US" sz="1000" b="1" dirty="0">
                          <a:latin typeface="Meiryo UI" panose="020B0604030504040204" pitchFamily="50" charset="-128"/>
                          <a:ea typeface="Meiryo UI" panose="020B0604030504040204" pitchFamily="50" charset="-128"/>
                        </a:rPr>
                        <a:t>コンソーシアム会長</a:t>
                      </a:r>
                      <a:endParaRPr kumimoji="1" lang="en-US" altLang="ja-JP" sz="1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鷲崎　弘宜</a:t>
                      </a:r>
                      <a:r>
                        <a:rPr kumimoji="1" lang="ja-JP" altLang="en-US" sz="1000" b="1" dirty="0">
                          <a:latin typeface="Meiryo UI" panose="020B0604030504040204" pitchFamily="50" charset="-128"/>
                          <a:ea typeface="Meiryo UI" panose="020B0604030504040204" pitchFamily="50" charset="-128"/>
                        </a:rPr>
                        <a:t>　氏</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r>
                        <a:rPr kumimoji="1" lang="ja-JP" altLang="en-US" sz="1000" b="0" dirty="0">
                          <a:latin typeface="Meiryo UI" panose="020B0604030504040204" pitchFamily="50" charset="-128"/>
                          <a:ea typeface="Meiryo UI" panose="020B0604030504040204" pitchFamily="50" charset="-128"/>
                        </a:rPr>
                        <a:t>・経済産業省 「デジタル・トランスフォーメーション」</a:t>
                      </a:r>
                    </a:p>
                    <a:p>
                      <a:r>
                        <a:rPr kumimoji="1" lang="ja-JP" altLang="en-US" sz="1000" b="0" dirty="0">
                          <a:latin typeface="Meiryo UI" panose="020B0604030504040204" pitchFamily="50" charset="-128"/>
                          <a:ea typeface="Meiryo UI" panose="020B0604030504040204" pitchFamily="50" charset="-128"/>
                        </a:rPr>
                        <a:t>　を促進するためのデジタルガバナンスに関する</a:t>
                      </a:r>
                    </a:p>
                    <a:p>
                      <a:r>
                        <a:rPr kumimoji="1" lang="ja-JP" altLang="en-US" sz="1000" b="0" dirty="0">
                          <a:latin typeface="Meiryo UI" panose="020B0604030504040204" pitchFamily="50" charset="-128"/>
                          <a:ea typeface="Meiryo UI" panose="020B0604030504040204" pitchFamily="50" charset="-128"/>
                        </a:rPr>
                        <a:t>　有識者検討会」 委員</a:t>
                      </a:r>
                    </a:p>
                    <a:p>
                      <a:r>
                        <a:rPr kumimoji="1" lang="ja-JP" altLang="en-US" sz="1000" b="0" dirty="0">
                          <a:latin typeface="Meiryo UI" panose="020B0604030504040204" pitchFamily="50" charset="-128"/>
                          <a:ea typeface="Meiryo UI" panose="020B0604030504040204" pitchFamily="50" charset="-128"/>
                        </a:rPr>
                        <a:t>・ソフトウェア工学研究の第一人者として</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b="0" dirty="0">
                          <a:latin typeface="Meiryo UI" panose="020B0604030504040204" pitchFamily="50" charset="-128"/>
                          <a:ea typeface="Meiryo UI" panose="020B0604030504040204" pitchFamily="50" charset="-128"/>
                        </a:rPr>
                        <a:t>　研究を実施</a:t>
                      </a:r>
                      <a:endParaRPr kumimoji="1" lang="en-US" altLang="ja-JP" sz="1000" b="0" dirty="0">
                        <a:latin typeface="Meiryo UI" panose="020B0604030504040204" pitchFamily="50" charset="-128"/>
                        <a:ea typeface="Meiryo UI" panose="020B0604030504040204" pitchFamily="50" charset="-128"/>
                      </a:endParaRPr>
                    </a:p>
                    <a:p>
                      <a:endParaRPr kumimoji="1" lang="en-US" altLang="ja-JP" sz="5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モバイルコンピューティング</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推進コンソーシアム（ＭＣＰＣ）</a:t>
                      </a:r>
                      <a:endParaRPr kumimoji="1" lang="en-US" altLang="ja-JP" sz="1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岡崎　正一</a:t>
                      </a:r>
                      <a:r>
                        <a:rPr kumimoji="1" lang="ja-JP" altLang="en-US" sz="1000" b="1" dirty="0">
                          <a:latin typeface="Meiryo UI" panose="020B0604030504040204" pitchFamily="50" charset="-128"/>
                          <a:ea typeface="Meiryo UI" panose="020B0604030504040204" pitchFamily="50" charset="-128"/>
                        </a:rPr>
                        <a:t>　氏</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増倉　孝一</a:t>
                      </a:r>
                      <a:r>
                        <a:rPr kumimoji="1" lang="ja-JP" altLang="en-US" sz="1000" b="1" dirty="0">
                          <a:latin typeface="Meiryo UI" panose="020B0604030504040204" pitchFamily="50" charset="-128"/>
                          <a:ea typeface="Meiryo UI" panose="020B0604030504040204" pitchFamily="50" charset="-128"/>
                        </a:rPr>
                        <a:t>　氏</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・ＭＣＰＣでは、コンピュータハードメーカ・ソフトメーカ等が連携し、モバイルコンピューティングシステム実現、発展、普及啓発を実施</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ja-JP" altLang="en-US" sz="500" b="1" dirty="0">
                        <a:latin typeface="Meiryo UI" panose="020B0604030504040204" pitchFamily="50" charset="-128"/>
                        <a:ea typeface="Meiryo UI" panose="020B0604030504040204" pitchFamily="50" charset="-128"/>
                      </a:endParaRPr>
                    </a:p>
                    <a:p>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90212" marR="90212" marT="45106" marB="45106">
                    <a:solidFill>
                      <a:schemeClr val="accent1">
                        <a:lumMod val="20000"/>
                        <a:lumOff val="80000"/>
                      </a:schemeClr>
                    </a:solidFill>
                  </a:tcPr>
                </a:tc>
                <a:extLst>
                  <a:ext uri="{0D108BD9-81ED-4DB2-BD59-A6C34878D82A}">
                    <a16:rowId xmlns:a16="http://schemas.microsoft.com/office/drawing/2014/main" val="1402216213"/>
                  </a:ext>
                </a:extLst>
              </a:tr>
              <a:tr h="936104">
                <a:tc vMerge="1">
                  <a:txBody>
                    <a:bodyPr/>
                    <a:lstStyle/>
                    <a:p>
                      <a:endParaRPr kumimoji="1" lang="ja-JP" altLang="en-US" sz="16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11/14</a:t>
                      </a:r>
                      <a:r>
                        <a:rPr kumimoji="1" lang="ja-JP" altLang="en-US" sz="1400" b="1" dirty="0">
                          <a:latin typeface="Meiryo UI" panose="020B0604030504040204" pitchFamily="50" charset="-128"/>
                          <a:ea typeface="Meiryo UI" panose="020B0604030504040204" pitchFamily="50" charset="-128"/>
                        </a:rPr>
                        <a:t>（火）</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9:00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17:00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ja-JP" altLang="en-US" sz="1000" b="1" dirty="0">
                          <a:solidFill>
                            <a:schemeClr val="tx1"/>
                          </a:solidFill>
                          <a:latin typeface="Meiryo UI" panose="020B0604030504040204" pitchFamily="50" charset="-128"/>
                          <a:ea typeface="Meiryo UI" panose="020B0604030504040204" pitchFamily="50" charset="-128"/>
                        </a:rPr>
                        <a:t>データ解析・機械学習の手法を学ぶ</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baseline="0" dirty="0">
                          <a:solidFill>
                            <a:schemeClr val="tx1"/>
                          </a:solidFill>
                          <a:latin typeface="Meiryo UI" panose="020B0604030504040204" pitchFamily="50" charset="-128"/>
                          <a:ea typeface="Meiryo UI" panose="020B0604030504040204" pitchFamily="50" charset="-128"/>
                        </a:rPr>
                        <a:t>画像分析（座学・個人演習）</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異常検知　（座学・個人演習）</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92901613"/>
                  </a:ext>
                </a:extLst>
              </a:tr>
              <a:tr h="936104">
                <a:tc rowSpan="2">
                  <a:txBody>
                    <a:bodyPr/>
                    <a:lstStyle/>
                    <a:p>
                      <a:pPr algn="ctr"/>
                      <a:r>
                        <a:rPr kumimoji="1" lang="ja-JP" altLang="en-US" sz="1400" b="0" dirty="0">
                          <a:latin typeface="Meiryo UI" panose="020B0604030504040204" pitchFamily="50" charset="-128"/>
                          <a:ea typeface="Meiryo UI" panose="020B0604030504040204" pitchFamily="50" charset="-128"/>
                        </a:rPr>
                        <a:t>後　半</a:t>
                      </a:r>
                    </a:p>
                  </a:txBody>
                  <a:tcPr marL="90212" marR="90212" marT="45106" marB="45106" vert="eaVert"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11/27</a:t>
                      </a:r>
                      <a:r>
                        <a:rPr kumimoji="1" lang="ja-JP" altLang="en-US" sz="1400" b="1" dirty="0">
                          <a:latin typeface="Meiryo UI" panose="020B0604030504040204" pitchFamily="50" charset="-128"/>
                          <a:ea typeface="Meiryo UI" panose="020B0604030504040204" pitchFamily="50" charset="-128"/>
                        </a:rPr>
                        <a:t>（月）</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13:00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17:30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chemeClr val="accent1">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eiryo UI" panose="020B0604030504040204" pitchFamily="50" charset="-128"/>
                          <a:ea typeface="Meiryo UI" panose="020B0604030504040204" pitchFamily="50" charset="-128"/>
                        </a:rPr>
                        <a:t>データ解析・機械学習の手法を学ぶ</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深層学習（座学・個人演習）</a:t>
                      </a:r>
                      <a:r>
                        <a:rPr kumimoji="1" lang="ja-JP" altLang="en-US" sz="1000" b="1" dirty="0">
                          <a:solidFill>
                            <a:schemeClr val="tx1"/>
                          </a:solidFill>
                          <a:latin typeface="Meiryo UI" panose="020B0604030504040204" pitchFamily="50" charset="-128"/>
                          <a:ea typeface="Meiryo UI" panose="020B0604030504040204" pitchFamily="50" charset="-128"/>
                        </a:rPr>
                        <a:t>　　　</a:t>
                      </a:r>
                    </a:p>
                  </a:txBody>
                  <a:tcPr marL="90212" marR="90212" marT="45106" marB="45106" anchor="ctr">
                    <a:solidFill>
                      <a:schemeClr val="accent1">
                        <a:lumMod val="20000"/>
                        <a:lumOff val="80000"/>
                      </a:schemeClr>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55861840"/>
                  </a:ext>
                </a:extLst>
              </a:tr>
              <a:tr h="1154402">
                <a:tc vMerge="1">
                  <a:txBody>
                    <a:bodyPr/>
                    <a:lstStyle/>
                    <a:p>
                      <a:endParaRPr kumimoji="1" lang="ja-JP" altLang="en-US" sz="16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11/28</a:t>
                      </a:r>
                      <a:r>
                        <a:rPr kumimoji="1" lang="ja-JP" altLang="en-US" sz="1400" b="1" dirty="0">
                          <a:latin typeface="Meiryo UI" panose="020B0604030504040204" pitchFamily="50" charset="-128"/>
                          <a:ea typeface="Meiryo UI" panose="020B0604030504040204" pitchFamily="50" charset="-128"/>
                        </a:rPr>
                        <a:t>（火）</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9:00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17:00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ja-JP" altLang="en-US" sz="1000" b="1" dirty="0">
                          <a:solidFill>
                            <a:schemeClr val="tx1"/>
                          </a:solidFill>
                          <a:latin typeface="Meiryo UI" panose="020B0604030504040204" pitchFamily="50" charset="-128"/>
                          <a:ea typeface="Meiryo UI" panose="020B0604030504040204" pitchFamily="50" charset="-128"/>
                        </a:rPr>
                        <a:t>チームで製造現場の</a:t>
                      </a:r>
                      <a:r>
                        <a:rPr kumimoji="1" lang="en-US" altLang="ja-JP" sz="1000" b="1" dirty="0" err="1">
                          <a:solidFill>
                            <a:schemeClr val="tx1"/>
                          </a:solidFill>
                          <a:latin typeface="Meiryo UI" panose="020B0604030504040204" pitchFamily="50" charset="-128"/>
                          <a:ea typeface="Meiryo UI" panose="020B0604030504040204" pitchFamily="50" charset="-128"/>
                        </a:rPr>
                        <a:t>IoT</a:t>
                      </a:r>
                      <a:r>
                        <a:rPr kumimoji="1" lang="ja-JP" altLang="en-US" sz="1000" b="1" dirty="0">
                          <a:solidFill>
                            <a:schemeClr val="tx1"/>
                          </a:solidFill>
                          <a:latin typeface="Meiryo UI" panose="020B0604030504040204" pitchFamily="50" charset="-128"/>
                          <a:ea typeface="Meiryo UI" panose="020B0604030504040204" pitchFamily="50" charset="-128"/>
                        </a:rPr>
                        <a:t>系データを想定したデータの解析を題材に、機械学習を活用した試作開発に取り組む</a:t>
                      </a:r>
                    </a:p>
                    <a:p>
                      <a:r>
                        <a:rPr kumimoji="1" lang="ja-JP" altLang="en-US" sz="1000" b="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機械学習を活用したシステム制作</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rPr>
                        <a:t>　　　（チーム演習）</a:t>
                      </a:r>
                    </a:p>
                  </a:txBody>
                  <a:tcPr marL="90212" marR="90212" marT="45106" marB="45106" anchor="ctr">
                    <a:solidFill>
                      <a:srgbClr val="EDF2F9"/>
                    </a:solidFill>
                  </a:tcPr>
                </a:tc>
                <a:tc vMerge="1">
                  <a:txBody>
                    <a:bodyPr/>
                    <a:lstStyle/>
                    <a:p>
                      <a:endParaRPr kumimoji="1" lang="en-US" altLang="ja-JP"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20243444"/>
                  </a:ext>
                </a:extLst>
              </a:tr>
            </a:tbl>
          </a:graphicData>
        </a:graphic>
      </p:graphicFrame>
      <p:sp>
        <p:nvSpPr>
          <p:cNvPr id="3" name="テキスト ボックス 2"/>
          <p:cNvSpPr txBox="1"/>
          <p:nvPr/>
        </p:nvSpPr>
        <p:spPr>
          <a:xfrm>
            <a:off x="0" y="-1"/>
            <a:ext cx="7200899" cy="936000"/>
          </a:xfrm>
          <a:prstGeom prst="rect">
            <a:avLst/>
          </a:prstGeom>
          <a:solidFill>
            <a:srgbClr val="0070C0"/>
          </a:solidFill>
        </p:spPr>
        <p:txBody>
          <a:bodyPr wrap="square" rtlCol="0">
            <a:noAutofit/>
          </a:bodyPr>
          <a:lstStyle/>
          <a:p>
            <a:pPr defTabSz="916245">
              <a:lnSpc>
                <a:spcPct val="90000"/>
              </a:lnSpc>
            </a:pPr>
            <a:r>
              <a:rPr lang="ja-JP" altLang="en-US" sz="1800" b="1" dirty="0">
                <a:solidFill>
                  <a:prstClr val="white"/>
                </a:solidFill>
                <a:latin typeface="Meiryo UI" panose="020B0604030504040204" pitchFamily="50" charset="-128"/>
                <a:ea typeface="Meiryo UI" panose="020B0604030504040204" pitchFamily="50" charset="-128"/>
              </a:rPr>
              <a:t>スマートエスイー</a:t>
            </a:r>
            <a:r>
              <a:rPr lang="en-US" altLang="ja-JP" sz="1800" b="1" dirty="0" err="1">
                <a:solidFill>
                  <a:prstClr val="white"/>
                </a:solidFill>
                <a:latin typeface="Meiryo UI" panose="020B0604030504040204" pitchFamily="50" charset="-128"/>
                <a:ea typeface="Meiryo UI" panose="020B0604030504040204" pitchFamily="50" charset="-128"/>
              </a:rPr>
              <a:t>IoT</a:t>
            </a:r>
            <a:r>
              <a:rPr lang="en-US" altLang="ja-JP" sz="1800" b="1" dirty="0">
                <a:solidFill>
                  <a:prstClr val="white"/>
                </a:solidFill>
                <a:latin typeface="Meiryo UI" panose="020B0604030504040204" pitchFamily="50" charset="-128"/>
                <a:ea typeface="Meiryo UI" panose="020B0604030504040204" pitchFamily="50" charset="-128"/>
              </a:rPr>
              <a:t>/AI</a:t>
            </a:r>
            <a:r>
              <a:rPr lang="ja-JP" altLang="en-US" sz="1800" b="1" dirty="0">
                <a:solidFill>
                  <a:prstClr val="white"/>
                </a:solidFill>
                <a:latin typeface="Meiryo UI" panose="020B0604030504040204" pitchFamily="50" charset="-128"/>
                <a:ea typeface="Meiryo UI" panose="020B0604030504040204" pitchFamily="50" charset="-128"/>
              </a:rPr>
              <a:t>石川スクール　</a:t>
            </a:r>
            <a:endParaRPr lang="en-US" altLang="ja-JP" sz="1800" b="1" dirty="0">
              <a:solidFill>
                <a:prstClr val="white"/>
              </a:solidFill>
              <a:latin typeface="Meiryo UI" panose="020B0604030504040204" pitchFamily="50" charset="-128"/>
              <a:ea typeface="Meiryo UI" panose="020B0604030504040204" pitchFamily="50" charset="-128"/>
            </a:endParaRPr>
          </a:p>
          <a:p>
            <a:pPr algn="ctr" defTabSz="916245">
              <a:lnSpc>
                <a:spcPct val="90000"/>
              </a:lnSpc>
            </a:pPr>
            <a:r>
              <a:rPr lang="ja-JP" altLang="en-US" sz="2700" b="1" dirty="0">
                <a:solidFill>
                  <a:prstClr val="white"/>
                </a:solidFill>
                <a:latin typeface="Meiryo UI" panose="020B0604030504040204" pitchFamily="50" charset="-128"/>
                <a:ea typeface="Meiryo UI" panose="020B0604030504040204" pitchFamily="50" charset="-128"/>
              </a:rPr>
              <a:t>③技術者向け </a:t>
            </a:r>
            <a:r>
              <a:rPr lang="en-US" altLang="ja-JP" sz="2700" b="1" dirty="0">
                <a:solidFill>
                  <a:prstClr val="white"/>
                </a:solidFill>
                <a:latin typeface="Meiryo UI" panose="020B0604030504040204" pitchFamily="50" charset="-128"/>
                <a:ea typeface="Meiryo UI" panose="020B0604030504040204" pitchFamily="50" charset="-128"/>
              </a:rPr>
              <a:t>IoT/AI</a:t>
            </a:r>
            <a:r>
              <a:rPr lang="ja-JP" altLang="en-US" sz="2700" b="1" dirty="0">
                <a:solidFill>
                  <a:prstClr val="white"/>
                </a:solidFill>
                <a:latin typeface="Meiryo UI" panose="020B0604030504040204" pitchFamily="50" charset="-128"/>
                <a:ea typeface="Meiryo UI" panose="020B0604030504040204" pitchFamily="50" charset="-128"/>
              </a:rPr>
              <a:t>研修（</a:t>
            </a:r>
            <a:r>
              <a:rPr lang="en-US" altLang="ja-JP" sz="2700" b="1" dirty="0">
                <a:solidFill>
                  <a:prstClr val="white"/>
                </a:solidFill>
                <a:latin typeface="Meiryo UI" panose="020B0604030504040204" pitchFamily="50" charset="-128"/>
                <a:ea typeface="Meiryo UI" panose="020B0604030504040204" pitchFamily="50" charset="-128"/>
              </a:rPr>
              <a:t>AI</a:t>
            </a:r>
            <a:r>
              <a:rPr lang="ja-JP" altLang="en-US" sz="2700" b="1" dirty="0">
                <a:solidFill>
                  <a:prstClr val="white"/>
                </a:solidFill>
                <a:latin typeface="Meiryo UI" panose="020B0604030504040204" pitchFamily="50" charset="-128"/>
                <a:ea typeface="Meiryo UI" panose="020B0604030504040204" pitchFamily="50" charset="-128"/>
              </a:rPr>
              <a:t>中心）</a:t>
            </a:r>
            <a:r>
              <a:rPr lang="en-US" altLang="ja-JP" sz="2700" b="1" dirty="0">
                <a:solidFill>
                  <a:prstClr val="white"/>
                </a:solidFill>
                <a:latin typeface="Meiryo UI" panose="020B0604030504040204" pitchFamily="50" charset="-128"/>
                <a:ea typeface="Meiryo UI" panose="020B0604030504040204" pitchFamily="50" charset="-128"/>
              </a:rPr>
              <a:t>:3</a:t>
            </a:r>
            <a:r>
              <a:rPr lang="ja-JP" altLang="en-US" sz="2700" b="1" dirty="0">
                <a:solidFill>
                  <a:prstClr val="white"/>
                </a:solidFill>
                <a:latin typeface="Meiryo UI" panose="020B0604030504040204" pitchFamily="50" charset="-128"/>
                <a:ea typeface="Meiryo UI" panose="020B0604030504040204" pitchFamily="50" charset="-128"/>
              </a:rPr>
              <a:t>日</a:t>
            </a:r>
            <a:endParaRPr lang="en-US" altLang="ja-JP" sz="2700" b="1" dirty="0">
              <a:solidFill>
                <a:prstClr val="white"/>
              </a:solidFill>
              <a:latin typeface="Meiryo UI" panose="020B0604030504040204" pitchFamily="50" charset="-128"/>
              <a:ea typeface="Meiryo UI" panose="020B0604030504040204" pitchFamily="50" charset="-128"/>
            </a:endParaRPr>
          </a:p>
          <a:p>
            <a:pPr algn="ctr" defTabSz="916245">
              <a:lnSpc>
                <a:spcPct val="90000"/>
              </a:lnSpc>
            </a:pPr>
            <a:r>
              <a:rPr lang="ja-JP" altLang="en-US" sz="1800" dirty="0">
                <a:solidFill>
                  <a:prstClr val="white"/>
                </a:solidFill>
                <a:latin typeface="Meiryo UI" panose="020B0604030504040204" pitchFamily="50" charset="-128"/>
                <a:ea typeface="Meiryo UI" panose="020B0604030504040204" pitchFamily="50" charset="-128"/>
              </a:rPr>
              <a:t>～</a:t>
            </a:r>
            <a:r>
              <a:rPr lang="en-US" altLang="ja-JP" sz="1800" dirty="0" err="1">
                <a:solidFill>
                  <a:prstClr val="white"/>
                </a:solidFill>
                <a:latin typeface="Meiryo UI" panose="020B0604030504040204" pitchFamily="50" charset="-128"/>
                <a:ea typeface="Meiryo UI" panose="020B0604030504040204" pitchFamily="50" charset="-128"/>
              </a:rPr>
              <a:t>IoT</a:t>
            </a:r>
            <a:r>
              <a:rPr lang="ja-JP" altLang="en-US" sz="1800" dirty="0">
                <a:solidFill>
                  <a:prstClr val="white"/>
                </a:solidFill>
                <a:latin typeface="Meiryo UI" panose="020B0604030504040204" pitchFamily="50" charset="-128"/>
                <a:ea typeface="Meiryo UI" panose="020B0604030504040204" pitchFamily="50" charset="-128"/>
              </a:rPr>
              <a:t>・</a:t>
            </a:r>
            <a:r>
              <a:rPr lang="en-US" altLang="ja-JP" sz="1800" dirty="0">
                <a:solidFill>
                  <a:prstClr val="white"/>
                </a:solidFill>
                <a:latin typeface="Meiryo UI" panose="020B0604030504040204" pitchFamily="50" charset="-128"/>
                <a:ea typeface="Meiryo UI" panose="020B0604030504040204" pitchFamily="50" charset="-128"/>
              </a:rPr>
              <a:t>AI</a:t>
            </a:r>
            <a:r>
              <a:rPr lang="ja-JP" altLang="en-US" sz="1800" dirty="0">
                <a:solidFill>
                  <a:prstClr val="white"/>
                </a:solidFill>
                <a:latin typeface="Meiryo UI" panose="020B0604030504040204" pitchFamily="50" charset="-128"/>
                <a:ea typeface="Meiryo UI" panose="020B0604030504040204" pitchFamily="50" charset="-128"/>
              </a:rPr>
              <a:t>を活用した画期的な製品開発につながる！～</a:t>
            </a:r>
            <a:endParaRPr lang="en-US" altLang="ja-JP" sz="1800" dirty="0">
              <a:solidFill>
                <a:prstClr val="white"/>
              </a:solidFill>
              <a:latin typeface="Meiryo UI" panose="020B0604030504040204" pitchFamily="50" charset="-128"/>
              <a:ea typeface="Meiryo UI" panose="020B0604030504040204" pitchFamily="50" charset="-128"/>
            </a:endParaRPr>
          </a:p>
          <a:p>
            <a:pPr algn="ctr" defTabSz="916245">
              <a:lnSpc>
                <a:spcPct val="80000"/>
              </a:lnSpc>
            </a:pPr>
            <a:r>
              <a:rPr lang="ja-JP" altLang="en-US" sz="2763" b="1" dirty="0">
                <a:solidFill>
                  <a:prstClr val="white"/>
                </a:solidFill>
                <a:latin typeface="Meiryo UI" panose="020B0604030504040204" pitchFamily="50" charset="-128"/>
                <a:ea typeface="Meiryo UI" panose="020B0604030504040204" pitchFamily="50" charset="-128"/>
              </a:rPr>
              <a:t>　　</a:t>
            </a:r>
            <a:r>
              <a:rPr lang="ja-JP" altLang="en-US" sz="2763" b="1" u="sng" dirty="0">
                <a:solidFill>
                  <a:prstClr val="white"/>
                </a:solidFill>
                <a:latin typeface="Meiryo UI" panose="020B0604030504040204" pitchFamily="50" charset="-128"/>
                <a:ea typeface="Meiryo UI" panose="020B0604030504040204" pitchFamily="50" charset="-128"/>
              </a:rPr>
              <a:t>　</a:t>
            </a:r>
            <a:endParaRPr lang="en-US" altLang="ja-JP" sz="2763" b="1" u="sng" dirty="0">
              <a:solidFill>
                <a:prstClr val="white"/>
              </a:solidFill>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0" y="9995764"/>
            <a:ext cx="7198378" cy="264496"/>
          </a:xfrm>
          <a:prstGeom prst="rect">
            <a:avLst/>
          </a:prstGeom>
          <a:solidFill>
            <a:schemeClr val="tx2">
              <a:lumMod val="60000"/>
              <a:lumOff val="40000"/>
            </a:schemeClr>
          </a:solidFill>
        </p:spPr>
        <p:txBody>
          <a:bodyPr wrap="square" rtlCol="0">
            <a:spAutoFit/>
          </a:bodyPr>
          <a:lstStyle/>
          <a:p>
            <a:pPr algn="ctr">
              <a:lnSpc>
                <a:spcPct val="90000"/>
              </a:lnSpc>
            </a:pPr>
            <a:r>
              <a:rPr lang="ja-JP" altLang="en-US" sz="1243" b="1" dirty="0">
                <a:solidFill>
                  <a:schemeClr val="bg1"/>
                </a:solidFill>
                <a:latin typeface="Meiryo UI" panose="020B0604030504040204" pitchFamily="50" charset="-128"/>
                <a:ea typeface="Meiryo UI" panose="020B0604030504040204" pitchFamily="50" charset="-128"/>
              </a:rPr>
              <a:t>「スマートエスイー</a:t>
            </a:r>
            <a:r>
              <a:rPr lang="en-US" altLang="ja-JP" sz="1243" b="1" dirty="0" err="1">
                <a:solidFill>
                  <a:schemeClr val="bg1"/>
                </a:solidFill>
                <a:latin typeface="Meiryo UI" panose="020B0604030504040204" pitchFamily="50" charset="-128"/>
                <a:ea typeface="Meiryo UI" panose="020B0604030504040204" pitchFamily="50" charset="-128"/>
              </a:rPr>
              <a:t>IoT</a:t>
            </a:r>
            <a:r>
              <a:rPr lang="en-US" altLang="ja-JP" sz="1243" b="1" dirty="0">
                <a:solidFill>
                  <a:schemeClr val="bg1"/>
                </a:solidFill>
                <a:latin typeface="Meiryo UI" panose="020B0604030504040204" pitchFamily="50" charset="-128"/>
                <a:ea typeface="Meiryo UI" panose="020B0604030504040204" pitchFamily="50" charset="-128"/>
              </a:rPr>
              <a:t>/AI</a:t>
            </a:r>
            <a:r>
              <a:rPr lang="ja-JP" altLang="en-US" sz="1243" b="1" dirty="0">
                <a:solidFill>
                  <a:schemeClr val="bg1"/>
                </a:solidFill>
                <a:latin typeface="Meiryo UI" panose="020B0604030504040204" pitchFamily="50" charset="-128"/>
                <a:ea typeface="Meiryo UI" panose="020B0604030504040204" pitchFamily="50" charset="-128"/>
              </a:rPr>
              <a:t>石川スクール」運営コンソーシアム</a:t>
            </a:r>
            <a:endParaRPr lang="en-US" altLang="ja-JP" sz="1243" b="1" dirty="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1008162" y="1607010"/>
            <a:ext cx="6741006" cy="850864"/>
          </a:xfrm>
          <a:prstGeom prst="rect">
            <a:avLst/>
          </a:prstGeom>
        </p:spPr>
        <p:txBody>
          <a:bodyPr wrap="square">
            <a:spAutoFit/>
          </a:bodyPr>
          <a:lstStyle/>
          <a:p>
            <a:pPr defTabSz="916245"/>
            <a:r>
              <a:rPr lang="ja-JP" altLang="en-US" sz="1579" b="1" dirty="0">
                <a:solidFill>
                  <a:prstClr val="black"/>
                </a:solidFill>
                <a:latin typeface="Meiryo UI" panose="020B0604030504040204" pitchFamily="50" charset="-128"/>
                <a:ea typeface="Meiryo UI" panose="020B0604030504040204" pitchFamily="50" charset="-128"/>
              </a:rPr>
              <a:t>・</a:t>
            </a:r>
            <a:r>
              <a:rPr lang="en-US" altLang="ja-JP" sz="1579" b="1" dirty="0" err="1">
                <a:solidFill>
                  <a:prstClr val="black"/>
                </a:solidFill>
                <a:latin typeface="Meiryo UI" panose="020B0604030504040204" pitchFamily="50" charset="-128"/>
                <a:ea typeface="Meiryo UI" panose="020B0604030504040204" pitchFamily="50" charset="-128"/>
              </a:rPr>
              <a:t>IoT</a:t>
            </a:r>
            <a:r>
              <a:rPr lang="ja-JP" altLang="en-US" sz="1579" b="1" dirty="0">
                <a:solidFill>
                  <a:prstClr val="black"/>
                </a:solidFill>
                <a:latin typeface="Meiryo UI" panose="020B0604030504040204" pitchFamily="50" charset="-128"/>
                <a:ea typeface="Meiryo UI" panose="020B0604030504040204" pitchFamily="50" charset="-128"/>
              </a:rPr>
              <a:t>・</a:t>
            </a:r>
            <a:r>
              <a:rPr lang="en-US" altLang="ja-JP" sz="1579" b="1" dirty="0">
                <a:solidFill>
                  <a:prstClr val="black"/>
                </a:solidFill>
                <a:latin typeface="Meiryo UI" panose="020B0604030504040204" pitchFamily="50" charset="-128"/>
                <a:ea typeface="Meiryo UI" panose="020B0604030504040204" pitchFamily="50" charset="-128"/>
              </a:rPr>
              <a:t>AI</a:t>
            </a:r>
            <a:r>
              <a:rPr lang="ja-JP" altLang="en-US" sz="1579" b="1" dirty="0">
                <a:solidFill>
                  <a:prstClr val="black"/>
                </a:solidFill>
                <a:latin typeface="Meiryo UI" panose="020B0604030504040204" pitchFamily="50" charset="-128"/>
                <a:ea typeface="Meiryo UI" panose="020B0604030504040204" pitchFamily="50" charset="-128"/>
              </a:rPr>
              <a:t>を効果的に活用した</a:t>
            </a:r>
            <a:r>
              <a:rPr lang="ja-JP" altLang="en-US" sz="1579" b="1" dirty="0">
                <a:solidFill>
                  <a:srgbClr val="FF0000"/>
                </a:solidFill>
                <a:latin typeface="Meiryo UI" panose="020B0604030504040204" pitchFamily="50" charset="-128"/>
                <a:ea typeface="Meiryo UI" panose="020B0604030504040204" pitchFamily="50" charset="-128"/>
              </a:rPr>
              <a:t>新製品を開発したい</a:t>
            </a:r>
            <a:endParaRPr lang="en-US" altLang="ja-JP" sz="1579" b="1" dirty="0">
              <a:solidFill>
                <a:srgbClr val="FF0000"/>
              </a:solidFill>
              <a:latin typeface="Meiryo UI" panose="020B0604030504040204" pitchFamily="50" charset="-128"/>
              <a:ea typeface="Meiryo UI" panose="020B0604030504040204" pitchFamily="50" charset="-128"/>
            </a:endParaRPr>
          </a:p>
          <a:p>
            <a:pPr defTabSz="916245"/>
            <a:r>
              <a:rPr lang="ja-JP" altLang="en-US" sz="1579" b="1" dirty="0">
                <a:solidFill>
                  <a:prstClr val="black"/>
                </a:solidFill>
                <a:latin typeface="Meiryo UI" panose="020B0604030504040204" pitchFamily="50" charset="-128"/>
                <a:ea typeface="Meiryo UI" panose="020B0604030504040204" pitchFamily="50" charset="-128"/>
              </a:rPr>
              <a:t>・ 現在の</a:t>
            </a:r>
            <a:r>
              <a:rPr lang="en-US" altLang="ja-JP" sz="1579" b="1" dirty="0" err="1">
                <a:solidFill>
                  <a:prstClr val="black"/>
                </a:solidFill>
                <a:latin typeface="Meiryo UI" panose="020B0604030504040204" pitchFamily="50" charset="-128"/>
                <a:ea typeface="Meiryo UI" panose="020B0604030504040204" pitchFamily="50" charset="-128"/>
              </a:rPr>
              <a:t>IoT</a:t>
            </a:r>
            <a:r>
              <a:rPr lang="ja-JP" altLang="en-US" sz="1579" b="1" dirty="0">
                <a:solidFill>
                  <a:prstClr val="black"/>
                </a:solidFill>
                <a:latin typeface="Meiryo UI" panose="020B0604030504040204" pitchFamily="50" charset="-128"/>
                <a:ea typeface="Meiryo UI" panose="020B0604030504040204" pitchFamily="50" charset="-128"/>
              </a:rPr>
              <a:t>・</a:t>
            </a:r>
            <a:r>
              <a:rPr lang="en-US" altLang="ja-JP" sz="1579" b="1" dirty="0">
                <a:solidFill>
                  <a:prstClr val="black"/>
                </a:solidFill>
                <a:latin typeface="Meiryo UI" panose="020B0604030504040204" pitchFamily="50" charset="-128"/>
                <a:ea typeface="Meiryo UI" panose="020B0604030504040204" pitchFamily="50" charset="-128"/>
              </a:rPr>
              <a:t>AI</a:t>
            </a:r>
            <a:r>
              <a:rPr lang="ja-JP" altLang="en-US" sz="1579" b="1" dirty="0">
                <a:solidFill>
                  <a:prstClr val="black"/>
                </a:solidFill>
                <a:latin typeface="Meiryo UI" panose="020B0604030504040204" pitchFamily="50" charset="-128"/>
                <a:ea typeface="Meiryo UI" panose="020B0604030504040204" pitchFamily="50" charset="-128"/>
              </a:rPr>
              <a:t>を活用した</a:t>
            </a:r>
            <a:r>
              <a:rPr lang="ja-JP" altLang="en-US" sz="1579" b="1" dirty="0">
                <a:solidFill>
                  <a:srgbClr val="FF0000"/>
                </a:solidFill>
                <a:latin typeface="Meiryo UI" panose="020B0604030504040204" pitchFamily="50" charset="-128"/>
                <a:ea typeface="Meiryo UI" panose="020B0604030504040204" pitchFamily="50" charset="-128"/>
              </a:rPr>
              <a:t>自社製品の改良のヒントが欲しい</a:t>
            </a:r>
            <a:endParaRPr lang="en-US" altLang="ja-JP" sz="1579" b="1" dirty="0">
              <a:solidFill>
                <a:srgbClr val="FF0000"/>
              </a:solidFill>
              <a:latin typeface="Meiryo UI" panose="020B0604030504040204" pitchFamily="50" charset="-128"/>
              <a:ea typeface="Meiryo UI" panose="020B0604030504040204" pitchFamily="50" charset="-128"/>
            </a:endParaRPr>
          </a:p>
          <a:p>
            <a:pPr defTabSz="916245"/>
            <a:r>
              <a:rPr lang="ja-JP" altLang="en-US" sz="1579" b="1" dirty="0">
                <a:solidFill>
                  <a:prstClr val="black"/>
                </a:solidFill>
                <a:latin typeface="Meiryo UI" panose="020B0604030504040204" pitchFamily="50" charset="-128"/>
                <a:ea typeface="Meiryo UI" panose="020B0604030504040204" pitchFamily="50" charset="-128"/>
              </a:rPr>
              <a:t>・ </a:t>
            </a:r>
            <a:r>
              <a:rPr lang="ja-JP" altLang="en-US" sz="1579" b="1" dirty="0">
                <a:solidFill>
                  <a:srgbClr val="FF0000"/>
                </a:solidFill>
                <a:latin typeface="Meiryo UI" panose="020B0604030504040204" pitchFamily="50" charset="-128"/>
                <a:ea typeface="Meiryo UI" panose="020B0604030504040204" pitchFamily="50" charset="-128"/>
              </a:rPr>
              <a:t>他社の</a:t>
            </a:r>
            <a:r>
              <a:rPr lang="en-US" altLang="ja-JP" sz="1579" b="1" dirty="0" err="1">
                <a:solidFill>
                  <a:srgbClr val="FF0000"/>
                </a:solidFill>
                <a:latin typeface="Meiryo UI" panose="020B0604030504040204" pitchFamily="50" charset="-128"/>
                <a:ea typeface="Meiryo UI" panose="020B0604030504040204" pitchFamily="50" charset="-128"/>
              </a:rPr>
              <a:t>IoT</a:t>
            </a:r>
            <a:r>
              <a:rPr lang="ja-JP" altLang="en-US" sz="1579" b="1" dirty="0">
                <a:solidFill>
                  <a:srgbClr val="FF0000"/>
                </a:solidFill>
                <a:latin typeface="Meiryo UI" panose="020B0604030504040204" pitchFamily="50" charset="-128"/>
                <a:ea typeface="Meiryo UI" panose="020B0604030504040204" pitchFamily="50" charset="-128"/>
              </a:rPr>
              <a:t>・</a:t>
            </a:r>
            <a:r>
              <a:rPr lang="en-US" altLang="ja-JP" sz="1579" b="1" dirty="0">
                <a:solidFill>
                  <a:srgbClr val="FF0000"/>
                </a:solidFill>
                <a:latin typeface="Meiryo UI" panose="020B0604030504040204" pitchFamily="50" charset="-128"/>
                <a:ea typeface="Meiryo UI" panose="020B0604030504040204" pitchFamily="50" charset="-128"/>
              </a:rPr>
              <a:t>AI</a:t>
            </a:r>
            <a:r>
              <a:rPr lang="ja-JP" altLang="en-US" sz="1579" b="1" dirty="0">
                <a:solidFill>
                  <a:srgbClr val="FF0000"/>
                </a:solidFill>
                <a:latin typeface="Meiryo UI" panose="020B0604030504040204" pitchFamily="50" charset="-128"/>
                <a:ea typeface="Meiryo UI" panose="020B0604030504040204" pitchFamily="50" charset="-128"/>
              </a:rPr>
              <a:t>を活用した製品開発の手法、事例に触れてみたい</a:t>
            </a:r>
            <a:endParaRPr lang="en-US" altLang="ja-JP" sz="1579" b="1" dirty="0">
              <a:solidFill>
                <a:prstClr val="black"/>
              </a:solidFill>
              <a:latin typeface="Meiryo UI" panose="020B0604030504040204" pitchFamily="50" charset="-128"/>
              <a:ea typeface="Meiryo UI" panose="020B0604030504040204" pitchFamily="50" charset="-128"/>
            </a:endParaRPr>
          </a:p>
        </p:txBody>
      </p:sp>
      <p:pic>
        <p:nvPicPr>
          <p:cNvPr id="21" name="図 20"/>
          <p:cNvPicPr>
            <a:picLocks noChangeAspect="1"/>
          </p:cNvPicPr>
          <p:nvPr/>
        </p:nvPicPr>
        <p:blipFill rotWithShape="1">
          <a:blip r:embed="rId3"/>
          <a:srcRect l="6824" t="13710" r="6298" b="4646"/>
          <a:stretch/>
        </p:blipFill>
        <p:spPr>
          <a:xfrm>
            <a:off x="6156549" y="6197322"/>
            <a:ext cx="756269" cy="907522"/>
          </a:xfrm>
          <a:prstGeom prst="rect">
            <a:avLst/>
          </a:prstGeom>
        </p:spPr>
      </p:pic>
      <p:sp>
        <p:nvSpPr>
          <p:cNvPr id="23" name="大かっこ 22"/>
          <p:cNvSpPr/>
          <p:nvPr/>
        </p:nvSpPr>
        <p:spPr>
          <a:xfrm>
            <a:off x="4296740" y="7170576"/>
            <a:ext cx="2670896" cy="888108"/>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6245"/>
            <a:endParaRPr lang="ja-JP" altLang="en-US" sz="1875">
              <a:solidFill>
                <a:prstClr val="black"/>
              </a:solidFill>
              <a:latin typeface="Calibri"/>
              <a:ea typeface="ＭＳ Ｐゴシック" panose="020B0600070205080204" pitchFamily="50" charset="-128"/>
            </a:endParaRPr>
          </a:p>
        </p:txBody>
      </p:sp>
      <p:sp>
        <p:nvSpPr>
          <p:cNvPr id="24" name="大かっこ 23"/>
          <p:cNvSpPr/>
          <p:nvPr/>
        </p:nvSpPr>
        <p:spPr>
          <a:xfrm>
            <a:off x="4321391" y="9215500"/>
            <a:ext cx="2845551" cy="552500"/>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6245"/>
            <a:endParaRPr lang="ja-JP" altLang="en-US" sz="1875">
              <a:solidFill>
                <a:prstClr val="black"/>
              </a:solidFill>
              <a:latin typeface="Calibri"/>
              <a:ea typeface="ＭＳ Ｐゴシック" panose="020B0600070205080204" pitchFamily="50" charset="-128"/>
            </a:endParaRPr>
          </a:p>
        </p:txBody>
      </p:sp>
      <p:sp>
        <p:nvSpPr>
          <p:cNvPr id="27" name="正方形/長方形 26"/>
          <p:cNvSpPr/>
          <p:nvPr/>
        </p:nvSpPr>
        <p:spPr>
          <a:xfrm>
            <a:off x="1017572" y="3009958"/>
            <a:ext cx="6180806" cy="397032"/>
          </a:xfrm>
          <a:prstGeom prst="rect">
            <a:avLst/>
          </a:prstGeom>
        </p:spPr>
        <p:txBody>
          <a:bodyPr wrap="square">
            <a:spAutoFit/>
          </a:bodyPr>
          <a:lstStyle/>
          <a:p>
            <a:pPr defTabSz="916245">
              <a:lnSpc>
                <a:spcPct val="90000"/>
              </a:lnSpc>
            </a:pPr>
            <a:r>
              <a:rPr lang="ja-JP" altLang="en-US" sz="1100" dirty="0">
                <a:solidFill>
                  <a:prstClr val="black"/>
                </a:solidFill>
                <a:latin typeface="Meiryo UI" panose="020B0604030504040204" pitchFamily="50" charset="-128"/>
                <a:ea typeface="Meiryo UI" panose="020B0604030504040204" pitchFamily="50" charset="-128"/>
              </a:rPr>
              <a:t>＜備考＞受講に際しては、</a:t>
            </a:r>
            <a:r>
              <a:rPr lang="ja-JP" altLang="en-US" sz="1100" dirty="0">
                <a:solidFill>
                  <a:srgbClr val="FF0000"/>
                </a:solidFill>
                <a:latin typeface="Meiryo UI" panose="020B0604030504040204" pitchFamily="50" charset="-128"/>
                <a:ea typeface="Meiryo UI" panose="020B0604030504040204" pitchFamily="50" charset="-128"/>
              </a:rPr>
              <a:t>一定のプログラミング知識を有する必要</a:t>
            </a:r>
            <a:r>
              <a:rPr lang="ja-JP" altLang="en-US" sz="1100" dirty="0">
                <a:solidFill>
                  <a:prstClr val="black"/>
                </a:solidFill>
                <a:latin typeface="Meiryo UI" panose="020B0604030504040204" pitchFamily="50" charset="-128"/>
                <a:ea typeface="Meiryo UI" panose="020B0604030504040204" pitchFamily="50" charset="-128"/>
              </a:rPr>
              <a:t>があります。</a:t>
            </a:r>
            <a:r>
              <a:rPr lang="en-US" altLang="ja-JP" sz="1100" dirty="0">
                <a:solidFill>
                  <a:prstClr val="black"/>
                </a:solidFill>
                <a:latin typeface="Meiryo UI" panose="020B0604030504040204" pitchFamily="50" charset="-128"/>
                <a:ea typeface="Meiryo UI" panose="020B0604030504040204" pitchFamily="50" charset="-128"/>
              </a:rPr>
              <a:t>10</a:t>
            </a:r>
            <a:r>
              <a:rPr lang="ja-JP" altLang="en-US" sz="1100" dirty="0">
                <a:solidFill>
                  <a:prstClr val="black"/>
                </a:solidFill>
                <a:latin typeface="Meiryo UI" panose="020B0604030504040204" pitchFamily="50" charset="-128"/>
                <a:ea typeface="Meiryo UI" panose="020B0604030504040204" pitchFamily="50" charset="-128"/>
              </a:rPr>
              <a:t>月のプログラミング</a:t>
            </a:r>
            <a:endParaRPr lang="en-US" altLang="ja-JP" sz="1100" dirty="0">
              <a:solidFill>
                <a:prstClr val="black"/>
              </a:solidFill>
              <a:latin typeface="Meiryo UI" panose="020B0604030504040204" pitchFamily="50" charset="-128"/>
              <a:ea typeface="Meiryo UI" panose="020B0604030504040204" pitchFamily="50" charset="-128"/>
            </a:endParaRPr>
          </a:p>
          <a:p>
            <a:pPr defTabSz="916245">
              <a:lnSpc>
                <a:spcPct val="90000"/>
              </a:lnSpc>
            </a:pPr>
            <a:r>
              <a:rPr lang="ja-JP" altLang="en-US" sz="1100" dirty="0">
                <a:solidFill>
                  <a:prstClr val="black"/>
                </a:solidFill>
                <a:latin typeface="Meiryo UI" panose="020B0604030504040204" pitchFamily="50" charset="-128"/>
                <a:ea typeface="Meiryo UI" panose="020B0604030504040204" pitchFamily="50" charset="-128"/>
              </a:rPr>
              <a:t>　　　　　　研修を受講されていない方は、</a:t>
            </a:r>
            <a:r>
              <a:rPr lang="ja-JP" altLang="en-US" sz="1100" dirty="0">
                <a:solidFill>
                  <a:srgbClr val="FF0000"/>
                </a:solidFill>
                <a:latin typeface="Meiryo UI" panose="020B0604030504040204" pitchFamily="50" charset="-128"/>
                <a:ea typeface="Meiryo UI" panose="020B0604030504040204" pitchFamily="50" charset="-128"/>
              </a:rPr>
              <a:t>事前課題で学習してから臨んでいただく予定</a:t>
            </a:r>
            <a:r>
              <a:rPr lang="ja-JP" altLang="en-US" sz="1100" dirty="0">
                <a:solidFill>
                  <a:prstClr val="black"/>
                </a:solidFill>
                <a:latin typeface="Meiryo UI" panose="020B0604030504040204" pitchFamily="50" charset="-128"/>
                <a:ea typeface="Meiryo UI" panose="020B0604030504040204" pitchFamily="50" charset="-128"/>
              </a:rPr>
              <a:t>です</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2" name="ホームベース 21"/>
          <p:cNvSpPr/>
          <p:nvPr/>
        </p:nvSpPr>
        <p:spPr>
          <a:xfrm>
            <a:off x="50" y="1668845"/>
            <a:ext cx="1008112" cy="1693853"/>
          </a:xfrm>
          <a:prstGeom prst="homePlate">
            <a:avLst>
              <a:gd name="adj" fmla="val 1287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Trebuchet MS" panose="020B0603020202020204"/>
                <a:ea typeface="メイリオ" panose="020B0604030504040204" pitchFamily="50" charset="-128"/>
              </a:rPr>
              <a:t>受講</a:t>
            </a:r>
            <a:endParaRPr lang="en-US" altLang="ja-JP" sz="1776" b="1" dirty="0">
              <a:solidFill>
                <a:prstClr val="white"/>
              </a:solidFill>
              <a:latin typeface="Trebuchet MS" panose="020B0603020202020204"/>
              <a:ea typeface="メイリオ" panose="020B0604030504040204" pitchFamily="50" charset="-128"/>
            </a:endParaRPr>
          </a:p>
          <a:p>
            <a:pPr algn="dist" defTabSz="451069">
              <a:lnSpc>
                <a:spcPct val="130000"/>
              </a:lnSpc>
              <a:defRPr/>
            </a:pPr>
            <a:r>
              <a:rPr lang="ja-JP" altLang="en-US" sz="1776" b="1" dirty="0">
                <a:solidFill>
                  <a:prstClr val="white"/>
                </a:solidFill>
                <a:latin typeface="Trebuchet MS" panose="020B0603020202020204"/>
                <a:ea typeface="メイリオ" panose="020B0604030504040204" pitchFamily="50" charset="-128"/>
              </a:rPr>
              <a:t>対象者</a:t>
            </a:r>
          </a:p>
        </p:txBody>
      </p:sp>
      <p:sp>
        <p:nvSpPr>
          <p:cNvPr id="26" name="ホームベース 25"/>
          <p:cNvSpPr/>
          <p:nvPr/>
        </p:nvSpPr>
        <p:spPr>
          <a:xfrm>
            <a:off x="-12382" y="3494192"/>
            <a:ext cx="1032926" cy="898731"/>
          </a:xfrm>
          <a:prstGeom prst="homePlate">
            <a:avLst>
              <a:gd name="adj" fmla="val 1450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Trebuchet MS" panose="020B0603020202020204"/>
                <a:ea typeface="メイリオ" panose="020B0604030504040204" pitchFamily="50" charset="-128"/>
              </a:rPr>
              <a:t>日時</a:t>
            </a:r>
            <a:endParaRPr lang="en-US" altLang="ja-JP" sz="1776" b="1" dirty="0">
              <a:solidFill>
                <a:prstClr val="white"/>
              </a:solidFill>
              <a:latin typeface="Trebuchet MS" panose="020B0603020202020204"/>
              <a:ea typeface="メイリオ" panose="020B0604030504040204" pitchFamily="50" charset="-128"/>
            </a:endParaRPr>
          </a:p>
          <a:p>
            <a:pPr algn="dist" defTabSz="451069">
              <a:lnSpc>
                <a:spcPct val="130000"/>
              </a:lnSpc>
              <a:defRPr/>
            </a:pPr>
            <a:r>
              <a:rPr lang="ja-JP" altLang="en-US" sz="1776" b="1" dirty="0">
                <a:solidFill>
                  <a:prstClr val="white"/>
                </a:solidFill>
                <a:latin typeface="Trebuchet MS" panose="020B0603020202020204"/>
                <a:ea typeface="メイリオ" panose="020B0604030504040204" pitchFamily="50" charset="-128"/>
              </a:rPr>
              <a:t>場所</a:t>
            </a:r>
          </a:p>
        </p:txBody>
      </p:sp>
      <p:sp>
        <p:nvSpPr>
          <p:cNvPr id="28" name="テキスト ボックス 27"/>
          <p:cNvSpPr txBox="1"/>
          <p:nvPr/>
        </p:nvSpPr>
        <p:spPr>
          <a:xfrm>
            <a:off x="1017572" y="3471910"/>
            <a:ext cx="6192738" cy="990015"/>
          </a:xfrm>
          <a:prstGeom prst="rect">
            <a:avLst/>
          </a:prstGeom>
          <a:noFill/>
        </p:spPr>
        <p:txBody>
          <a:bodyPr wrap="square" rtlCol="0">
            <a:spAutoFit/>
          </a:bodyPr>
          <a:lstStyle/>
          <a:p>
            <a:pPr>
              <a:lnSpc>
                <a:spcPts val="2500"/>
              </a:lnSpc>
            </a:pPr>
            <a:r>
              <a:rPr lang="ja-JP" altLang="en-US" sz="1600" b="1" dirty="0">
                <a:latin typeface="Meiryo UI" panose="020B0604030504040204" pitchFamily="50" charset="-128"/>
                <a:ea typeface="Meiryo UI" panose="020B0604030504040204" pitchFamily="50" charset="-128"/>
              </a:rPr>
              <a:t>前半</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1.5</a:t>
            </a:r>
            <a:r>
              <a:rPr lang="ja-JP" altLang="en-US" sz="1400" b="1" dirty="0">
                <a:latin typeface="Meiryo UI" panose="020B0604030504040204" pitchFamily="50" charset="-128"/>
                <a:ea typeface="Meiryo UI" panose="020B0604030504040204" pitchFamily="50" charset="-128"/>
              </a:rPr>
              <a:t>日）</a:t>
            </a:r>
            <a:r>
              <a:rPr kumimoji="1" lang="ja-JP" altLang="en-US" sz="1600" dirty="0">
                <a:latin typeface="Meiryo UI" panose="020B0604030504040204" pitchFamily="50" charset="-128"/>
                <a:ea typeface="Meiryo UI" panose="020B0604030504040204" pitchFamily="50" charset="-128"/>
              </a:rPr>
              <a:t>令和５年</a:t>
            </a:r>
            <a:r>
              <a:rPr kumimoji="1" lang="ja-JP" altLang="en-US" sz="1800" b="1" dirty="0">
                <a:latin typeface="Meiryo UI" panose="020B0604030504040204" pitchFamily="50" charset="-128"/>
                <a:ea typeface="Meiryo UI" panose="020B0604030504040204" pitchFamily="50" charset="-128"/>
              </a:rPr>
              <a:t>１１</a:t>
            </a:r>
            <a:r>
              <a:rPr kumimoji="1" lang="ja-JP" altLang="en-US" sz="1600" dirty="0">
                <a:latin typeface="Meiryo UI" panose="020B0604030504040204" pitchFamily="50" charset="-128"/>
                <a:ea typeface="Meiryo UI" panose="020B0604030504040204" pitchFamily="50" charset="-128"/>
              </a:rPr>
              <a:t>月</a:t>
            </a:r>
            <a:r>
              <a:rPr kumimoji="1" lang="ja-JP" altLang="en-US" sz="1800" b="1" dirty="0">
                <a:latin typeface="Meiryo UI" panose="020B0604030504040204" pitchFamily="50" charset="-128"/>
                <a:ea typeface="Meiryo UI" panose="020B0604030504040204" pitchFamily="50" charset="-128"/>
              </a:rPr>
              <a:t>１３</a:t>
            </a:r>
            <a:r>
              <a:rPr kumimoji="1" lang="ja-JP" altLang="en-US" sz="1600" dirty="0">
                <a:latin typeface="Meiryo UI" panose="020B0604030504040204" pitchFamily="50" charset="-128"/>
                <a:ea typeface="Meiryo UI" panose="020B0604030504040204" pitchFamily="50" charset="-128"/>
              </a:rPr>
              <a:t>日</a:t>
            </a:r>
            <a:r>
              <a:rPr kumimoji="1"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月</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a:t>
            </a:r>
            <a:r>
              <a:rPr kumimoji="1" lang="ja-JP" altLang="en-US" sz="1800" b="1" dirty="0">
                <a:latin typeface="Meiryo UI" panose="020B0604030504040204" pitchFamily="50" charset="-128"/>
                <a:ea typeface="Meiryo UI" panose="020B0604030504040204" pitchFamily="50" charset="-128"/>
              </a:rPr>
              <a:t>１１</a:t>
            </a:r>
            <a:r>
              <a:rPr kumimoji="1" lang="ja-JP" altLang="en-US" sz="1600" dirty="0">
                <a:latin typeface="Meiryo UI" panose="020B0604030504040204" pitchFamily="50" charset="-128"/>
                <a:ea typeface="Meiryo UI" panose="020B0604030504040204" pitchFamily="50" charset="-128"/>
              </a:rPr>
              <a:t>月</a:t>
            </a:r>
            <a:r>
              <a:rPr kumimoji="1" lang="ja-JP" altLang="en-US" sz="1800" b="1" dirty="0">
                <a:latin typeface="Meiryo UI" panose="020B0604030504040204" pitchFamily="50" charset="-128"/>
                <a:ea typeface="Meiryo UI" panose="020B0604030504040204" pitchFamily="50" charset="-128"/>
              </a:rPr>
              <a:t>１４</a:t>
            </a:r>
            <a:r>
              <a:rPr kumimoji="1" lang="ja-JP" altLang="en-US" sz="1600" dirty="0">
                <a:latin typeface="Meiryo UI" panose="020B0604030504040204" pitchFamily="50" charset="-128"/>
                <a:ea typeface="Meiryo UI" panose="020B0604030504040204" pitchFamily="50" charset="-128"/>
              </a:rPr>
              <a:t>日</a:t>
            </a:r>
            <a:r>
              <a:rPr kumimoji="1"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火</a:t>
            </a:r>
            <a:r>
              <a:rPr kumimoji="1" lang="en-US" altLang="ja-JP" sz="1600" dirty="0">
                <a:latin typeface="Meiryo UI" panose="020B0604030504040204" pitchFamily="50" charset="-128"/>
                <a:ea typeface="Meiryo UI" panose="020B0604030504040204" pitchFamily="50" charset="-128"/>
              </a:rPr>
              <a:t>)</a:t>
            </a:r>
          </a:p>
          <a:p>
            <a:pPr>
              <a:lnSpc>
                <a:spcPts val="2500"/>
              </a:lnSpc>
            </a:pPr>
            <a:r>
              <a:rPr lang="ja-JP" altLang="en-US" sz="1600" b="1" dirty="0">
                <a:latin typeface="Meiryo UI" panose="020B0604030504040204" pitchFamily="50" charset="-128"/>
                <a:ea typeface="Meiryo UI" panose="020B0604030504040204" pitchFamily="50" charset="-128"/>
              </a:rPr>
              <a:t>後半</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1.5</a:t>
            </a:r>
            <a:r>
              <a:rPr lang="ja-JP" altLang="en-US" sz="1400" b="1" dirty="0">
                <a:latin typeface="Meiryo UI" panose="020B0604030504040204" pitchFamily="50" charset="-128"/>
                <a:ea typeface="Meiryo UI" panose="020B0604030504040204" pitchFamily="50" charset="-128"/>
              </a:rPr>
              <a:t>日）</a:t>
            </a:r>
            <a:r>
              <a:rPr lang="ja-JP" altLang="en-US" sz="1600" dirty="0">
                <a:latin typeface="Meiryo UI" panose="020B0604030504040204" pitchFamily="50" charset="-128"/>
                <a:ea typeface="Meiryo UI" panose="020B0604030504040204" pitchFamily="50" charset="-128"/>
              </a:rPr>
              <a:t>令和５年</a:t>
            </a:r>
            <a:r>
              <a:rPr lang="ja-JP" altLang="en-US" sz="1800" b="1" dirty="0">
                <a:latin typeface="Meiryo UI" panose="020B0604030504040204" pitchFamily="50" charset="-128"/>
                <a:ea typeface="Meiryo UI" panose="020B0604030504040204" pitchFamily="50" charset="-128"/>
              </a:rPr>
              <a:t>１１</a:t>
            </a:r>
            <a:r>
              <a:rPr lang="ja-JP" altLang="en-US" sz="1600" dirty="0">
                <a:latin typeface="Meiryo UI" panose="020B0604030504040204" pitchFamily="50" charset="-128"/>
                <a:ea typeface="Meiryo UI" panose="020B0604030504040204" pitchFamily="50" charset="-128"/>
              </a:rPr>
              <a:t>月</a:t>
            </a:r>
            <a:r>
              <a:rPr lang="ja-JP" altLang="en-US" sz="1800" b="1" dirty="0">
                <a:latin typeface="Meiryo UI" panose="020B0604030504040204" pitchFamily="50" charset="-128"/>
                <a:ea typeface="Meiryo UI" panose="020B0604030504040204" pitchFamily="50" charset="-128"/>
              </a:rPr>
              <a:t>２７</a:t>
            </a:r>
            <a:r>
              <a:rPr lang="ja-JP" altLang="en-US" sz="1600" dirty="0">
                <a:latin typeface="Meiryo UI" panose="020B0604030504040204" pitchFamily="50" charset="-128"/>
                <a:ea typeface="Meiryo UI" panose="020B0604030504040204" pitchFamily="50" charset="-128"/>
              </a:rPr>
              <a:t>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１１</a:t>
            </a:r>
            <a:r>
              <a:rPr lang="ja-JP" altLang="en-US" sz="1600" dirty="0">
                <a:latin typeface="Meiryo UI" panose="020B0604030504040204" pitchFamily="50" charset="-128"/>
                <a:ea typeface="Meiryo UI" panose="020B0604030504040204" pitchFamily="50" charset="-128"/>
              </a:rPr>
              <a:t>月</a:t>
            </a:r>
            <a:r>
              <a:rPr lang="ja-JP" altLang="en-US" sz="1800" b="1" dirty="0">
                <a:latin typeface="Meiryo UI" panose="020B0604030504040204" pitchFamily="50" charset="-128"/>
                <a:ea typeface="Meiryo UI" panose="020B0604030504040204" pitchFamily="50" charset="-128"/>
              </a:rPr>
              <a:t>２８</a:t>
            </a:r>
            <a:r>
              <a:rPr lang="ja-JP" altLang="en-US" sz="1600" dirty="0">
                <a:latin typeface="Meiryo UI" panose="020B0604030504040204" pitchFamily="50" charset="-128"/>
                <a:ea typeface="Meiryo UI" panose="020B0604030504040204" pitchFamily="50" charset="-128"/>
              </a:rPr>
              <a:t>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火</a:t>
            </a:r>
            <a:r>
              <a:rPr lang="en-US" altLang="ja-JP" sz="1600" dirty="0">
                <a:latin typeface="Meiryo UI" panose="020B0604030504040204" pitchFamily="50" charset="-128"/>
                <a:ea typeface="Meiryo UI" panose="020B0604030504040204" pitchFamily="50" charset="-128"/>
              </a:rPr>
              <a:t>)</a:t>
            </a:r>
          </a:p>
          <a:p>
            <a:pPr>
              <a:lnSpc>
                <a:spcPts val="2000"/>
              </a:lnSpc>
            </a:pP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場　所：石川県地場産業振興センター　本館３階第５研修室</a:t>
            </a:r>
            <a:r>
              <a:rPr lang="en-US" altLang="ja-JP" sz="14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p:txBody>
      </p:sp>
      <p:sp>
        <p:nvSpPr>
          <p:cNvPr id="29" name="ホームベース 28"/>
          <p:cNvSpPr/>
          <p:nvPr/>
        </p:nvSpPr>
        <p:spPr>
          <a:xfrm>
            <a:off x="0" y="4502452"/>
            <a:ext cx="1008162" cy="417137"/>
          </a:xfrm>
          <a:prstGeom prst="homePlate">
            <a:avLst>
              <a:gd name="adj" fmla="val 25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Trebuchet MS" panose="020B0603020202020204"/>
                <a:ea typeface="メイリオ" panose="020B0604030504040204" pitchFamily="50" charset="-128"/>
              </a:rPr>
              <a:t>受講料</a:t>
            </a:r>
          </a:p>
        </p:txBody>
      </p:sp>
      <p:sp>
        <p:nvSpPr>
          <p:cNvPr id="31" name="テキスト ボックス 30"/>
          <p:cNvSpPr txBox="1"/>
          <p:nvPr/>
        </p:nvSpPr>
        <p:spPr>
          <a:xfrm>
            <a:off x="1036101" y="4464260"/>
            <a:ext cx="2395709" cy="351186"/>
          </a:xfrm>
          <a:prstGeom prst="rect">
            <a:avLst/>
          </a:prstGeom>
          <a:noFill/>
        </p:spPr>
        <p:txBody>
          <a:bodyPr wrap="square" rtlCol="0">
            <a:spAutoFit/>
          </a:bodyPr>
          <a:lstStyle/>
          <a:p>
            <a:pPr defTabSz="916245">
              <a:lnSpc>
                <a:spcPct val="120000"/>
              </a:lnSpc>
            </a:pPr>
            <a:r>
              <a:rPr lang="ja-JP" altLang="en-US" sz="1579" b="1" dirty="0">
                <a:solidFill>
                  <a:prstClr val="black"/>
                </a:solidFill>
                <a:latin typeface="Meiryo UI" panose="020B0604030504040204" pitchFamily="50" charset="-128"/>
                <a:ea typeface="Meiryo UI" panose="020B0604030504040204" pitchFamily="50" charset="-128"/>
              </a:rPr>
              <a:t>１５，０００円</a:t>
            </a:r>
            <a:r>
              <a:rPr lang="en-US" altLang="ja-JP" sz="1579" b="1" dirty="0">
                <a:solidFill>
                  <a:prstClr val="black"/>
                </a:solidFill>
                <a:latin typeface="Meiryo UI" panose="020B0604030504040204" pitchFamily="50" charset="-128"/>
                <a:ea typeface="Meiryo UI" panose="020B0604030504040204" pitchFamily="50" charset="-128"/>
              </a:rPr>
              <a:t>/</a:t>
            </a:r>
            <a:r>
              <a:rPr lang="ja-JP" altLang="en-US" sz="1579" b="1" dirty="0">
                <a:solidFill>
                  <a:prstClr val="black"/>
                </a:solidFill>
                <a:latin typeface="Meiryo UI" panose="020B0604030504040204" pitchFamily="50" charset="-128"/>
                <a:ea typeface="Meiryo UI" panose="020B0604030504040204" pitchFamily="50" charset="-128"/>
              </a:rPr>
              <a:t>名</a:t>
            </a:r>
          </a:p>
        </p:txBody>
      </p:sp>
      <p:sp>
        <p:nvSpPr>
          <p:cNvPr id="32" name="ホームベース 31"/>
          <p:cNvSpPr/>
          <p:nvPr/>
        </p:nvSpPr>
        <p:spPr>
          <a:xfrm>
            <a:off x="3316518" y="4503214"/>
            <a:ext cx="1008162" cy="417137"/>
          </a:xfrm>
          <a:prstGeom prst="homePlate">
            <a:avLst>
              <a:gd name="adj" fmla="val 25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Trebuchet MS" panose="020B0603020202020204"/>
                <a:ea typeface="メイリオ" panose="020B0604030504040204" pitchFamily="50" charset="-128"/>
              </a:rPr>
              <a:t>持ち物</a:t>
            </a:r>
          </a:p>
        </p:txBody>
      </p:sp>
      <p:sp>
        <p:nvSpPr>
          <p:cNvPr id="30" name="正方形/長方形 29"/>
          <p:cNvSpPr/>
          <p:nvPr/>
        </p:nvSpPr>
        <p:spPr>
          <a:xfrm>
            <a:off x="1007427" y="4778131"/>
            <a:ext cx="2564075" cy="646331"/>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技術者向け研修全３コースを</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solidFill>
                  <a:srgbClr val="FF0000"/>
                </a:solidFill>
                <a:latin typeface="Meiryo UI" panose="020B0604030504040204" pitchFamily="50" charset="-128"/>
                <a:ea typeface="Meiryo UI" panose="020B0604030504040204" pitchFamily="50" charset="-128"/>
              </a:rPr>
              <a:t>一括申込</a:t>
            </a:r>
            <a:r>
              <a:rPr lang="ja-JP" altLang="en-US" sz="1050" dirty="0">
                <a:solidFill>
                  <a:srgbClr val="FF0000"/>
                </a:solidFill>
                <a:latin typeface="Meiryo UI" panose="020B0604030504040204" pitchFamily="50" charset="-128"/>
                <a:ea typeface="Meiryo UI" panose="020B0604030504040204" pitchFamily="50" charset="-128"/>
              </a:rPr>
              <a:t>（</a:t>
            </a:r>
            <a:r>
              <a:rPr lang="en-US" altLang="ja-JP" sz="1050" dirty="0">
                <a:solidFill>
                  <a:srgbClr val="FF0000"/>
                </a:solidFill>
                <a:latin typeface="Meiryo UI" panose="020B0604030504040204" pitchFamily="50" charset="-128"/>
                <a:ea typeface="Meiryo UI" panose="020B0604030504040204" pitchFamily="50" charset="-128"/>
              </a:rPr>
              <a:t>7/31</a:t>
            </a:r>
            <a:r>
              <a:rPr lang="ja-JP" altLang="en-US" sz="1050" dirty="0">
                <a:solidFill>
                  <a:srgbClr val="FF0000"/>
                </a:solidFill>
                <a:latin typeface="Meiryo UI" panose="020B0604030504040204" pitchFamily="50" charset="-128"/>
                <a:ea typeface="Meiryo UI" panose="020B0604030504040204" pitchFamily="50" charset="-128"/>
              </a:rPr>
              <a:t>迄）</a:t>
            </a:r>
            <a:r>
              <a:rPr lang="ja-JP" altLang="en-US" sz="1200" b="1" dirty="0">
                <a:solidFill>
                  <a:srgbClr val="FF0000"/>
                </a:solidFill>
                <a:latin typeface="Meiryo UI" panose="020B0604030504040204" pitchFamily="50" charset="-128"/>
                <a:ea typeface="Meiryo UI" panose="020B0604030504040204" pitchFamily="50" charset="-128"/>
              </a:rPr>
              <a:t>する場合、</a:t>
            </a:r>
            <a:endParaRPr lang="en-US" altLang="ja-JP" sz="1200" b="1" dirty="0">
              <a:solidFill>
                <a:srgbClr val="FF0000"/>
              </a:solidFill>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１コース＠</a:t>
            </a:r>
            <a:r>
              <a:rPr lang="ja-JP" altLang="en-US" sz="1200" b="1" dirty="0">
                <a:solidFill>
                  <a:srgbClr val="FF0000"/>
                </a:solidFill>
                <a:latin typeface="Meiryo UI" panose="020B0604030504040204" pitchFamily="50" charset="-128"/>
                <a:ea typeface="Meiryo UI" panose="020B0604030504040204" pitchFamily="50" charset="-128"/>
              </a:rPr>
              <a:t>８</a:t>
            </a:r>
            <a:r>
              <a:rPr lang="en-US" altLang="ja-JP" sz="1200" b="1" dirty="0">
                <a:solidFill>
                  <a:srgbClr val="FF0000"/>
                </a:solidFill>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３３３</a:t>
            </a:r>
            <a:r>
              <a:rPr lang="ja-JP" altLang="en-US" sz="1200" b="1" dirty="0">
                <a:latin typeface="Meiryo UI" panose="020B0604030504040204" pitchFamily="50" charset="-128"/>
                <a:ea typeface="Meiryo UI" panose="020B0604030504040204" pitchFamily="50" charset="-128"/>
              </a:rPr>
              <a:t>円</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人</a:t>
            </a:r>
            <a:endParaRPr lang="en-US" altLang="ja-JP" sz="1200" b="1" u="sng" dirty="0">
              <a:solidFill>
                <a:srgbClr val="FF0000"/>
              </a:solidFill>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4378665" y="4449783"/>
            <a:ext cx="3039194" cy="947952"/>
          </a:xfrm>
          <a:prstGeom prst="rect">
            <a:avLst/>
          </a:prstGeom>
          <a:noFill/>
        </p:spPr>
        <p:txBody>
          <a:bodyPr wrap="square" rtlCol="0">
            <a:spAutoFit/>
          </a:bodyPr>
          <a:lstStyle/>
          <a:p>
            <a:pPr defTabSz="916245">
              <a:lnSpc>
                <a:spcPct val="120000"/>
              </a:lnSpc>
            </a:pPr>
            <a:r>
              <a:rPr lang="en-US" altLang="ja-JP" sz="1400" b="1" dirty="0">
                <a:solidFill>
                  <a:prstClr val="black"/>
                </a:solidFill>
                <a:latin typeface="Meiryo UI" panose="020B0604030504040204" pitchFamily="50" charset="-128"/>
                <a:ea typeface="Meiryo UI" panose="020B0604030504040204" pitchFamily="50" charset="-128"/>
              </a:rPr>
              <a:t>Wi-Fi</a:t>
            </a:r>
            <a:r>
              <a:rPr lang="ja-JP" altLang="en-US" sz="1400" b="1" dirty="0">
                <a:solidFill>
                  <a:prstClr val="black"/>
                </a:solidFill>
                <a:latin typeface="Meiryo UI" panose="020B0604030504040204" pitchFamily="50" charset="-128"/>
                <a:ea typeface="Meiryo UI" panose="020B0604030504040204" pitchFamily="50" charset="-128"/>
              </a:rPr>
              <a:t>接続可能なノートパソコン</a:t>
            </a:r>
            <a:endParaRPr lang="en-US" altLang="ja-JP" sz="1400" b="1" dirty="0">
              <a:solidFill>
                <a:prstClr val="black"/>
              </a:solidFill>
              <a:latin typeface="Meiryo UI" panose="020B0604030504040204" pitchFamily="50" charset="-128"/>
              <a:ea typeface="Meiryo UI" panose="020B0604030504040204" pitchFamily="50" charset="-128"/>
            </a:endParaRPr>
          </a:p>
          <a:p>
            <a:pPr defTabSz="916245">
              <a:lnSpc>
                <a:spcPct val="120000"/>
              </a:lnSpc>
            </a:pPr>
            <a:r>
              <a:rPr lang="ja-JP" altLang="en-US" sz="1400" b="1" dirty="0">
                <a:solidFill>
                  <a:prstClr val="black"/>
                </a:solidFill>
                <a:latin typeface="Meiryo UI" panose="020B0604030504040204" pitchFamily="50" charset="-128"/>
                <a:ea typeface="Meiryo UI" panose="020B0604030504040204" pitchFamily="50" charset="-128"/>
              </a:rPr>
              <a:t>電源アダプタ</a:t>
            </a:r>
            <a:endParaRPr lang="en-US" altLang="ja-JP" sz="1400" b="1" dirty="0">
              <a:solidFill>
                <a:prstClr val="black"/>
              </a:solidFill>
              <a:latin typeface="Meiryo UI" panose="020B0604030504040204" pitchFamily="50" charset="-128"/>
              <a:ea typeface="Meiryo UI" panose="020B0604030504040204" pitchFamily="50" charset="-128"/>
            </a:endParaRPr>
          </a:p>
          <a:p>
            <a:pPr defTabSz="916245"/>
            <a:r>
              <a:rPr lang="en-US" altLang="ja-JP" sz="1100" dirty="0">
                <a:solidFill>
                  <a:srgbClr val="FF0000"/>
                </a:solidFill>
                <a:latin typeface="Meiryo UI" panose="020B0604030504040204" pitchFamily="50" charset="-128"/>
                <a:ea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rPr>
              <a:t>事後ご案内しますソフトウェアの</a:t>
            </a:r>
            <a:endParaRPr lang="en-US" altLang="ja-JP" sz="1100" dirty="0">
              <a:solidFill>
                <a:srgbClr val="FF0000"/>
              </a:solidFill>
              <a:latin typeface="Meiryo UI" panose="020B0604030504040204" pitchFamily="50" charset="-128"/>
              <a:ea typeface="Meiryo UI" panose="020B0604030504040204" pitchFamily="50" charset="-128"/>
            </a:endParaRPr>
          </a:p>
          <a:p>
            <a:pPr defTabSz="916245"/>
            <a:r>
              <a:rPr lang="ja-JP" altLang="en-US" sz="1100" dirty="0">
                <a:solidFill>
                  <a:srgbClr val="FF0000"/>
                </a:solidFill>
                <a:latin typeface="Meiryo UI" panose="020B0604030504040204" pitchFamily="50" charset="-128"/>
                <a:ea typeface="Meiryo UI" panose="020B0604030504040204" pitchFamily="50" charset="-128"/>
              </a:rPr>
              <a:t>インストールを行ってからご受講ください</a:t>
            </a:r>
          </a:p>
        </p:txBody>
      </p:sp>
      <p:sp>
        <p:nvSpPr>
          <p:cNvPr id="36" name="大かっこ 35"/>
          <p:cNvSpPr/>
          <p:nvPr/>
        </p:nvSpPr>
        <p:spPr>
          <a:xfrm>
            <a:off x="1008965" y="4781073"/>
            <a:ext cx="2239119" cy="646331"/>
          </a:xfrm>
          <a:prstGeom prst="bracketPair">
            <a:avLst>
              <a:gd name="adj" fmla="val 993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E3BC8940-F1CE-44DC-9CBB-A4C165A2CA8B}"/>
              </a:ext>
            </a:extLst>
          </p:cNvPr>
          <p:cNvSpPr txBox="1"/>
          <p:nvPr/>
        </p:nvSpPr>
        <p:spPr>
          <a:xfrm>
            <a:off x="6748230" y="9921428"/>
            <a:ext cx="471604" cy="400110"/>
          </a:xfrm>
          <a:prstGeom prst="rect">
            <a:avLst/>
          </a:prstGeom>
          <a:noFill/>
        </p:spPr>
        <p:txBody>
          <a:bodyPr wrap="none" rtlCol="0">
            <a:spAutoFit/>
          </a:bodyPr>
          <a:lstStyle/>
          <a:p>
            <a:r>
              <a:rPr lang="en-US" altLang="ja-JP" sz="2000" dirty="0"/>
              <a:t>-5-</a:t>
            </a:r>
            <a:endParaRPr lang="ja-JP" altLang="en-US" sz="2000" dirty="0"/>
          </a:p>
        </p:txBody>
      </p:sp>
    </p:spTree>
    <p:extLst>
      <p:ext uri="{BB962C8B-B14F-4D97-AF65-F5344CB8AC3E}">
        <p14:creationId xmlns:p14="http://schemas.microsoft.com/office/powerpoint/2010/main" val="2401328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図 29">
            <a:extLst>
              <a:ext uri="{FF2B5EF4-FFF2-40B4-BE49-F238E27FC236}">
                <a16:creationId xmlns:a16="http://schemas.microsoft.com/office/drawing/2014/main" id="{CFF7851C-0C0D-4E28-B133-A8A664A98F84}"/>
              </a:ext>
            </a:extLst>
          </p:cNvPr>
          <p:cNvPicPr>
            <a:picLocks noChangeAspect="1"/>
          </p:cNvPicPr>
          <p:nvPr/>
        </p:nvPicPr>
        <p:blipFill>
          <a:blip r:embed="rId2"/>
          <a:stretch>
            <a:fillRect/>
          </a:stretch>
        </p:blipFill>
        <p:spPr>
          <a:xfrm rot="16200000">
            <a:off x="-1513172" y="1514324"/>
            <a:ext cx="10299303" cy="7128843"/>
          </a:xfrm>
          <a:prstGeom prst="rect">
            <a:avLst/>
          </a:prstGeom>
        </p:spPr>
      </p:pic>
    </p:spTree>
    <p:extLst>
      <p:ext uri="{BB962C8B-B14F-4D97-AF65-F5344CB8AC3E}">
        <p14:creationId xmlns:p14="http://schemas.microsoft.com/office/powerpoint/2010/main" val="12550761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spPr>
      <a:bodyPr tIns="288000" rtlCol="0" anchor="ctr"/>
      <a:lstStyle>
        <a:defPPr algn="ctr">
          <a:defRPr kumimoji="0" sz="2400" kern="0" dirty="0" smtClean="0">
            <a:solidFill>
              <a:srgbClr val="FFFFFF"/>
            </a:solidFill>
            <a:latin typeface="Meiryo UI" panose="020B0604030504040204" pitchFamily="50" charset="-128"/>
            <a:ea typeface="Meiryo UI" panose="020B0604030504040204" pitchFamily="50" charset="-128"/>
            <a:cs typeface="Aria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2785</TotalTime>
  <Words>2380</Words>
  <Application>Microsoft Office PowerPoint</Application>
  <PresentationFormat>ユーザー設定</PresentationFormat>
  <Paragraphs>330</Paragraphs>
  <Slides>6</Slides>
  <Notes>5</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6</vt:i4>
      </vt:variant>
    </vt:vector>
  </HeadingPairs>
  <TitlesOfParts>
    <vt:vector size="22" baseType="lpstr">
      <vt:lpstr>AR P丸ゴシック体M</vt:lpstr>
      <vt:lpstr>BIZ UDPゴシック</vt:lpstr>
      <vt:lpstr>HGPｺﾞｼｯｸM</vt:lpstr>
      <vt:lpstr>HGSｺﾞｼｯｸM</vt:lpstr>
      <vt:lpstr>HGｺﾞｼｯｸM</vt:lpstr>
      <vt:lpstr>HG丸ｺﾞｼｯｸM-PRO</vt:lpstr>
      <vt:lpstr>HG創英角ｺﾞｼｯｸUB</vt:lpstr>
      <vt:lpstr>Meiryo UI</vt:lpstr>
      <vt:lpstr>ＭＳ Ｐゴシック</vt:lpstr>
      <vt:lpstr>メイリオ</vt:lpstr>
      <vt:lpstr>游ゴシック</vt:lpstr>
      <vt:lpstr>Arial</vt:lpstr>
      <vt:lpstr>Calibri</vt:lpstr>
      <vt:lpstr>Times New Roman</vt:lpstr>
      <vt:lpstr>Trebuchet MS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大村　明裕</dc:creator>
  <cp:lastModifiedBy>HW53761</cp:lastModifiedBy>
  <cp:revision>64</cp:revision>
  <cp:lastPrinted>2023-05-19T04:35:38Z</cp:lastPrinted>
  <dcterms:modified xsi:type="dcterms:W3CDTF">2023-05-19T04:37:47Z</dcterms:modified>
</cp:coreProperties>
</file>