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3" r:id="rId2"/>
    <p:sldId id="262" r:id="rId3"/>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9CB"/>
    <a:srgbClr val="E8E7C9"/>
    <a:srgbClr val="B384DA"/>
    <a:srgbClr val="CAC59D"/>
    <a:srgbClr val="0000CC"/>
    <a:srgbClr val="FF9900"/>
    <a:srgbClr val="FFCC66"/>
    <a:srgbClr val="FFCC99"/>
    <a:srgbClr val="FFCC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40" autoAdjust="0"/>
    <p:restoredTop sz="93504" autoAdjust="0"/>
  </p:normalViewPr>
  <p:slideViewPr>
    <p:cSldViewPr>
      <p:cViewPr varScale="1">
        <p:scale>
          <a:sx n="51" d="100"/>
          <a:sy n="51" d="100"/>
        </p:scale>
        <p:origin x="1992" y="84"/>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DA685E68-331B-4E99-B819-98F6FAA87134}" type="datetimeFigureOut">
              <a:rPr kumimoji="1" lang="ja-JP" altLang="en-US" smtClean="0"/>
              <a:t>2021/6/23</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1</a:t>
            </a:fld>
            <a:endParaRPr kumimoji="1" lang="ja-JP" altLang="en-US"/>
          </a:p>
        </p:txBody>
      </p:sp>
    </p:spTree>
    <p:extLst>
      <p:ext uri="{BB962C8B-B14F-4D97-AF65-F5344CB8AC3E}">
        <p14:creationId xmlns:p14="http://schemas.microsoft.com/office/powerpoint/2010/main" val="16591390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4" name="テキスト ボックス 23"/>
          <p:cNvSpPr txBox="1"/>
          <p:nvPr userDrawn="1"/>
        </p:nvSpPr>
        <p:spPr>
          <a:xfrm>
            <a:off x="288083" y="3293550"/>
            <a:ext cx="6851712" cy="757130"/>
          </a:xfrm>
          <a:prstGeom prst="rect">
            <a:avLst/>
          </a:prstGeom>
          <a:noFill/>
        </p:spPr>
        <p:txBody>
          <a:bodyPr wrap="square" rtlCol="0">
            <a:spAutoFit/>
          </a:bodyPr>
          <a:lstStyle/>
          <a:p>
            <a:pPr>
              <a:lnSpc>
                <a:spcPct val="120000"/>
              </a:lnSpc>
            </a:pPr>
            <a:r>
              <a:rPr kumimoji="1" lang="ja-JP" altLang="en-US" sz="1600" dirty="0" smtClean="0">
                <a:latin typeface="Meiryo UI" panose="020B0604030504040204" pitchFamily="50" charset="-128"/>
                <a:ea typeface="Meiryo UI" panose="020B0604030504040204" pitchFamily="50" charset="-128"/>
              </a:rPr>
              <a:t> 　　　　：石川</a:t>
            </a:r>
            <a:r>
              <a:rPr kumimoji="1" lang="ja-JP" altLang="en-US" sz="1600" dirty="0">
                <a:latin typeface="Meiryo UI" panose="020B0604030504040204" pitchFamily="50" charset="-128"/>
                <a:ea typeface="Meiryo UI" panose="020B0604030504040204" pitchFamily="50" charset="-128"/>
              </a:rPr>
              <a:t>県内のモノづくり企業等の</a:t>
            </a:r>
            <a:r>
              <a:rPr kumimoji="1" lang="ja-JP" altLang="en-US" sz="1600" dirty="0" smtClean="0">
                <a:latin typeface="Meiryo UI" panose="020B0604030504040204" pitchFamily="50" charset="-128"/>
                <a:ea typeface="Meiryo UI" panose="020B0604030504040204" pitchFamily="50" charset="-128"/>
              </a:rPr>
              <a:t>経営者</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代表者、</a:t>
            </a:r>
            <a:r>
              <a:rPr lang="ja-JP" altLang="en-US" sz="1400" dirty="0">
                <a:latin typeface="Meiryo UI" panose="020B0604030504040204" pitchFamily="50" charset="-128"/>
                <a:ea typeface="Meiryo UI" panose="020B0604030504040204" pitchFamily="50" charset="-128"/>
              </a:rPr>
              <a:t>役員、管理者等</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lnSpc>
                <a:spcPct val="120000"/>
              </a:lnSpc>
            </a:pPr>
            <a:r>
              <a:rPr kumimoji="1" lang="ja-JP" altLang="en-US" sz="1400" b="1" dirty="0">
                <a:latin typeface="Meiryo UI" panose="020B0604030504040204" pitchFamily="50" charset="-128"/>
                <a:ea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rPr>
              <a:t>　　　　　　　　　　　　　　　　　　　　　　　　　　　　　　　　　　</a:t>
            </a:r>
            <a:r>
              <a:rPr kumimoji="1" lang="en-US" altLang="ja-JP" sz="2000" b="1" dirty="0" smtClean="0">
                <a:latin typeface="Meiryo UI" panose="020B0604030504040204" pitchFamily="50" charset="-128"/>
                <a:ea typeface="Meiryo UI" panose="020B0604030504040204" pitchFamily="50" charset="-128"/>
              </a:rPr>
              <a:t>40~50</a:t>
            </a:r>
            <a:r>
              <a:rPr kumimoji="1" lang="ja-JP" altLang="en-US" sz="1600" dirty="0" smtClean="0">
                <a:latin typeface="Meiryo UI" panose="020B0604030504040204" pitchFamily="50" charset="-128"/>
                <a:ea typeface="Meiryo UI" panose="020B0604030504040204" pitchFamily="50" charset="-128"/>
              </a:rPr>
              <a:t>名程度（先着）</a:t>
            </a:r>
            <a:endParaRPr kumimoji="1" lang="ja-JP" altLang="en-US" sz="1400" dirty="0">
              <a:latin typeface="Meiryo UI" panose="020B0604030504040204" pitchFamily="50" charset="-128"/>
              <a:ea typeface="Meiryo UI" panose="020B0604030504040204" pitchFamily="50" charset="-128"/>
            </a:endParaRPr>
          </a:p>
        </p:txBody>
      </p:sp>
      <p:sp>
        <p:nvSpPr>
          <p:cNvPr id="25" name="テキスト ボックス 24"/>
          <p:cNvSpPr txBox="1"/>
          <p:nvPr userDrawn="1"/>
        </p:nvSpPr>
        <p:spPr>
          <a:xfrm>
            <a:off x="37351" y="489741"/>
            <a:ext cx="7163499" cy="1931477"/>
          </a:xfrm>
          <a:prstGeom prst="rect">
            <a:avLst/>
          </a:prstGeom>
          <a:noFill/>
        </p:spPr>
        <p:txBody>
          <a:bodyPr wrap="square" rtlCol="0">
            <a:noAutofit/>
          </a:bodyPr>
          <a:lstStyle/>
          <a:p>
            <a:r>
              <a:rPr kumimoji="1" lang="ja-JP" altLang="en-US" sz="1400" dirty="0">
                <a:latin typeface="Meiryo UI" panose="020B0604030504040204" pitchFamily="50" charset="-128"/>
                <a:ea typeface="Meiryo UI" panose="020B0604030504040204" pitchFamily="50" charset="-128"/>
              </a:rPr>
              <a:t>　</a:t>
            </a:r>
            <a:r>
              <a:rPr lang="en-US" altLang="ja-JP" sz="2000" b="1" u="sng" dirty="0" err="1" smtClean="0">
                <a:solidFill>
                  <a:srgbClr val="FF0000"/>
                </a:solidFill>
                <a:latin typeface="Meiryo UI" panose="020B0604030504040204" pitchFamily="50" charset="-128"/>
                <a:ea typeface="Meiryo UI" panose="020B0604030504040204" pitchFamily="50" charset="-128"/>
              </a:rPr>
              <a:t>IoT</a:t>
            </a:r>
            <a:r>
              <a:rPr lang="en-US" altLang="ja-JP" sz="2000" b="1" u="sng" dirty="0" smtClean="0">
                <a:solidFill>
                  <a:srgbClr val="FF0000"/>
                </a:solidFill>
                <a:latin typeface="Meiryo UI" panose="020B0604030504040204" pitchFamily="50" charset="-128"/>
                <a:ea typeface="Meiryo UI" panose="020B0604030504040204" pitchFamily="50" charset="-128"/>
              </a:rPr>
              <a:t>/AI</a:t>
            </a:r>
            <a:r>
              <a:rPr lang="ja-JP" altLang="en-US" sz="2000" b="1" u="sng" dirty="0">
                <a:solidFill>
                  <a:srgbClr val="FF0000"/>
                </a:solidFill>
                <a:latin typeface="Meiryo UI" panose="020B0604030504040204" pitchFamily="50" charset="-128"/>
                <a:ea typeface="Meiryo UI" panose="020B0604030504040204" pitchFamily="50" charset="-128"/>
              </a:rPr>
              <a:t>の活用</a:t>
            </a:r>
            <a:r>
              <a:rPr lang="ja-JP" altLang="en-US" sz="2000" b="1" u="sng" dirty="0">
                <a:latin typeface="Meiryo UI" panose="020B0604030504040204" pitchFamily="50" charset="-128"/>
                <a:ea typeface="Meiryo UI" panose="020B0604030504040204" pitchFamily="50" charset="-128"/>
              </a:rPr>
              <a:t>による</a:t>
            </a:r>
            <a:r>
              <a:rPr lang="ja-JP" altLang="en-US" sz="2000" b="1" u="sng" dirty="0">
                <a:solidFill>
                  <a:srgbClr val="FF0000"/>
                </a:solidFill>
                <a:latin typeface="Meiryo UI" panose="020B0604030504040204" pitchFamily="50" charset="-128"/>
                <a:ea typeface="Meiryo UI" panose="020B0604030504040204" pitchFamily="50" charset="-128"/>
              </a:rPr>
              <a:t>自社の課題解決・生産性向上等</a:t>
            </a:r>
            <a:r>
              <a:rPr lang="ja-JP" altLang="en-US" sz="2000" b="1" u="sng" dirty="0">
                <a:latin typeface="Meiryo UI" panose="020B0604030504040204" pitchFamily="50" charset="-128"/>
                <a:ea typeface="Meiryo UI" panose="020B0604030504040204" pitchFamily="50" charset="-128"/>
              </a:rPr>
              <a:t>を</a:t>
            </a:r>
            <a:r>
              <a:rPr lang="ja-JP" altLang="en-US" sz="2000" b="1" u="sng" dirty="0" smtClean="0">
                <a:latin typeface="Meiryo UI" panose="020B0604030504040204" pitchFamily="50" charset="-128"/>
                <a:ea typeface="Meiryo UI" panose="020B0604030504040204" pitchFamily="50" charset="-128"/>
              </a:rPr>
              <a:t>目指す　　</a:t>
            </a:r>
            <a:endParaRPr lang="en-US" altLang="ja-JP" sz="2000" b="1" u="sng" dirty="0" smtClean="0">
              <a:latin typeface="Meiryo UI" panose="020B0604030504040204" pitchFamily="50" charset="-128"/>
              <a:ea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 </a:t>
            </a:r>
            <a:r>
              <a:rPr lang="ja-JP" altLang="en-US" sz="2000" b="1" u="sng" dirty="0" smtClean="0">
                <a:latin typeface="Meiryo UI" panose="020B0604030504040204" pitchFamily="50" charset="-128"/>
                <a:ea typeface="Meiryo UI" panose="020B0604030504040204" pitchFamily="50" charset="-128"/>
              </a:rPr>
              <a:t>県内</a:t>
            </a:r>
            <a:r>
              <a:rPr lang="ja-JP" altLang="en-US" sz="2000" b="1" u="sng" dirty="0">
                <a:latin typeface="Meiryo UI" panose="020B0604030504040204" pitchFamily="50" charset="-128"/>
                <a:ea typeface="Meiryo UI" panose="020B0604030504040204" pitchFamily="50" charset="-128"/>
              </a:rPr>
              <a:t>企業の</a:t>
            </a:r>
            <a:r>
              <a:rPr lang="ja-JP" altLang="en-US" sz="2000" b="1" u="sng" dirty="0">
                <a:solidFill>
                  <a:srgbClr val="FF0000"/>
                </a:solidFill>
                <a:latin typeface="Meiryo UI" panose="020B0604030504040204" pitchFamily="50" charset="-128"/>
                <a:ea typeface="Meiryo UI" panose="020B0604030504040204" pitchFamily="50" charset="-128"/>
              </a:rPr>
              <a:t>経営者の皆様方</a:t>
            </a:r>
            <a:r>
              <a:rPr lang="ja-JP" altLang="en-US" sz="2000" b="1" u="sng" dirty="0">
                <a:latin typeface="Meiryo UI" panose="020B0604030504040204" pitchFamily="50" charset="-128"/>
                <a:ea typeface="Meiryo UI" panose="020B0604030504040204" pitchFamily="50" charset="-128"/>
              </a:rPr>
              <a:t>のためのセミナーを開催します！</a:t>
            </a:r>
            <a:endParaRPr lang="en-US" altLang="ja-JP" sz="700" dirty="0">
              <a:latin typeface="Meiryo UI" panose="020B0604030504040204" pitchFamily="50" charset="-128"/>
              <a:ea typeface="Meiryo UI" panose="020B0604030504040204" pitchFamily="50" charset="-128"/>
            </a:endParaRPr>
          </a:p>
          <a:p>
            <a:r>
              <a:rPr lang="ja-JP" altLang="en-US" sz="500" dirty="0" smtClean="0">
                <a:latin typeface="Meiryo UI" panose="020B0604030504040204" pitchFamily="50" charset="-128"/>
                <a:ea typeface="Meiryo UI" panose="020B0604030504040204" pitchFamily="50" charset="-128"/>
              </a:rPr>
              <a:t>　     　 </a:t>
            </a:r>
            <a:endParaRPr lang="en-US" altLang="ja-JP" sz="700" dirty="0" smtClean="0">
              <a:latin typeface="Meiryo UI" panose="020B0604030504040204" pitchFamily="50" charset="-128"/>
              <a:ea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内容</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 </a:t>
            </a:r>
            <a:r>
              <a:rPr lang="en-US" altLang="ja-JP" sz="1600" dirty="0" err="1" smtClean="0">
                <a:solidFill>
                  <a:srgbClr val="FF0000"/>
                </a:solidFill>
                <a:latin typeface="Meiryo UI" panose="020B0604030504040204" pitchFamily="50" charset="-128"/>
                <a:ea typeface="Meiryo UI" panose="020B0604030504040204" pitchFamily="50" charset="-128"/>
              </a:rPr>
              <a:t>IoT</a:t>
            </a:r>
            <a:r>
              <a:rPr lang="en-US" altLang="ja-JP" sz="1600" dirty="0" smtClean="0">
                <a:solidFill>
                  <a:srgbClr val="FF0000"/>
                </a:solidFill>
                <a:latin typeface="Meiryo UI" panose="020B0604030504040204" pitchFamily="50" charset="-128"/>
                <a:ea typeface="Meiryo UI" panose="020B0604030504040204" pitchFamily="50" charset="-128"/>
              </a:rPr>
              <a:t>/AI</a:t>
            </a:r>
            <a:r>
              <a:rPr lang="ja-JP" altLang="en-US" sz="1400" dirty="0" smtClean="0">
                <a:latin typeface="Meiryo UI" panose="020B0604030504040204" pitchFamily="50" charset="-128"/>
                <a:ea typeface="Meiryo UI" panose="020B0604030504040204" pitchFamily="50" charset="-128"/>
              </a:rPr>
              <a:t>の活用による自社の</a:t>
            </a:r>
            <a:r>
              <a:rPr lang="ja-JP" altLang="en-US" sz="1600" dirty="0" smtClean="0">
                <a:solidFill>
                  <a:srgbClr val="FF0000"/>
                </a:solidFill>
                <a:latin typeface="Meiryo UI" panose="020B0604030504040204" pitchFamily="50" charset="-128"/>
                <a:ea typeface="Meiryo UI" panose="020B0604030504040204" pitchFamily="50" charset="-128"/>
              </a:rPr>
              <a:t>課題解決・生産性向上</a:t>
            </a:r>
            <a:endParaRPr lang="en-US" altLang="ja-JP" sz="1600" dirty="0" smtClean="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　</a:t>
            </a:r>
            <a:r>
              <a:rPr lang="ja-JP" altLang="en-US" sz="1600" dirty="0" smtClean="0">
                <a:solidFill>
                  <a:srgbClr val="FF0000"/>
                </a:solidFill>
                <a:latin typeface="Meiryo UI" panose="020B0604030504040204" pitchFamily="50" charset="-128"/>
                <a:ea typeface="Meiryo UI" panose="020B0604030504040204" pitchFamily="50" charset="-128"/>
              </a:rPr>
              <a:t>　　　  　　　　 </a:t>
            </a:r>
            <a:r>
              <a:rPr lang="en-US" altLang="ja-JP" sz="1600" dirty="0" err="1" smtClean="0">
                <a:solidFill>
                  <a:srgbClr val="FF0000"/>
                </a:solidFill>
                <a:latin typeface="Meiryo UI" panose="020B0604030504040204" pitchFamily="50" charset="-128"/>
                <a:ea typeface="Meiryo UI" panose="020B0604030504040204" pitchFamily="50" charset="-128"/>
              </a:rPr>
              <a:t>IoT</a:t>
            </a:r>
            <a:r>
              <a:rPr lang="en-US" altLang="ja-JP" sz="1600" dirty="0" smtClean="0">
                <a:solidFill>
                  <a:srgbClr val="FF0000"/>
                </a:solidFill>
                <a:latin typeface="Meiryo UI" panose="020B0604030504040204" pitchFamily="50" charset="-128"/>
                <a:ea typeface="Meiryo UI" panose="020B0604030504040204" pitchFamily="50" charset="-128"/>
              </a:rPr>
              <a:t>/AI</a:t>
            </a:r>
            <a:r>
              <a:rPr lang="ja-JP" altLang="en-US" sz="1400" dirty="0">
                <a:latin typeface="Meiryo UI" panose="020B0604030504040204" pitchFamily="50" charset="-128"/>
                <a:ea typeface="Meiryo UI" panose="020B0604030504040204" pitchFamily="50" charset="-128"/>
              </a:rPr>
              <a:t>を導入する際の</a:t>
            </a:r>
            <a:r>
              <a:rPr lang="ja-JP" altLang="en-US" sz="1600" dirty="0">
                <a:solidFill>
                  <a:srgbClr val="FF0000"/>
                </a:solidFill>
                <a:latin typeface="Meiryo UI" panose="020B0604030504040204" pitchFamily="50" charset="-128"/>
                <a:ea typeface="Meiryo UI" panose="020B0604030504040204" pitchFamily="50" charset="-128"/>
              </a:rPr>
              <a:t>留意点</a:t>
            </a:r>
            <a:r>
              <a:rPr lang="ja-JP" altLang="en-US" sz="1400" dirty="0">
                <a:latin typeface="Meiryo UI" panose="020B0604030504040204" pitchFamily="50" charset="-128"/>
                <a:ea typeface="Meiryo UI" panose="020B0604030504040204" pitchFamily="50" charset="-128"/>
              </a:rPr>
              <a:t>や</a:t>
            </a:r>
            <a:r>
              <a:rPr lang="ja-JP" altLang="en-US" sz="1600" dirty="0">
                <a:solidFill>
                  <a:srgbClr val="FF0000"/>
                </a:solidFill>
                <a:latin typeface="Meiryo UI" panose="020B0604030504040204" pitchFamily="50" charset="-128"/>
                <a:ea typeface="Meiryo UI" panose="020B0604030504040204" pitchFamily="50" charset="-128"/>
              </a:rPr>
              <a:t>導入効果</a:t>
            </a:r>
            <a:r>
              <a:rPr lang="ja-JP" altLang="en-US" sz="1400" dirty="0">
                <a:latin typeface="Meiryo UI" panose="020B0604030504040204" pitchFamily="50" charset="-128"/>
                <a:ea typeface="Meiryo UI" panose="020B0604030504040204" pitchFamily="50" charset="-128"/>
              </a:rPr>
              <a:t>と</a:t>
            </a:r>
            <a:r>
              <a:rPr lang="ja-JP" altLang="en-US" sz="1600" dirty="0" smtClean="0">
                <a:solidFill>
                  <a:srgbClr val="FF0000"/>
                </a:solidFill>
                <a:latin typeface="Meiryo UI" panose="020B0604030504040204" pitchFamily="50" charset="-128"/>
                <a:ea typeface="Meiryo UI" panose="020B0604030504040204" pitchFamily="50" charset="-128"/>
              </a:rPr>
              <a:t>ノウハウ</a:t>
            </a:r>
            <a:endParaRPr lang="en-US" altLang="ja-JP" sz="1600" dirty="0">
              <a:solidFill>
                <a:srgbClr val="FF0000"/>
              </a:solidFill>
              <a:latin typeface="Meiryo UI" panose="020B0604030504040204" pitchFamily="50" charset="-128"/>
              <a:ea typeface="Meiryo UI" panose="020B0604030504040204" pitchFamily="50" charset="-128"/>
            </a:endParaRPr>
          </a:p>
          <a:p>
            <a:r>
              <a:rPr lang="ja-JP" altLang="en-US" sz="1600" dirty="0">
                <a:solidFill>
                  <a:srgbClr val="FF0000"/>
                </a:solidFill>
                <a:latin typeface="Meiryo UI" panose="020B0604030504040204" pitchFamily="50" charset="-128"/>
                <a:ea typeface="Meiryo UI" panose="020B0604030504040204" pitchFamily="50" charset="-128"/>
              </a:rPr>
              <a:t>　</a:t>
            </a:r>
            <a:r>
              <a:rPr lang="ja-JP" altLang="en-US" sz="1600" dirty="0" smtClean="0">
                <a:solidFill>
                  <a:srgbClr val="FF0000"/>
                </a:solidFill>
                <a:latin typeface="Meiryo UI" panose="020B0604030504040204" pitchFamily="50" charset="-128"/>
                <a:ea typeface="Meiryo UI" panose="020B0604030504040204" pitchFamily="50" charset="-128"/>
              </a:rPr>
              <a:t>　　　  　　　　 </a:t>
            </a:r>
            <a:r>
              <a:rPr lang="en-US" altLang="ja-JP" sz="1600" dirty="0" err="1" smtClean="0">
                <a:solidFill>
                  <a:srgbClr val="FF0000"/>
                </a:solidFill>
                <a:latin typeface="Meiryo UI" panose="020B0604030504040204" pitchFamily="50" charset="-128"/>
                <a:ea typeface="Meiryo UI" panose="020B0604030504040204" pitchFamily="50" charset="-128"/>
              </a:rPr>
              <a:t>IoT</a:t>
            </a:r>
            <a:r>
              <a:rPr lang="en-US" altLang="ja-JP" sz="1600" dirty="0" smtClean="0">
                <a:solidFill>
                  <a:srgbClr val="FF0000"/>
                </a:solidFill>
                <a:latin typeface="Meiryo UI" panose="020B0604030504040204" pitchFamily="50" charset="-128"/>
                <a:ea typeface="Meiryo UI" panose="020B0604030504040204" pitchFamily="50" charset="-128"/>
              </a:rPr>
              <a:t>/AI</a:t>
            </a:r>
            <a:r>
              <a:rPr lang="ja-JP" altLang="en-US" sz="1400" dirty="0">
                <a:latin typeface="Meiryo UI" panose="020B0604030504040204" pitchFamily="50" charset="-128"/>
                <a:ea typeface="Meiryo UI" panose="020B0604030504040204" pitchFamily="50" charset="-128"/>
              </a:rPr>
              <a:t>を通じた</a:t>
            </a:r>
            <a:r>
              <a:rPr lang="ja-JP" altLang="en-US" sz="1600" dirty="0">
                <a:solidFill>
                  <a:srgbClr val="FF0000"/>
                </a:solidFill>
                <a:latin typeface="Meiryo UI" panose="020B0604030504040204" pitchFamily="50" charset="-128"/>
                <a:ea typeface="Meiryo UI" panose="020B0604030504040204" pitchFamily="50" charset="-128"/>
              </a:rPr>
              <a:t>中核人材育成の必要性・</a:t>
            </a:r>
            <a:r>
              <a:rPr lang="ja-JP" altLang="en-US" sz="1600" dirty="0" smtClean="0">
                <a:solidFill>
                  <a:srgbClr val="FF0000"/>
                </a:solidFill>
                <a:latin typeface="Meiryo UI" panose="020B0604030504040204" pitchFamily="50" charset="-128"/>
                <a:ea typeface="Meiryo UI" panose="020B0604030504040204" pitchFamily="50" charset="-128"/>
              </a:rPr>
              <a:t>ノウハウ</a:t>
            </a:r>
            <a:endParaRPr lang="en-US" altLang="ja-JP" sz="1600" dirty="0">
              <a:solidFill>
                <a:srgbClr val="FF0000"/>
              </a:solidFill>
              <a:latin typeface="Meiryo UI" panose="020B0604030504040204" pitchFamily="50" charset="-128"/>
              <a:ea typeface="Meiryo UI" panose="020B0604030504040204" pitchFamily="50" charset="-128"/>
            </a:endParaRPr>
          </a:p>
          <a:p>
            <a:r>
              <a:rPr lang="en-US" altLang="ja-JP" sz="1400" dirty="0" smtClean="0">
                <a:solidFill>
                  <a:srgbClr val="FF0000"/>
                </a:solidFill>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自社</a:t>
            </a:r>
            <a:r>
              <a:rPr lang="ja-JP" altLang="en-US" sz="1400" dirty="0">
                <a:latin typeface="Meiryo UI" panose="020B0604030504040204" pitchFamily="50" charset="-128"/>
                <a:ea typeface="Meiryo UI" panose="020B0604030504040204" pitchFamily="50" charset="-128"/>
              </a:rPr>
              <a:t>のビジネスチャンスとして</a:t>
            </a:r>
            <a:r>
              <a:rPr lang="en-US" altLang="ja-JP" sz="1600" dirty="0" err="1">
                <a:solidFill>
                  <a:srgbClr val="FF0000"/>
                </a:solidFill>
                <a:latin typeface="Meiryo UI" panose="020B0604030504040204" pitchFamily="50" charset="-128"/>
                <a:ea typeface="Meiryo UI" panose="020B0604030504040204" pitchFamily="50" charset="-128"/>
              </a:rPr>
              <a:t>IoT</a:t>
            </a:r>
            <a:r>
              <a:rPr lang="en-US" altLang="ja-JP" sz="1600" dirty="0">
                <a:solidFill>
                  <a:srgbClr val="FF0000"/>
                </a:solidFill>
                <a:latin typeface="Meiryo UI" panose="020B0604030504040204" pitchFamily="50" charset="-128"/>
                <a:ea typeface="Meiryo UI" panose="020B0604030504040204" pitchFamily="50" charset="-128"/>
              </a:rPr>
              <a:t>/AI</a:t>
            </a:r>
            <a:r>
              <a:rPr lang="ja-JP" altLang="en-US" sz="1400" dirty="0">
                <a:latin typeface="Meiryo UI" panose="020B0604030504040204" pitchFamily="50" charset="-128"/>
                <a:ea typeface="Meiryo UI" panose="020B0604030504040204" pitchFamily="50" charset="-128"/>
              </a:rPr>
              <a:t>を活用した</a:t>
            </a:r>
            <a:r>
              <a:rPr lang="ja-JP" altLang="en-US" sz="1600" dirty="0">
                <a:solidFill>
                  <a:srgbClr val="FF0000"/>
                </a:solidFill>
                <a:latin typeface="Meiryo UI" panose="020B0604030504040204" pitchFamily="50" charset="-128"/>
                <a:ea typeface="Meiryo UI" panose="020B0604030504040204" pitchFamily="50" charset="-128"/>
              </a:rPr>
              <a:t>製品開発</a:t>
            </a:r>
            <a:r>
              <a:rPr lang="ja-JP" altLang="en-US" sz="1400" dirty="0">
                <a:solidFill>
                  <a:srgbClr val="FF0000"/>
                </a:solidFill>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等</a:t>
            </a:r>
            <a:endParaRPr lang="en-US" altLang="ja-JP" sz="1600"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　　</a:t>
            </a:r>
          </a:p>
        </p:txBody>
      </p:sp>
      <p:sp>
        <p:nvSpPr>
          <p:cNvPr id="26" name="テキスト ボックス 25"/>
          <p:cNvSpPr txBox="1"/>
          <p:nvPr userDrawn="1"/>
        </p:nvSpPr>
        <p:spPr>
          <a:xfrm>
            <a:off x="358677" y="2248543"/>
            <a:ext cx="7488832" cy="1126462"/>
          </a:xfrm>
          <a:prstGeom prst="rect">
            <a:avLst/>
          </a:prstGeom>
          <a:noFill/>
        </p:spPr>
        <p:txBody>
          <a:bodyPr wrap="square" rtlCol="0">
            <a:spAutoFit/>
          </a:bodyPr>
          <a:lstStyle/>
          <a:p>
            <a:pPr>
              <a:lnSpc>
                <a:spcPct val="1200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令和３</a:t>
            </a:r>
            <a:r>
              <a:rPr kumimoji="1" lang="ja-JP" altLang="en-US" sz="1600" dirty="0">
                <a:latin typeface="Meiryo UI" panose="020B0604030504040204" pitchFamily="50" charset="-128"/>
                <a:ea typeface="Meiryo UI" panose="020B0604030504040204" pitchFamily="50" charset="-128"/>
              </a:rPr>
              <a:t>年</a:t>
            </a:r>
            <a:r>
              <a:rPr lang="ja-JP" altLang="en-US" sz="2400" b="1" dirty="0">
                <a:latin typeface="Meiryo UI" panose="020B0604030504040204" pitchFamily="50" charset="-128"/>
                <a:ea typeface="Meiryo UI" panose="020B0604030504040204" pitchFamily="50" charset="-128"/>
              </a:rPr>
              <a:t>７</a:t>
            </a:r>
            <a:r>
              <a:rPr lang="ja-JP" altLang="en-US" sz="1600" dirty="0">
                <a:latin typeface="Meiryo UI" panose="020B0604030504040204" pitchFamily="50" charset="-128"/>
                <a:ea typeface="Meiryo UI" panose="020B0604030504040204" pitchFamily="50" charset="-128"/>
              </a:rPr>
              <a:t>月</a:t>
            </a:r>
            <a:r>
              <a:rPr lang="ja-JP" altLang="en-US" sz="2400" b="1" dirty="0">
                <a:latin typeface="Meiryo UI" panose="020B0604030504040204" pitchFamily="50" charset="-128"/>
                <a:ea typeface="Meiryo UI" panose="020B0604030504040204" pitchFamily="50" charset="-128"/>
              </a:rPr>
              <a:t>１９</a:t>
            </a:r>
            <a:r>
              <a:rPr lang="ja-JP" altLang="en-US" sz="1600" dirty="0">
                <a:latin typeface="Meiryo UI" panose="020B0604030504040204" pitchFamily="50" charset="-128"/>
                <a:ea typeface="Meiryo UI" panose="020B0604030504040204" pitchFamily="50" charset="-128"/>
              </a:rPr>
              <a:t>日（</a:t>
            </a:r>
            <a:r>
              <a:rPr lang="ja-JP" altLang="en-US" sz="2400" b="1" dirty="0">
                <a:latin typeface="Meiryo UI" panose="020B0604030504040204" pitchFamily="50" charset="-128"/>
                <a:ea typeface="Meiryo UI" panose="020B0604030504040204" pitchFamily="50" charset="-128"/>
              </a:rPr>
              <a:t>月</a:t>
            </a:r>
            <a:r>
              <a:rPr lang="ja-JP" altLang="en-US" sz="1600"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13:30</a:t>
            </a:r>
            <a:r>
              <a:rPr lang="ja-JP" altLang="en-US" sz="1600" b="1" dirty="0">
                <a:latin typeface="Meiryo UI" panose="020B0604030504040204" pitchFamily="50" charset="-128"/>
                <a:ea typeface="Meiryo UI" panose="020B0604030504040204" pitchFamily="50" charset="-128"/>
              </a:rPr>
              <a:t>～</a:t>
            </a:r>
            <a:r>
              <a:rPr lang="en-US" altLang="ja-JP" sz="1600" b="1" dirty="0">
                <a:latin typeface="Meiryo UI" panose="020B0604030504040204" pitchFamily="50" charset="-128"/>
                <a:ea typeface="Meiryo UI" panose="020B0604030504040204" pitchFamily="50" charset="-128"/>
              </a:rPr>
              <a:t>16:30</a:t>
            </a:r>
          </a:p>
          <a:p>
            <a:pPr>
              <a:lnSpc>
                <a:spcPct val="120000"/>
              </a:lnSpc>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石川県地場産業振興</a:t>
            </a:r>
            <a:r>
              <a:rPr lang="ja-JP" altLang="en-US" sz="1600" dirty="0" smtClean="0">
                <a:latin typeface="Meiryo UI" panose="020B0604030504040204" pitchFamily="50" charset="-128"/>
                <a:ea typeface="Meiryo UI" panose="020B0604030504040204" pitchFamily="50" charset="-128"/>
              </a:rPr>
              <a:t>センター新館</a:t>
            </a:r>
            <a:r>
              <a:rPr lang="en-US" altLang="ja-JP" sz="1600" dirty="0" smtClean="0">
                <a:latin typeface="Meiryo UI" panose="020B0604030504040204" pitchFamily="50" charset="-128"/>
                <a:ea typeface="Meiryo UI" panose="020B0604030504040204" pitchFamily="50" charset="-128"/>
              </a:rPr>
              <a:t>1</a:t>
            </a:r>
            <a:r>
              <a:rPr lang="ja-JP" altLang="en-US" sz="1600" dirty="0" smtClean="0">
                <a:latin typeface="Meiryo UI" panose="020B0604030504040204" pitchFamily="50" charset="-128"/>
                <a:ea typeface="Meiryo UI" panose="020B0604030504040204" pitchFamily="50" charset="-128"/>
              </a:rPr>
              <a:t>階コンベンションホール</a:t>
            </a:r>
            <a:endParaRPr lang="en-US" altLang="ja-JP" sz="1600" dirty="0">
              <a:latin typeface="Meiryo UI" panose="020B0604030504040204" pitchFamily="50" charset="-128"/>
              <a:ea typeface="Meiryo UI" panose="020B0604030504040204" pitchFamily="50" charset="-128"/>
            </a:endParaRPr>
          </a:p>
          <a:p>
            <a:pPr>
              <a:lnSpc>
                <a:spcPct val="120000"/>
              </a:lnSpc>
            </a:pPr>
            <a:r>
              <a:rPr lang="ja-JP" altLang="en-US" sz="1600" dirty="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（石川県金沢市鞍月２丁目</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番地）</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27" name="表 26"/>
          <p:cNvGraphicFramePr>
            <a:graphicFrameLocks noGrp="1"/>
          </p:cNvGraphicFramePr>
          <p:nvPr userDrawn="1">
            <p:extLst>
              <p:ext uri="{D42A27DB-BD31-4B8C-83A1-F6EECF244321}">
                <p14:modId xmlns:p14="http://schemas.microsoft.com/office/powerpoint/2010/main" val="557480485"/>
              </p:ext>
            </p:extLst>
          </p:nvPr>
        </p:nvGraphicFramePr>
        <p:xfrm>
          <a:off x="5021" y="4050681"/>
          <a:ext cx="7163499" cy="6050794"/>
        </p:xfrm>
        <a:graphic>
          <a:graphicData uri="http://schemas.openxmlformats.org/drawingml/2006/table">
            <a:tbl>
              <a:tblPr firstRow="1" bandRow="1">
                <a:tableStyleId>{5C22544A-7EE6-4342-B048-85BDC9FD1C3A}</a:tableStyleId>
              </a:tblPr>
              <a:tblGrid>
                <a:gridCol w="2443301">
                  <a:extLst>
                    <a:ext uri="{9D8B030D-6E8A-4147-A177-3AD203B41FA5}">
                      <a16:colId xmlns:a16="http://schemas.microsoft.com/office/drawing/2014/main" val="3115691057"/>
                    </a:ext>
                  </a:extLst>
                </a:gridCol>
                <a:gridCol w="4720198">
                  <a:extLst>
                    <a:ext uri="{9D8B030D-6E8A-4147-A177-3AD203B41FA5}">
                      <a16:colId xmlns:a16="http://schemas.microsoft.com/office/drawing/2014/main" val="3353110381"/>
                    </a:ext>
                  </a:extLst>
                </a:gridCol>
              </a:tblGrid>
              <a:tr h="355890">
                <a:tc>
                  <a:txBody>
                    <a:bodyPr/>
                    <a:lstStyle/>
                    <a:p>
                      <a:pPr algn="ctr"/>
                      <a:r>
                        <a:rPr kumimoji="1" lang="ja-JP" altLang="en-US" sz="1400" dirty="0">
                          <a:latin typeface="Meiryo UI" panose="020B0604030504040204" pitchFamily="50" charset="-128"/>
                          <a:ea typeface="Meiryo UI" panose="020B0604030504040204" pitchFamily="50" charset="-128"/>
                        </a:rPr>
                        <a:t>講義名</a:t>
                      </a:r>
                    </a:p>
                  </a:txBody>
                  <a:tcPr>
                    <a:solidFill>
                      <a:srgbClr val="0000CC"/>
                    </a:solidFill>
                  </a:tcPr>
                </a:tc>
                <a:tc>
                  <a:txBody>
                    <a:bodyPr/>
                    <a:lstStyle/>
                    <a:p>
                      <a:pPr algn="ctr"/>
                      <a:r>
                        <a:rPr kumimoji="1" lang="ja-JP" altLang="en-US" sz="1400" dirty="0">
                          <a:latin typeface="Meiryo UI" panose="020B0604030504040204" pitchFamily="50" charset="-128"/>
                          <a:ea typeface="Meiryo UI" panose="020B0604030504040204" pitchFamily="50" charset="-128"/>
                        </a:rPr>
                        <a:t>講義内容・講師</a:t>
                      </a:r>
                    </a:p>
                  </a:txBody>
                  <a:tcPr>
                    <a:solidFill>
                      <a:srgbClr val="0000CC"/>
                    </a:solidFill>
                  </a:tcPr>
                </a:tc>
                <a:extLst>
                  <a:ext uri="{0D108BD9-81ED-4DB2-BD59-A6C34878D82A}">
                    <a16:rowId xmlns:a16="http://schemas.microsoft.com/office/drawing/2014/main" val="1270140633"/>
                  </a:ext>
                </a:extLst>
              </a:tr>
              <a:tr h="1654384">
                <a:tc>
                  <a:txBody>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１</a:t>
                      </a:r>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モノづくり企業と</a:t>
                      </a:r>
                      <a:r>
                        <a:rPr kumimoji="1" lang="en-US" altLang="ja-JP" sz="1600" b="1" dirty="0">
                          <a:latin typeface="Meiryo UI" panose="020B0604030504040204" pitchFamily="50" charset="-128"/>
                          <a:ea typeface="Meiryo UI" panose="020B0604030504040204" pitchFamily="50" charset="-128"/>
                        </a:rPr>
                        <a:t>DX</a:t>
                      </a:r>
                    </a:p>
                    <a:p>
                      <a:r>
                        <a:rPr kumimoji="1" lang="ja-JP" altLang="en-US" sz="1200" b="1" dirty="0">
                          <a:latin typeface="Meiryo UI" panose="020B0604030504040204" pitchFamily="50" charset="-128"/>
                          <a:ea typeface="Meiryo UI" panose="020B0604030504040204" pitchFamily="50" charset="-128"/>
                        </a:rPr>
                        <a:t>（デジタルトランスフォーメーション）</a:t>
                      </a:r>
                      <a:endParaRPr kumimoji="1" lang="en-US" altLang="ja-JP" sz="1200" b="1"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rowSpan="2">
                  <a:txBody>
                    <a:bodyPr/>
                    <a:lstStyle/>
                    <a:p>
                      <a:r>
                        <a:rPr kumimoji="1" lang="ja-JP" altLang="en-US" sz="1400" b="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企業における</a:t>
                      </a:r>
                      <a:r>
                        <a:rPr kumimoji="1" lang="en-US" altLang="ja-JP" sz="1400" b="1" dirty="0">
                          <a:latin typeface="Meiryo UI" panose="020B0604030504040204" pitchFamily="50" charset="-128"/>
                          <a:ea typeface="Meiryo UI" panose="020B0604030504040204" pitchFamily="50" charset="-128"/>
                        </a:rPr>
                        <a:t>DX</a:t>
                      </a:r>
                      <a:r>
                        <a:rPr kumimoji="1" lang="ja-JP" altLang="en-US" sz="1400" b="1" dirty="0">
                          <a:latin typeface="Meiryo UI" panose="020B0604030504040204" pitchFamily="50" charset="-128"/>
                          <a:ea typeface="Meiryo UI" panose="020B0604030504040204" pitchFamily="50" charset="-128"/>
                        </a:rPr>
                        <a:t>（デジタルトランスフォーメーション）の推進において求められる技術、マインドについて、</a:t>
                      </a:r>
                      <a:r>
                        <a:rPr kumimoji="1" lang="en-US" altLang="ja-JP" sz="1400" b="1" dirty="0">
                          <a:latin typeface="Meiryo UI" panose="020B0604030504040204" pitchFamily="50" charset="-128"/>
                          <a:ea typeface="Meiryo UI" panose="020B0604030504040204" pitchFamily="50" charset="-128"/>
                        </a:rPr>
                        <a:t>DX</a:t>
                      </a:r>
                      <a:r>
                        <a:rPr kumimoji="1" lang="ja-JP" altLang="en-US" sz="1400" b="1" dirty="0">
                          <a:latin typeface="Meiryo UI" panose="020B0604030504040204" pitchFamily="50" charset="-128"/>
                          <a:ea typeface="Meiryo UI" panose="020B0604030504040204" pitchFamily="50" charset="-128"/>
                        </a:rPr>
                        <a:t>推進の指標を用いながら学ぶ。また、</a:t>
                      </a:r>
                      <a:r>
                        <a:rPr kumimoji="1" lang="en-US" altLang="ja-JP" sz="1400" b="1" dirty="0" err="1">
                          <a:latin typeface="Meiryo UI" panose="020B0604030504040204" pitchFamily="50" charset="-128"/>
                          <a:ea typeface="Meiryo UI" panose="020B0604030504040204" pitchFamily="50" charset="-128"/>
                        </a:rPr>
                        <a:t>IoT</a:t>
                      </a:r>
                      <a:r>
                        <a:rPr kumimoji="1" lang="en-US" altLang="ja-JP" sz="1400" b="1" dirty="0">
                          <a:latin typeface="Meiryo UI" panose="020B0604030504040204" pitchFamily="50" charset="-128"/>
                          <a:ea typeface="Meiryo UI" panose="020B0604030504040204" pitchFamily="50" charset="-128"/>
                        </a:rPr>
                        <a:t>/AI</a:t>
                      </a:r>
                      <a:r>
                        <a:rPr kumimoji="1" lang="ja-JP" altLang="en-US" sz="1400" b="1" dirty="0">
                          <a:latin typeface="Meiryo UI" panose="020B0604030504040204" pitchFamily="50" charset="-128"/>
                          <a:ea typeface="Meiryo UI" panose="020B0604030504040204" pitchFamily="50" charset="-128"/>
                        </a:rPr>
                        <a:t>の現在のパラダイムシフト</a:t>
                      </a:r>
                      <a:r>
                        <a:rPr kumimoji="1" lang="ja-JP" altLang="en-US" sz="1400" b="1" dirty="0" smtClean="0">
                          <a:latin typeface="Meiryo UI" panose="020B0604030504040204" pitchFamily="50" charset="-128"/>
                          <a:ea typeface="Meiryo UI" panose="020B0604030504040204" pitchFamily="50" charset="-128"/>
                        </a:rPr>
                        <a:t>の</a:t>
                      </a:r>
                      <a:endParaRPr kumimoji="1" lang="en-US" altLang="ja-JP" sz="1400" b="1" dirty="0" smtClean="0">
                        <a:latin typeface="Meiryo UI" panose="020B0604030504040204" pitchFamily="50" charset="-128"/>
                        <a:ea typeface="Meiryo UI" panose="020B0604030504040204" pitchFamily="50" charset="-128"/>
                      </a:endParaRPr>
                    </a:p>
                    <a:p>
                      <a:r>
                        <a:rPr kumimoji="1" lang="ja-JP" altLang="en-US" sz="1400" b="1" dirty="0" smtClean="0">
                          <a:latin typeface="Meiryo UI" panose="020B0604030504040204" pitchFamily="50" charset="-128"/>
                          <a:ea typeface="Meiryo UI" panose="020B0604030504040204" pitchFamily="50" charset="-128"/>
                        </a:rPr>
                        <a:t>状況</a:t>
                      </a:r>
                      <a:r>
                        <a:rPr kumimoji="1" lang="ja-JP" altLang="en-US" sz="1400" b="1" dirty="0">
                          <a:latin typeface="Meiryo UI" panose="020B0604030504040204" pitchFamily="50" charset="-128"/>
                          <a:ea typeface="Meiryo UI" panose="020B0604030504040204" pitchFamily="50" charset="-128"/>
                        </a:rPr>
                        <a:t>を</a:t>
                      </a:r>
                      <a:r>
                        <a:rPr kumimoji="1" lang="en-US" altLang="ja-JP" sz="1400" b="1" dirty="0" err="1">
                          <a:latin typeface="Meiryo UI" panose="020B0604030504040204" pitchFamily="50" charset="-128"/>
                          <a:ea typeface="Meiryo UI" panose="020B0604030504040204" pitchFamily="50" charset="-128"/>
                        </a:rPr>
                        <a:t>IoT</a:t>
                      </a:r>
                      <a:r>
                        <a:rPr kumimoji="1" lang="en-US" altLang="ja-JP" sz="1400" b="1" dirty="0">
                          <a:latin typeface="Meiryo UI" panose="020B0604030504040204" pitchFamily="50" charset="-128"/>
                          <a:ea typeface="Meiryo UI" panose="020B0604030504040204" pitchFamily="50" charset="-128"/>
                        </a:rPr>
                        <a:t>/AI</a:t>
                      </a:r>
                      <a:r>
                        <a:rPr kumimoji="1" lang="ja-JP" altLang="en-US" sz="1400" b="1" dirty="0">
                          <a:latin typeface="Meiryo UI" panose="020B0604030504040204" pitchFamily="50" charset="-128"/>
                          <a:ea typeface="Meiryo UI" panose="020B0604030504040204" pitchFamily="50" charset="-128"/>
                        </a:rPr>
                        <a:t>の有効活用によりビジネス変革に成功した事例を参考に学ぶ</a:t>
                      </a:r>
                      <a:r>
                        <a:rPr kumimoji="1" lang="ja-JP" altLang="en-US" sz="1400" b="1" dirty="0" smtClean="0">
                          <a:latin typeface="Meiryo UI" panose="020B0604030504040204" pitchFamily="50" charset="-128"/>
                          <a:ea typeface="Meiryo UI" panose="020B0604030504040204" pitchFamily="50" charset="-128"/>
                        </a:rPr>
                        <a:t>。</a:t>
                      </a:r>
                      <a:endParaRPr kumimoji="1" lang="en-US" altLang="ja-JP" sz="1400" b="1" dirty="0" smtClean="0">
                        <a:latin typeface="Meiryo UI" panose="020B0604030504040204" pitchFamily="50" charset="-128"/>
                        <a:ea typeface="Meiryo UI" panose="020B0604030504040204" pitchFamily="50" charset="-128"/>
                      </a:endParaRPr>
                    </a:p>
                    <a:p>
                      <a:endParaRPr kumimoji="1" lang="en-US" altLang="ja-JP" sz="900" b="1"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 早稲田</a:t>
                      </a:r>
                      <a:r>
                        <a:rPr kumimoji="1" lang="ja-JP" altLang="en-US" sz="1200" b="1" dirty="0">
                          <a:latin typeface="Meiryo UI" panose="020B0604030504040204" pitchFamily="50" charset="-128"/>
                          <a:ea typeface="Meiryo UI" panose="020B0604030504040204" pitchFamily="50" charset="-128"/>
                        </a:rPr>
                        <a:t>大学グローバルソフトウェアエンジニアリング研究所</a:t>
                      </a:r>
                      <a:r>
                        <a:rPr kumimoji="1" lang="en-US" altLang="ja-JP" sz="1200" b="1" baseline="0"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所長</a:t>
                      </a:r>
                      <a:endParaRPr kumimoji="1" lang="en-US" altLang="ja-JP" sz="1200" b="1" dirty="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 スマート</a:t>
                      </a:r>
                      <a:r>
                        <a:rPr kumimoji="1" lang="en-US" altLang="ja-JP" sz="1200" b="1" dirty="0">
                          <a:latin typeface="Meiryo UI" panose="020B0604030504040204" pitchFamily="50" charset="-128"/>
                          <a:ea typeface="Meiryo UI" panose="020B0604030504040204" pitchFamily="50" charset="-128"/>
                        </a:rPr>
                        <a:t>SE</a:t>
                      </a:r>
                      <a:r>
                        <a:rPr kumimoji="1" lang="ja-JP" altLang="en-US" sz="1200" b="1" dirty="0">
                          <a:latin typeface="Meiryo UI" panose="020B0604030504040204" pitchFamily="50" charset="-128"/>
                          <a:ea typeface="Meiryo UI" panose="020B0604030504040204" pitchFamily="50" charset="-128"/>
                        </a:rPr>
                        <a:t>コンソーシアム 会長</a:t>
                      </a:r>
                      <a:r>
                        <a:rPr kumimoji="1" lang="ja-JP" altLang="en-US" sz="1400" b="1" dirty="0">
                          <a:latin typeface="Meiryo UI" panose="020B0604030504040204" pitchFamily="50" charset="-128"/>
                          <a:ea typeface="Meiryo UI" panose="020B0604030504040204" pitchFamily="50" charset="-128"/>
                        </a:rPr>
                        <a:t>　鷲﨑　弘宜　氏</a:t>
                      </a:r>
                      <a:endParaRPr kumimoji="1" lang="en-US" altLang="ja-JP" sz="1400" b="1" dirty="0">
                        <a:latin typeface="Meiryo UI" panose="020B0604030504040204" pitchFamily="50" charset="-128"/>
                        <a:ea typeface="Meiryo UI" panose="020B0604030504040204" pitchFamily="50" charset="-128"/>
                      </a:endParaRPr>
                    </a:p>
                    <a:p>
                      <a:endParaRPr kumimoji="1" lang="en-US" altLang="ja-JP" sz="8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a:t>
                      </a:r>
                      <a:r>
                        <a:rPr kumimoji="1" lang="ja-JP" altLang="en-US" sz="1100" b="1" dirty="0" smtClean="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経済産業省 「デジタル・トランスフォーメーション</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a:t>
                      </a:r>
                      <a:r>
                        <a:rPr kumimoji="1" lang="ja-JP" altLang="en-US" sz="1100" b="1" dirty="0" smtClean="0">
                          <a:latin typeface="Meiryo UI" panose="020B0604030504040204" pitchFamily="50" charset="-128"/>
                          <a:ea typeface="Meiryo UI" panose="020B0604030504040204" pitchFamily="50" charset="-128"/>
                        </a:rPr>
                        <a:t> を</a:t>
                      </a:r>
                      <a:r>
                        <a:rPr kumimoji="1" lang="ja-JP" altLang="en-US" sz="1100" b="1" dirty="0">
                          <a:latin typeface="Meiryo UI" panose="020B0604030504040204" pitchFamily="50" charset="-128"/>
                          <a:ea typeface="Meiryo UI" panose="020B0604030504040204" pitchFamily="50" charset="-128"/>
                        </a:rPr>
                        <a:t>促進するためのデジタルガバナンスに関する</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a:t>
                      </a:r>
                      <a:r>
                        <a:rPr kumimoji="1" lang="ja-JP" altLang="en-US" sz="1100" b="1" dirty="0" smtClean="0">
                          <a:latin typeface="Meiryo UI" panose="020B0604030504040204" pitchFamily="50" charset="-128"/>
                          <a:ea typeface="Meiryo UI" panose="020B0604030504040204" pitchFamily="50" charset="-128"/>
                        </a:rPr>
                        <a:t> 有識者</a:t>
                      </a:r>
                      <a:r>
                        <a:rPr kumimoji="1" lang="ja-JP" altLang="en-US" sz="1100" b="1" dirty="0">
                          <a:latin typeface="Meiryo UI" panose="020B0604030504040204" pitchFamily="50" charset="-128"/>
                          <a:ea typeface="Meiryo UI" panose="020B0604030504040204" pitchFamily="50" charset="-128"/>
                        </a:rPr>
                        <a:t>検討会」 委員</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a:t>
                      </a:r>
                      <a:r>
                        <a:rPr kumimoji="1" lang="ja-JP" altLang="en-US" sz="1100" b="1" dirty="0" smtClean="0">
                          <a:latin typeface="Meiryo UI" panose="020B0604030504040204" pitchFamily="50" charset="-128"/>
                          <a:ea typeface="Meiryo UI" panose="020B0604030504040204" pitchFamily="50" charset="-128"/>
                        </a:rPr>
                        <a:t> ・</a:t>
                      </a:r>
                      <a:r>
                        <a:rPr kumimoji="1" lang="ja-JP" altLang="en-US" sz="1100" b="1" dirty="0">
                          <a:latin typeface="Meiryo UI" panose="020B0604030504040204" pitchFamily="50" charset="-128"/>
                          <a:ea typeface="Meiryo UI" panose="020B0604030504040204" pitchFamily="50" charset="-128"/>
                        </a:rPr>
                        <a:t>ソフト工学研究の第一人者として研究を実施</a:t>
                      </a:r>
                      <a:endParaRPr kumimoji="1" lang="en-US" altLang="ja-JP" sz="1100" b="1" dirty="0">
                        <a:latin typeface="Meiryo UI" panose="020B0604030504040204" pitchFamily="50" charset="-128"/>
                        <a:ea typeface="Meiryo UI" panose="020B0604030504040204" pitchFamily="50" charset="-128"/>
                      </a:endParaRPr>
                    </a:p>
                  </a:txBody>
                  <a:tcPr>
                    <a:solidFill>
                      <a:schemeClr val="accent5">
                        <a:lumMod val="20000"/>
                        <a:lumOff val="80000"/>
                      </a:schemeClr>
                    </a:solidFill>
                  </a:tcPr>
                </a:tc>
                <a:extLst>
                  <a:ext uri="{0D108BD9-81ED-4DB2-BD59-A6C34878D82A}">
                    <a16:rowId xmlns:a16="http://schemas.microsoft.com/office/drawing/2014/main" val="1402216213"/>
                  </a:ext>
                </a:extLst>
              </a:tr>
              <a:tr h="1518117">
                <a:tc>
                  <a:txBody>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２</a:t>
                      </a:r>
                      <a:r>
                        <a:rPr kumimoji="1" lang="en-US" altLang="ja-JP" sz="1600" b="1" dirty="0">
                          <a:latin typeface="Meiryo UI" panose="020B0604030504040204" pitchFamily="50" charset="-128"/>
                          <a:ea typeface="Meiryo UI" panose="020B0604030504040204" pitchFamily="50" charset="-128"/>
                        </a:rPr>
                        <a:t>】</a:t>
                      </a:r>
                      <a:r>
                        <a:rPr kumimoji="1" lang="en-US" altLang="ja-JP" sz="1600" b="1" dirty="0" err="1">
                          <a:latin typeface="Meiryo UI" panose="020B0604030504040204" pitchFamily="50" charset="-128"/>
                          <a:ea typeface="Meiryo UI" panose="020B0604030504040204" pitchFamily="50" charset="-128"/>
                        </a:rPr>
                        <a:t>IoT</a:t>
                      </a:r>
                      <a:r>
                        <a:rPr kumimoji="1" lang="en-US" altLang="ja-JP" sz="1600" b="1" dirty="0">
                          <a:latin typeface="Meiryo UI" panose="020B0604030504040204" pitchFamily="50" charset="-128"/>
                          <a:ea typeface="Meiryo UI" panose="020B0604030504040204" pitchFamily="50" charset="-128"/>
                        </a:rPr>
                        <a:t>/AI</a:t>
                      </a:r>
                      <a:r>
                        <a:rPr kumimoji="1" lang="ja-JP" altLang="en-US" sz="1600" b="1" dirty="0">
                          <a:latin typeface="Meiryo UI" panose="020B0604030504040204" pitchFamily="50" charset="-128"/>
                          <a:ea typeface="Meiryo UI" panose="020B0604030504040204" pitchFamily="50" charset="-128"/>
                        </a:rPr>
                        <a:t>有効活用</a:t>
                      </a:r>
                      <a:endParaRPr kumimoji="1" lang="en-US" altLang="ja-JP" sz="1600" b="1"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vMerge="1">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92901613"/>
                  </a:ext>
                </a:extLst>
              </a:tr>
              <a:tr h="2522403">
                <a:tc>
                  <a:txBody>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３</a:t>
                      </a:r>
                      <a:r>
                        <a:rPr kumimoji="1" lang="en-US" altLang="ja-JP" sz="1600" b="1" dirty="0">
                          <a:latin typeface="Meiryo UI" panose="020B0604030504040204" pitchFamily="50" charset="-128"/>
                          <a:ea typeface="Meiryo UI" panose="020B0604030504040204" pitchFamily="50" charset="-128"/>
                        </a:rPr>
                        <a:t>】</a:t>
                      </a:r>
                      <a:r>
                        <a:rPr kumimoji="1" lang="en-US" altLang="ja-JP" sz="1600" b="1" dirty="0" err="1">
                          <a:latin typeface="Meiryo UI" panose="020B0604030504040204" pitchFamily="50" charset="-128"/>
                          <a:ea typeface="Meiryo UI" panose="020B0604030504040204" pitchFamily="50" charset="-128"/>
                        </a:rPr>
                        <a:t>IoT</a:t>
                      </a:r>
                      <a:r>
                        <a:rPr kumimoji="1" lang="en-US" altLang="ja-JP" sz="1600" b="1" dirty="0">
                          <a:latin typeface="Meiryo UI" panose="020B0604030504040204" pitchFamily="50" charset="-128"/>
                          <a:ea typeface="Meiryo UI" panose="020B0604030504040204" pitchFamily="50" charset="-128"/>
                        </a:rPr>
                        <a:t>/AI</a:t>
                      </a:r>
                      <a:r>
                        <a:rPr kumimoji="1" lang="ja-JP" altLang="en-US" sz="1600" b="1" dirty="0">
                          <a:latin typeface="Meiryo UI" panose="020B0604030504040204" pitchFamily="50" charset="-128"/>
                          <a:ea typeface="Meiryo UI" panose="020B0604030504040204" pitchFamily="50" charset="-128"/>
                        </a:rPr>
                        <a:t>時代の</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b="1" dirty="0" smtClean="0">
                          <a:latin typeface="Meiryo UI" panose="020B0604030504040204" pitchFamily="50" charset="-128"/>
                          <a:ea typeface="Meiryo UI" panose="020B0604030504040204" pitchFamily="50" charset="-128"/>
                        </a:rPr>
                        <a:t>　イノベーションマネジメント</a:t>
                      </a:r>
                      <a:endParaRPr kumimoji="1" lang="en-US" altLang="ja-JP" sz="1600" b="1" dirty="0">
                        <a:latin typeface="Meiryo UI" panose="020B0604030504040204" pitchFamily="50" charset="-128"/>
                        <a:ea typeface="Meiryo UI" panose="020B0604030504040204" pitchFamily="50" charset="-128"/>
                      </a:endParaRPr>
                    </a:p>
                  </a:txBody>
                  <a:tcPr anchor="ctr">
                    <a:solidFill>
                      <a:schemeClr val="accent5">
                        <a:lumMod val="20000"/>
                        <a:lumOff val="8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　</a:t>
                      </a:r>
                      <a:r>
                        <a:rPr kumimoji="1" lang="en-US" altLang="ja-JP" sz="1400" b="1" dirty="0" err="1">
                          <a:latin typeface="Meiryo UI" panose="020B0604030504040204" pitchFamily="50" charset="-128"/>
                          <a:ea typeface="Meiryo UI" panose="020B0604030504040204" pitchFamily="50" charset="-128"/>
                        </a:rPr>
                        <a:t>IoT</a:t>
                      </a:r>
                      <a:r>
                        <a:rPr kumimoji="1" lang="en-US" altLang="ja-JP" sz="1400" b="1" dirty="0">
                          <a:latin typeface="Meiryo UI" panose="020B0604030504040204" pitchFamily="50" charset="-128"/>
                          <a:ea typeface="Meiryo UI" panose="020B0604030504040204" pitchFamily="50" charset="-128"/>
                        </a:rPr>
                        <a:t>/AI</a:t>
                      </a:r>
                      <a:r>
                        <a:rPr kumimoji="1" lang="ja-JP" altLang="en-US" sz="1400" b="1" dirty="0">
                          <a:latin typeface="Meiryo UI" panose="020B0604030504040204" pitchFamily="50" charset="-128"/>
                          <a:ea typeface="Meiryo UI" panose="020B0604030504040204" pitchFamily="50" charset="-128"/>
                        </a:rPr>
                        <a:t>を活用して、新製品・サービス開発や業務課題解決を行うためのイノベーションマネジメント手法を石川県内の先進事例も参照しながら体系的に学ぶ</a:t>
                      </a:r>
                      <a:r>
                        <a:rPr kumimoji="1" lang="ja-JP" altLang="en-US"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a:p>
                      <a:endParaRPr kumimoji="1" lang="en-US" altLang="ja-JP" sz="800" b="1"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北陸</a:t>
                      </a:r>
                      <a:r>
                        <a:rPr kumimoji="1" lang="ja-JP" altLang="en-US" sz="1200" b="1" dirty="0">
                          <a:latin typeface="Meiryo UI" panose="020B0604030504040204" pitchFamily="50" charset="-128"/>
                          <a:ea typeface="Meiryo UI" panose="020B0604030504040204" pitchFamily="50" charset="-128"/>
                        </a:rPr>
                        <a:t>先端科学技術大学院大学</a:t>
                      </a:r>
                      <a:endParaRPr kumimoji="1" lang="en-US" altLang="ja-JP" sz="1200" b="1"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副学長</a:t>
                      </a:r>
                      <a:r>
                        <a:rPr kumimoji="1" lang="ja-JP" altLang="en-US" sz="1400" b="1" dirty="0">
                          <a:latin typeface="Meiryo UI" panose="020B0604030504040204" pitchFamily="50" charset="-128"/>
                          <a:ea typeface="Meiryo UI" panose="020B0604030504040204" pitchFamily="50" charset="-128"/>
                        </a:rPr>
                        <a:t>　内平　直志　氏</a:t>
                      </a:r>
                      <a:endParaRPr kumimoji="1" lang="en-US" altLang="ja-JP" sz="1400" b="1" dirty="0">
                        <a:latin typeface="Meiryo UI" panose="020B0604030504040204" pitchFamily="50" charset="-128"/>
                        <a:ea typeface="Meiryo UI" panose="020B0604030504040204" pitchFamily="50" charset="-128"/>
                      </a:endParaRPr>
                    </a:p>
                    <a:p>
                      <a:pPr marL="0" marR="0" lvl="0" indent="0" algn="l" defTabSz="928698" rtl="0" eaLnBrk="1" fontAlgn="auto" latinLnBrk="0" hangingPunct="1">
                        <a:lnSpc>
                          <a:spcPct val="100000"/>
                        </a:lnSpc>
                        <a:spcBef>
                          <a:spcPts val="0"/>
                        </a:spcBef>
                        <a:spcAft>
                          <a:spcPts val="0"/>
                        </a:spcAft>
                        <a:buClrTx/>
                        <a:buSzTx/>
                        <a:buFontTx/>
                        <a:buNone/>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・株式会社東芝 研究開発センターにて</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ラボラトリ室長、次長、技監を歴任。</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・著書 「戦略的</a:t>
                      </a:r>
                      <a:r>
                        <a:rPr kumimoji="1" lang="en-US" altLang="ja-JP" sz="11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マネジメント」 ミネルバ書房</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・日本経済新聞 「やさしい経済学」 連載</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solidFill>
                      <a:schemeClr val="accent5">
                        <a:lumMod val="20000"/>
                        <a:lumOff val="80000"/>
                      </a:schemeClr>
                    </a:solidFill>
                  </a:tcPr>
                </a:tc>
                <a:extLst>
                  <a:ext uri="{0D108BD9-81ED-4DB2-BD59-A6C34878D82A}">
                    <a16:rowId xmlns:a16="http://schemas.microsoft.com/office/drawing/2014/main" val="1720243444"/>
                  </a:ext>
                </a:extLst>
              </a:tr>
            </a:tbl>
          </a:graphicData>
        </a:graphic>
      </p:graphicFrame>
      <p:sp>
        <p:nvSpPr>
          <p:cNvPr id="28" name="テキスト ボックス 27"/>
          <p:cNvSpPr txBox="1"/>
          <p:nvPr userDrawn="1"/>
        </p:nvSpPr>
        <p:spPr>
          <a:xfrm>
            <a:off x="-15609" y="0"/>
            <a:ext cx="7216509" cy="492443"/>
          </a:xfrm>
          <a:prstGeom prst="rect">
            <a:avLst/>
          </a:prstGeom>
          <a:solidFill>
            <a:srgbClr val="0000CC"/>
          </a:solidFill>
        </p:spPr>
        <p:txBody>
          <a:bodyPr wrap="square" rtlCol="0">
            <a:spAutoFit/>
          </a:bodyPr>
          <a:lstStyle/>
          <a:p>
            <a:pPr algn="ctr"/>
            <a:r>
              <a:rPr lang="ja-JP" altLang="en-US" sz="2600" b="1" dirty="0">
                <a:solidFill>
                  <a:schemeClr val="bg1"/>
                </a:solidFill>
                <a:latin typeface="Meiryo UI" panose="020B0604030504040204" pitchFamily="50" charset="-128"/>
                <a:ea typeface="Meiryo UI" panose="020B0604030504040204" pitchFamily="50" charset="-128"/>
              </a:rPr>
              <a:t>　＜経営者のための</a:t>
            </a:r>
            <a:r>
              <a:rPr lang="en-US" altLang="ja-JP" sz="2600" b="1" dirty="0" err="1">
                <a:solidFill>
                  <a:schemeClr val="bg1"/>
                </a:solidFill>
                <a:latin typeface="Meiryo UI" panose="020B0604030504040204" pitchFamily="50" charset="-128"/>
                <a:ea typeface="Meiryo UI" panose="020B0604030504040204" pitchFamily="50" charset="-128"/>
              </a:rPr>
              <a:t>IoT</a:t>
            </a:r>
            <a:r>
              <a:rPr lang="en-US" altLang="ja-JP" sz="2600" b="1" dirty="0">
                <a:solidFill>
                  <a:schemeClr val="bg1"/>
                </a:solidFill>
                <a:latin typeface="Meiryo UI" panose="020B0604030504040204" pitchFamily="50" charset="-128"/>
                <a:ea typeface="Meiryo UI" panose="020B0604030504040204" pitchFamily="50" charset="-128"/>
              </a:rPr>
              <a:t>/AI</a:t>
            </a:r>
            <a:r>
              <a:rPr lang="ja-JP" altLang="en-US" sz="2600" b="1" dirty="0">
                <a:solidFill>
                  <a:schemeClr val="bg1"/>
                </a:solidFill>
                <a:latin typeface="Meiryo UI" panose="020B0604030504040204" pitchFamily="50" charset="-128"/>
                <a:ea typeface="Meiryo UI" panose="020B0604030504040204" pitchFamily="50" charset="-128"/>
              </a:rPr>
              <a:t>総合力向上セミナー＞</a:t>
            </a:r>
            <a:r>
              <a:rPr lang="ja-JP" altLang="en-US" sz="2600" b="1" u="sng" dirty="0">
                <a:solidFill>
                  <a:schemeClr val="bg1"/>
                </a:solidFill>
                <a:latin typeface="Meiryo UI" panose="020B0604030504040204" pitchFamily="50" charset="-128"/>
                <a:ea typeface="Meiryo UI" panose="020B0604030504040204" pitchFamily="50" charset="-128"/>
              </a:rPr>
              <a:t>　</a:t>
            </a:r>
            <a:r>
              <a:rPr lang="ja-JP" altLang="en-US" sz="2600" b="1" dirty="0">
                <a:solidFill>
                  <a:schemeClr val="bg1"/>
                </a:solidFill>
                <a:latin typeface="Meiryo UI" panose="020B0604030504040204" pitchFamily="50" charset="-128"/>
                <a:ea typeface="Meiryo UI" panose="020B0604030504040204" pitchFamily="50" charset="-128"/>
              </a:rPr>
              <a:t>　</a:t>
            </a:r>
            <a:r>
              <a:rPr lang="ja-JP" altLang="en-US" sz="2600" b="1" u="sng" dirty="0">
                <a:solidFill>
                  <a:schemeClr val="bg1"/>
                </a:solidFill>
                <a:latin typeface="Meiryo UI" panose="020B0604030504040204" pitchFamily="50" charset="-128"/>
                <a:ea typeface="Meiryo UI" panose="020B0604030504040204" pitchFamily="50" charset="-128"/>
              </a:rPr>
              <a:t>　</a:t>
            </a:r>
            <a:endParaRPr lang="en-US" altLang="ja-JP" sz="2600" b="1" u="sng" dirty="0">
              <a:solidFill>
                <a:schemeClr val="bg1"/>
              </a:solidFill>
              <a:latin typeface="Meiryo UI" panose="020B0604030504040204" pitchFamily="50" charset="-128"/>
              <a:ea typeface="Meiryo UI" panose="020B0604030504040204" pitchFamily="50" charset="-128"/>
            </a:endParaRPr>
          </a:p>
        </p:txBody>
      </p:sp>
      <p:sp>
        <p:nvSpPr>
          <p:cNvPr id="29" name="大かっこ 28"/>
          <p:cNvSpPr/>
          <p:nvPr userDrawn="1"/>
        </p:nvSpPr>
        <p:spPr>
          <a:xfrm>
            <a:off x="2586363" y="6185402"/>
            <a:ext cx="2916000" cy="656220"/>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0" name="大かっこ 29"/>
          <p:cNvSpPr/>
          <p:nvPr userDrawn="1"/>
        </p:nvSpPr>
        <p:spPr>
          <a:xfrm>
            <a:off x="2548867" y="8900581"/>
            <a:ext cx="2880320" cy="651975"/>
          </a:xfrm>
          <a:prstGeom prst="bracketPair">
            <a:avLst>
              <a:gd name="adj" fmla="val 842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1" name="テキスト ボックス 30"/>
          <p:cNvSpPr txBox="1"/>
          <p:nvPr userDrawn="1"/>
        </p:nvSpPr>
        <p:spPr>
          <a:xfrm>
            <a:off x="9992" y="9989624"/>
            <a:ext cx="7153555" cy="258532"/>
          </a:xfrm>
          <a:prstGeom prst="rect">
            <a:avLst/>
          </a:prstGeom>
          <a:solidFill>
            <a:srgbClr val="0000CC"/>
          </a:solidFill>
        </p:spPr>
        <p:txBody>
          <a:bodyPr wrap="square" rtlCol="0">
            <a:spAutoFit/>
          </a:bodyPr>
          <a:lstStyle/>
          <a:p>
            <a:pPr algn="ctr">
              <a:lnSpc>
                <a:spcPct val="90000"/>
              </a:lnSpc>
            </a:pPr>
            <a:r>
              <a:rPr kumimoji="1" lang="ja-JP" altLang="en-US" sz="1200" b="1" dirty="0">
                <a:solidFill>
                  <a:schemeClr val="bg1"/>
                </a:solidFill>
                <a:latin typeface="Meiryo UI" panose="020B0604030504040204" pitchFamily="50" charset="-128"/>
                <a:ea typeface="Meiryo UI" panose="020B0604030504040204" pitchFamily="50" charset="-128"/>
              </a:rPr>
              <a:t>「スマートエスイー</a:t>
            </a:r>
            <a:r>
              <a:rPr lang="en-US" altLang="ja-JP" sz="1200" b="1" dirty="0" err="1">
                <a:solidFill>
                  <a:schemeClr val="bg1"/>
                </a:solidFill>
                <a:latin typeface="Meiryo UI" panose="020B0604030504040204" pitchFamily="50" charset="-128"/>
                <a:ea typeface="Meiryo UI" panose="020B0604030504040204" pitchFamily="50" charset="-128"/>
              </a:rPr>
              <a:t>IoT</a:t>
            </a:r>
            <a:r>
              <a:rPr lang="en-US" altLang="ja-JP" sz="1200" b="1" dirty="0">
                <a:solidFill>
                  <a:schemeClr val="bg1"/>
                </a:solidFill>
                <a:latin typeface="Meiryo UI" panose="020B0604030504040204" pitchFamily="50" charset="-128"/>
                <a:ea typeface="Meiryo UI" panose="020B0604030504040204" pitchFamily="50" charset="-128"/>
              </a:rPr>
              <a:t>/AI</a:t>
            </a:r>
            <a:r>
              <a:rPr lang="ja-JP" altLang="en-US" sz="1200" b="1" dirty="0">
                <a:solidFill>
                  <a:schemeClr val="bg1"/>
                </a:solidFill>
                <a:latin typeface="Meiryo UI" panose="020B0604030504040204" pitchFamily="50" charset="-128"/>
                <a:ea typeface="Meiryo UI" panose="020B0604030504040204" pitchFamily="50" charset="-128"/>
              </a:rPr>
              <a:t>石川スクール」運営コンソーシアム</a:t>
            </a:r>
            <a:endParaRPr kumimoji="1" lang="en-US" altLang="ja-JP" sz="1200" b="1" dirty="0">
              <a:solidFill>
                <a:schemeClr val="bg1"/>
              </a:solidFill>
              <a:latin typeface="Meiryo UI" panose="020B0604030504040204" pitchFamily="50" charset="-128"/>
              <a:ea typeface="Meiryo UI" panose="020B0604030504040204" pitchFamily="50" charset="-128"/>
            </a:endParaRPr>
          </a:p>
        </p:txBody>
      </p:sp>
      <p:grpSp>
        <p:nvGrpSpPr>
          <p:cNvPr id="32" name="グループ化 31"/>
          <p:cNvGrpSpPr/>
          <p:nvPr userDrawn="1"/>
        </p:nvGrpSpPr>
        <p:grpSpPr>
          <a:xfrm>
            <a:off x="5667799" y="2043614"/>
            <a:ext cx="1586111" cy="870411"/>
            <a:chOff x="5514008" y="3258592"/>
            <a:chExt cx="1586111" cy="870411"/>
          </a:xfrm>
          <a:effectLst/>
        </p:grpSpPr>
        <p:sp>
          <p:nvSpPr>
            <p:cNvPr id="33" name="円/楕円 10"/>
            <p:cNvSpPr/>
            <p:nvPr/>
          </p:nvSpPr>
          <p:spPr>
            <a:xfrm>
              <a:off x="5628123" y="3258592"/>
              <a:ext cx="1357880" cy="870411"/>
            </a:xfrm>
            <a:prstGeom prst="ellipse">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tIns="288000" rtlCol="0" anchor="ctr"/>
            <a:lstStyle/>
            <a:p>
              <a:pPr algn="ctr"/>
              <a:endParaRPr kumimoji="0" lang="ja-JP" altLang="en-US" sz="2400" kern="0" dirty="0">
                <a:solidFill>
                  <a:srgbClr val="FFFFFF"/>
                </a:solidFill>
                <a:latin typeface="Meiryo UI" panose="020B0604030504040204" pitchFamily="50" charset="-128"/>
                <a:ea typeface="Meiryo UI" panose="020B0604030504040204" pitchFamily="50" charset="-128"/>
                <a:cs typeface="Arial"/>
              </a:endParaRPr>
            </a:p>
          </p:txBody>
        </p:sp>
        <p:sp>
          <p:nvSpPr>
            <p:cNvPr id="34" name="テキスト ボックス 33"/>
            <p:cNvSpPr txBox="1"/>
            <p:nvPr/>
          </p:nvSpPr>
          <p:spPr>
            <a:xfrm>
              <a:off x="5514008" y="3299009"/>
              <a:ext cx="1586111" cy="789575"/>
            </a:xfrm>
            <a:prstGeom prst="rect">
              <a:avLst/>
            </a:prstGeom>
            <a:noFill/>
          </p:spPr>
          <p:txBody>
            <a:bodyPr wrap="square" rtlCol="0">
              <a:spAutoFit/>
            </a:bodyPr>
            <a:lstStyle/>
            <a:p>
              <a:pPr algn="ctr">
                <a:lnSpc>
                  <a:spcPct val="120000"/>
                </a:lnSpc>
              </a:pPr>
              <a:r>
                <a:rPr lang="ja-JP" altLang="en-US" sz="2000" b="1" dirty="0">
                  <a:solidFill>
                    <a:schemeClr val="bg1"/>
                  </a:solidFill>
                  <a:latin typeface="Meiryo UI" panose="020B0604030504040204" pitchFamily="50" charset="-128"/>
                  <a:ea typeface="Meiryo UI" panose="020B0604030504040204" pitchFamily="50" charset="-128"/>
                </a:rPr>
                <a:t>受講料</a:t>
              </a:r>
              <a:endParaRPr lang="en-US" altLang="ja-JP" sz="2000" b="1" dirty="0">
                <a:solidFill>
                  <a:schemeClr val="bg1"/>
                </a:solidFill>
                <a:latin typeface="Meiryo UI" panose="020B0604030504040204" pitchFamily="50" charset="-128"/>
                <a:ea typeface="Meiryo UI" panose="020B0604030504040204" pitchFamily="50" charset="-128"/>
              </a:endParaRPr>
            </a:p>
            <a:p>
              <a:pPr algn="ctr">
                <a:lnSpc>
                  <a:spcPct val="120000"/>
                </a:lnSpc>
              </a:pPr>
              <a:r>
                <a:rPr lang="ja-JP" altLang="en-US" sz="2000" b="1" dirty="0">
                  <a:solidFill>
                    <a:schemeClr val="bg1"/>
                  </a:solidFill>
                  <a:latin typeface="Meiryo UI" panose="020B0604030504040204" pitchFamily="50" charset="-128"/>
                  <a:ea typeface="Meiryo UI" panose="020B0604030504040204" pitchFamily="50" charset="-128"/>
                </a:rPr>
                <a:t>無料</a:t>
              </a:r>
              <a:endParaRPr kumimoji="1" lang="ja-JP" altLang="en-US" sz="2000" dirty="0">
                <a:solidFill>
                  <a:schemeClr val="bg1"/>
                </a:solidFill>
                <a:latin typeface="Meiryo UI" panose="020B0604030504040204" pitchFamily="50" charset="-128"/>
                <a:ea typeface="Meiryo UI" panose="020B0604030504040204" pitchFamily="50" charset="-128"/>
              </a:endParaRPr>
            </a:p>
          </p:txBody>
        </p:sp>
      </p:grpSp>
      <p:sp>
        <p:nvSpPr>
          <p:cNvPr id="35" name="角丸四角形 34"/>
          <p:cNvSpPr/>
          <p:nvPr userDrawn="1"/>
        </p:nvSpPr>
        <p:spPr>
          <a:xfrm>
            <a:off x="141241" y="2434408"/>
            <a:ext cx="864096" cy="279166"/>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Trebuchet MS" panose="020B0603020202020204"/>
                <a:ea typeface="メイリオ" panose="020B0604030504040204" pitchFamily="50" charset="-128"/>
                <a:cs typeface="+mn-cs"/>
              </a:rPr>
              <a:t>日時</a:t>
            </a:r>
            <a:endPar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36" name="角丸四角形 35"/>
          <p:cNvSpPr/>
          <p:nvPr userDrawn="1"/>
        </p:nvSpPr>
        <p:spPr>
          <a:xfrm>
            <a:off x="141241" y="2764373"/>
            <a:ext cx="864096" cy="279166"/>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Trebuchet MS" panose="020B0603020202020204"/>
                <a:ea typeface="メイリオ" panose="020B0604030504040204" pitchFamily="50" charset="-128"/>
                <a:cs typeface="+mn-cs"/>
              </a:rPr>
              <a:t>場所</a:t>
            </a:r>
            <a:endPar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37" name="角丸四角形 36"/>
          <p:cNvSpPr/>
          <p:nvPr userDrawn="1"/>
        </p:nvSpPr>
        <p:spPr>
          <a:xfrm>
            <a:off x="141241" y="3362128"/>
            <a:ext cx="864096" cy="279166"/>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dist" defTabSz="457200" rtl="0" eaLnBrk="1" fontAlgn="auto" latinLnBrk="0" hangingPunct="1">
              <a:lnSpc>
                <a:spcPct val="13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Trebuchet MS" panose="020B0603020202020204"/>
                <a:ea typeface="メイリオ" panose="020B0604030504040204" pitchFamily="50" charset="-128"/>
                <a:cs typeface="+mn-cs"/>
              </a:rPr>
              <a:t>対象</a:t>
            </a:r>
            <a:endParaRPr kumimoji="1" lang="ja-JP" altLang="en-US" sz="1600" b="1" i="0" u="none" strike="noStrike" kern="1200" cap="none" spc="0" normalizeH="0" baseline="0" noProof="0" dirty="0">
              <a:ln>
                <a:noFill/>
              </a:ln>
              <a:solidFill>
                <a:prstClr val="white"/>
              </a:solidFill>
              <a:effectLst/>
              <a:uLnTx/>
              <a:uFillTx/>
              <a:latin typeface="Trebuchet MS" panose="020B0603020202020204"/>
              <a:ea typeface="メイリオ" panose="020B0604030504040204" pitchFamily="50" charset="-128"/>
              <a:cs typeface="+mn-cs"/>
            </a:endParaRPr>
          </a:p>
        </p:txBody>
      </p:sp>
      <p:sp>
        <p:nvSpPr>
          <p:cNvPr id="38" name="角丸四角形 37"/>
          <p:cNvSpPr/>
          <p:nvPr userDrawn="1"/>
        </p:nvSpPr>
        <p:spPr>
          <a:xfrm>
            <a:off x="2511216" y="7028704"/>
            <a:ext cx="4536713" cy="459036"/>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smtClean="0">
                <a:solidFill>
                  <a:schemeClr val="bg1"/>
                </a:solidFill>
                <a:latin typeface="Meiryo UI" panose="020B0604030504040204" pitchFamily="50" charset="-128"/>
                <a:ea typeface="Meiryo UI" panose="020B0604030504040204" pitchFamily="50" charset="-128"/>
              </a:rPr>
              <a:t>講演者</a:t>
            </a:r>
            <a:r>
              <a:rPr lang="ja-JP" altLang="en-US" sz="1200" dirty="0">
                <a:solidFill>
                  <a:schemeClr val="bg1"/>
                </a:solidFill>
                <a:latin typeface="Meiryo UI" panose="020B0604030504040204" pitchFamily="50" charset="-128"/>
                <a:ea typeface="Meiryo UI" panose="020B0604030504040204" pitchFamily="50" charset="-128"/>
              </a:rPr>
              <a:t>が</a:t>
            </a:r>
            <a:r>
              <a:rPr lang="ja-JP" altLang="en-US" sz="1200" dirty="0" smtClean="0">
                <a:solidFill>
                  <a:schemeClr val="bg1"/>
                </a:solidFill>
                <a:latin typeface="Meiryo UI" panose="020B0604030504040204" pitchFamily="50" charset="-128"/>
                <a:ea typeface="Meiryo UI" panose="020B0604030504040204" pitchFamily="50" charset="-128"/>
              </a:rPr>
              <a:t>まとめた、経産省</a:t>
            </a:r>
            <a:r>
              <a:rPr lang="en-US" altLang="ja-JP" sz="1200" dirty="0">
                <a:solidFill>
                  <a:schemeClr val="bg1"/>
                </a:solidFill>
                <a:latin typeface="Meiryo UI" panose="020B0604030504040204" pitchFamily="50" charset="-128"/>
                <a:ea typeface="Meiryo UI" panose="020B0604030504040204" pitchFamily="50" charset="-128"/>
              </a:rPr>
              <a:t>DX</a:t>
            </a:r>
            <a:r>
              <a:rPr lang="ja-JP" altLang="en-US" sz="1200" dirty="0">
                <a:solidFill>
                  <a:schemeClr val="bg1"/>
                </a:solidFill>
                <a:latin typeface="Meiryo UI" panose="020B0604030504040204" pitchFamily="50" charset="-128"/>
                <a:ea typeface="Meiryo UI" panose="020B0604030504040204" pitchFamily="50" charset="-128"/>
              </a:rPr>
              <a:t>レポート</a:t>
            </a:r>
            <a:r>
              <a:rPr lang="en-US" altLang="ja-JP" sz="1200" dirty="0" smtClean="0">
                <a:solidFill>
                  <a:schemeClr val="bg1"/>
                </a:solidFill>
                <a:latin typeface="Meiryo UI" panose="020B0604030504040204" pitchFamily="50" charset="-128"/>
                <a:ea typeface="Meiryo UI" panose="020B0604030504040204" pitchFamily="50" charset="-128"/>
              </a:rPr>
              <a:t>2</a:t>
            </a:r>
            <a:r>
              <a:rPr lang="ja-JP" altLang="en-US" sz="1200" dirty="0">
                <a:solidFill>
                  <a:schemeClr val="bg1"/>
                </a:solidFill>
                <a:latin typeface="Meiryo UI" panose="020B0604030504040204" pitchFamily="50" charset="-128"/>
                <a:ea typeface="Meiryo UI" panose="020B0604030504040204" pitchFamily="50" charset="-128"/>
              </a:rPr>
              <a:t> </a:t>
            </a:r>
            <a:r>
              <a:rPr lang="ja-JP" altLang="en-US" sz="1200" dirty="0" smtClean="0">
                <a:solidFill>
                  <a:schemeClr val="bg1"/>
                </a:solidFill>
                <a:latin typeface="Meiryo UI" panose="020B0604030504040204" pitchFamily="50" charset="-128"/>
                <a:ea typeface="Meiryo UI" panose="020B0604030504040204" pitchFamily="50" charset="-128"/>
              </a:rPr>
              <a:t>付属ワーキンググループの内容、</a:t>
            </a:r>
            <a:endParaRPr lang="en-US" altLang="ja-JP" sz="1200" dirty="0" smtClean="0">
              <a:solidFill>
                <a:schemeClr val="bg1"/>
              </a:solidFill>
              <a:latin typeface="Meiryo UI" panose="020B0604030504040204" pitchFamily="50" charset="-128"/>
              <a:ea typeface="Meiryo UI" panose="020B0604030504040204" pitchFamily="50" charset="-128"/>
            </a:endParaRPr>
          </a:p>
          <a:p>
            <a:pPr algn="ctr"/>
            <a:r>
              <a:rPr lang="ja-JP" altLang="en-US" sz="1200" dirty="0" smtClean="0">
                <a:solidFill>
                  <a:schemeClr val="bg1"/>
                </a:solidFill>
                <a:latin typeface="Meiryo UI" panose="020B0604030504040204" pitchFamily="50" charset="-128"/>
                <a:ea typeface="Meiryo UI" panose="020B0604030504040204" pitchFamily="50" charset="-128"/>
              </a:rPr>
              <a:t>および最新情報も交え</a:t>
            </a:r>
            <a:r>
              <a:rPr lang="en-US" altLang="ja-JP" sz="1200" dirty="0" smtClean="0">
                <a:solidFill>
                  <a:schemeClr val="bg1"/>
                </a:solidFill>
                <a:latin typeface="Meiryo UI" panose="020B0604030504040204" pitchFamily="50" charset="-128"/>
                <a:ea typeface="Meiryo UI" panose="020B0604030504040204" pitchFamily="50" charset="-128"/>
              </a:rPr>
              <a:t>DX</a:t>
            </a:r>
            <a:r>
              <a:rPr lang="ja-JP" altLang="en-US" sz="1200" dirty="0" smtClean="0">
                <a:solidFill>
                  <a:schemeClr val="bg1"/>
                </a:solidFill>
                <a:latin typeface="Meiryo UI" panose="020B0604030504040204" pitchFamily="50" charset="-128"/>
                <a:ea typeface="Meiryo UI" panose="020B0604030504040204" pitchFamily="50" charset="-128"/>
              </a:rPr>
              <a:t>を推進するためのポイントもお伝え</a:t>
            </a:r>
            <a:r>
              <a:rPr lang="ja-JP" altLang="en-US" sz="1200" dirty="0">
                <a:solidFill>
                  <a:schemeClr val="bg1"/>
                </a:solidFill>
                <a:latin typeface="Meiryo UI" panose="020B0604030504040204" pitchFamily="50" charset="-128"/>
                <a:ea typeface="Meiryo UI" panose="020B0604030504040204" pitchFamily="50" charset="-128"/>
              </a:rPr>
              <a:t>します</a:t>
            </a:r>
            <a:r>
              <a:rPr lang="ja-JP" altLang="en-US" sz="1200" dirty="0" smtClean="0">
                <a:solidFill>
                  <a:schemeClr val="bg1"/>
                </a:solidFill>
                <a:latin typeface="Meiryo UI" panose="020B0604030504040204" pitchFamily="50" charset="-128"/>
                <a:ea typeface="Meiryo UI" panose="020B0604030504040204" pitchFamily="50" charset="-128"/>
              </a:rPr>
              <a:t>。</a:t>
            </a:r>
            <a:endParaRPr lang="en-US" altLang="ja-JP" sz="1200" dirty="0">
              <a:solidFill>
                <a:schemeClr val="bg1"/>
              </a:solidFill>
              <a:latin typeface="Meiryo UI" panose="020B0604030504040204" pitchFamily="50" charset="-128"/>
              <a:ea typeface="Meiryo UI" panose="020B0604030504040204" pitchFamily="50" charset="-128"/>
            </a:endParaRPr>
          </a:p>
        </p:txBody>
      </p:sp>
      <p:sp>
        <p:nvSpPr>
          <p:cNvPr id="39" name="角丸四角形 38"/>
          <p:cNvSpPr/>
          <p:nvPr userDrawn="1"/>
        </p:nvSpPr>
        <p:spPr>
          <a:xfrm>
            <a:off x="2529842" y="9667304"/>
            <a:ext cx="4536713" cy="283711"/>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smtClean="0">
                <a:solidFill>
                  <a:schemeClr val="bg1"/>
                </a:solidFill>
                <a:latin typeface="Meiryo UI" panose="020B0604030504040204" pitchFamily="50" charset="-128"/>
                <a:ea typeface="Meiryo UI" panose="020B0604030504040204" pitchFamily="50" charset="-128"/>
              </a:rPr>
              <a:t>県内企業の</a:t>
            </a:r>
            <a:r>
              <a:rPr lang="en-US" altLang="ja-JP" sz="1200" dirty="0" err="1" smtClean="0">
                <a:solidFill>
                  <a:schemeClr val="bg1"/>
                </a:solidFill>
                <a:latin typeface="Meiryo UI" panose="020B0604030504040204" pitchFamily="50" charset="-128"/>
                <a:ea typeface="Meiryo UI" panose="020B0604030504040204" pitchFamily="50" charset="-128"/>
              </a:rPr>
              <a:t>IoT</a:t>
            </a:r>
            <a:r>
              <a:rPr lang="ja-JP" altLang="en-US" sz="1200" dirty="0" smtClean="0">
                <a:solidFill>
                  <a:schemeClr val="bg1"/>
                </a:solidFill>
                <a:latin typeface="Meiryo UI" panose="020B0604030504040204" pitchFamily="50" charset="-128"/>
                <a:ea typeface="Meiryo UI" panose="020B0604030504040204" pitchFamily="50" charset="-128"/>
              </a:rPr>
              <a:t>を活用した事例は、最新の状況を踏まえお伝えします。</a:t>
            </a:r>
            <a:endParaRPr lang="en-US" altLang="ja-JP" sz="1200" dirty="0">
              <a:solidFill>
                <a:schemeClr val="bg1"/>
              </a:solidFill>
              <a:latin typeface="Meiryo UI" panose="020B0604030504040204" pitchFamily="50" charset="-128"/>
              <a:ea typeface="Meiryo UI" panose="020B0604030504040204" pitchFamily="50" charset="-128"/>
            </a:endParaRPr>
          </a:p>
        </p:txBody>
      </p:sp>
      <p:pic>
        <p:nvPicPr>
          <p:cNvPr id="40" name="図 3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9642" y="8474704"/>
            <a:ext cx="982481" cy="1080000"/>
          </a:xfrm>
          <a:prstGeom prst="rect">
            <a:avLst/>
          </a:prstGeom>
        </p:spPr>
      </p:pic>
      <p:pic>
        <p:nvPicPr>
          <p:cNvPr id="41" name="図 40"/>
          <p:cNvPicPr>
            <a:picLocks noChangeAspect="1"/>
          </p:cNvPicPr>
          <p:nvPr userDrawn="1"/>
        </p:nvPicPr>
        <p:blipFill rotWithShape="1">
          <a:blip r:embed="rId3"/>
          <a:srcRect t="10308"/>
          <a:stretch/>
        </p:blipFill>
        <p:spPr>
          <a:xfrm>
            <a:off x="5879641" y="5876889"/>
            <a:ext cx="982481" cy="1125230"/>
          </a:xfrm>
          <a:prstGeom prst="rect">
            <a:avLst/>
          </a:prstGeom>
        </p:spPr>
      </p:pic>
    </p:spTree>
    <p:extLst>
      <p:ext uri="{BB962C8B-B14F-4D97-AF65-F5344CB8AC3E}">
        <p14:creationId xmlns:p14="http://schemas.microsoft.com/office/powerpoint/2010/main" val="42346500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2021/6/23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2021/6/23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306463" y="1225101"/>
            <a:ext cx="676118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1600" u="none" dirty="0">
                <a:latin typeface="Meiryo UI" panose="020B0604030504040204" pitchFamily="50" charset="-128"/>
                <a:ea typeface="Meiryo UI" panose="020B0604030504040204" pitchFamily="50" charset="-128"/>
              </a:rPr>
              <a:t>開催日： ７</a:t>
            </a:r>
            <a:r>
              <a:rPr lang="en-US" altLang="ja-JP" sz="1600" u="none" dirty="0">
                <a:latin typeface="Meiryo UI" panose="020B0604030504040204" pitchFamily="50" charset="-128"/>
                <a:ea typeface="Meiryo UI" panose="020B0604030504040204" pitchFamily="50" charset="-128"/>
              </a:rPr>
              <a:t>/</a:t>
            </a:r>
            <a:r>
              <a:rPr lang="ja-JP" altLang="en-US" sz="1600" u="none" dirty="0">
                <a:latin typeface="Meiryo UI" panose="020B0604030504040204" pitchFamily="50" charset="-128"/>
                <a:ea typeface="Meiryo UI" panose="020B0604030504040204" pitchFamily="50" charset="-128"/>
              </a:rPr>
              <a:t>１９（月） １３：３０～１６：３０</a:t>
            </a:r>
            <a:endParaRPr lang="en-US" altLang="ja-JP" sz="1600" u="none" dirty="0">
              <a:latin typeface="Meiryo UI" panose="020B0604030504040204" pitchFamily="50" charset="-128"/>
              <a:ea typeface="Meiryo UI" panose="020B0604030504040204" pitchFamily="50" charset="-128"/>
            </a:endParaRPr>
          </a:p>
          <a:p>
            <a:pPr eaLnBrk="1" hangingPunct="1"/>
            <a:r>
              <a:rPr kumimoji="1" lang="ja-JP" altLang="en-US" sz="1600" u="none" dirty="0">
                <a:latin typeface="Meiryo UI" panose="020B0604030504040204" pitchFamily="50" charset="-128"/>
                <a:ea typeface="Meiryo UI" panose="020B0604030504040204" pitchFamily="50" charset="-128"/>
              </a:rPr>
              <a:t>場　 所： </a:t>
            </a:r>
            <a:r>
              <a:rPr lang="ja-JP" altLang="en-US" sz="1600" u="none" dirty="0">
                <a:latin typeface="Meiryo UI" panose="020B0604030504040204" pitchFamily="50" charset="-128"/>
                <a:ea typeface="Meiryo UI" panose="020B0604030504040204" pitchFamily="50" charset="-128"/>
              </a:rPr>
              <a:t>石川県地場産業振興センター</a:t>
            </a:r>
            <a:endParaRPr lang="en-US" altLang="ja-JP" sz="1600" u="none" dirty="0">
              <a:latin typeface="Meiryo UI" panose="020B0604030504040204" pitchFamily="50" charset="-128"/>
              <a:ea typeface="Meiryo UI" panose="020B0604030504040204" pitchFamily="50" charset="-128"/>
            </a:endParaRPr>
          </a:p>
          <a:p>
            <a:pPr eaLnBrk="1" hangingPunct="1"/>
            <a:r>
              <a:rPr lang="en-US" altLang="ja-JP" sz="1600" u="none" dirty="0">
                <a:latin typeface="Meiryo UI" panose="020B0604030504040204" pitchFamily="50" charset="-128"/>
                <a:ea typeface="Meiryo UI" panose="020B0604030504040204" pitchFamily="50" charset="-128"/>
              </a:rPr>
              <a:t>             </a:t>
            </a:r>
            <a:r>
              <a:rPr lang="ja-JP" altLang="en-US" sz="1600" u="none" dirty="0" smtClean="0">
                <a:latin typeface="Meiryo UI" panose="020B0604030504040204" pitchFamily="50" charset="-128"/>
                <a:ea typeface="Meiryo UI" panose="020B0604030504040204" pitchFamily="50" charset="-128"/>
              </a:rPr>
              <a:t>新館</a:t>
            </a:r>
            <a:r>
              <a:rPr lang="ja-JP" altLang="en-US" sz="1600" u="none" dirty="0">
                <a:latin typeface="Meiryo UI" panose="020B0604030504040204" pitchFamily="50" charset="-128"/>
                <a:ea typeface="Meiryo UI" panose="020B0604030504040204" pitchFamily="50" charset="-128"/>
              </a:rPr>
              <a:t>１</a:t>
            </a:r>
            <a:r>
              <a:rPr lang="en-US" altLang="ja-JP" sz="1600" u="none" dirty="0">
                <a:latin typeface="Meiryo UI" panose="020B0604030504040204" pitchFamily="50" charset="-128"/>
                <a:ea typeface="Meiryo UI" panose="020B0604030504040204" pitchFamily="50" charset="-128"/>
              </a:rPr>
              <a:t>F </a:t>
            </a:r>
            <a:r>
              <a:rPr lang="ja-JP" altLang="en-US" sz="1600" u="none" dirty="0" smtClean="0">
                <a:latin typeface="Meiryo UI" panose="020B0604030504040204" pitchFamily="50" charset="-128"/>
                <a:ea typeface="Meiryo UI" panose="020B0604030504040204" pitchFamily="50" charset="-128"/>
              </a:rPr>
              <a:t>コンベンションホール</a:t>
            </a:r>
            <a:endParaRPr lang="ja-JP" altLang="en-US" sz="1600" u="none" dirty="0">
              <a:latin typeface="Meiryo UI" panose="020B0604030504040204" pitchFamily="50" charset="-128"/>
              <a:ea typeface="Meiryo UI" panose="020B0604030504040204" pitchFamily="50" charset="-128"/>
            </a:endParaRPr>
          </a:p>
        </p:txBody>
      </p:sp>
      <p:pic>
        <p:nvPicPr>
          <p:cNvPr id="8" name="図 7">
            <a:extLst>
              <a:ext uri="{FF2B5EF4-FFF2-40B4-BE49-F238E27FC236}">
                <a16:creationId xmlns:a16="http://schemas.microsoft.com/office/drawing/2014/main" id="{E85F085F-E3F4-4F5D-8ED4-2BF5AB60C74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5935898" y="1080720"/>
            <a:ext cx="1131753" cy="1131753"/>
          </a:xfrm>
          <a:prstGeom prst="rect">
            <a:avLst/>
          </a:prstGeom>
        </p:spPr>
      </p:pic>
      <p:sp>
        <p:nvSpPr>
          <p:cNvPr id="9" name="Rectangle 2"/>
          <p:cNvSpPr>
            <a:spLocks noChangeArrowheads="1"/>
          </p:cNvSpPr>
          <p:nvPr userDrawn="1"/>
        </p:nvSpPr>
        <p:spPr bwMode="auto">
          <a:xfrm>
            <a:off x="282800" y="6743816"/>
            <a:ext cx="3094995" cy="216000"/>
          </a:xfrm>
          <a:prstGeom prst="rect">
            <a:avLst/>
          </a:prstGeom>
          <a:solidFill>
            <a:srgbClr val="0000CC"/>
          </a:solidFill>
          <a:ln>
            <a:noFill/>
          </a:ln>
          <a:effectLst/>
        </p:spPr>
        <p:txBody>
          <a:bodyPr wrap="none" anchor="ctr"/>
          <a:lstStyle/>
          <a:p>
            <a:endParaRPr lang="ja-JP" altLang="en-US" dirty="0"/>
          </a:p>
        </p:txBody>
      </p:sp>
      <p:sp>
        <p:nvSpPr>
          <p:cNvPr id="10" name="Rectangle 2"/>
          <p:cNvSpPr>
            <a:spLocks noChangeArrowheads="1"/>
          </p:cNvSpPr>
          <p:nvPr userDrawn="1"/>
        </p:nvSpPr>
        <p:spPr bwMode="auto">
          <a:xfrm>
            <a:off x="288081" y="2274409"/>
            <a:ext cx="6588000" cy="264103"/>
          </a:xfrm>
          <a:prstGeom prst="rect">
            <a:avLst/>
          </a:prstGeom>
          <a:solidFill>
            <a:srgbClr val="0000CC"/>
          </a:solidFill>
          <a:ln>
            <a:noFill/>
          </a:ln>
          <a:effectLst/>
        </p:spPr>
        <p:txBody>
          <a:bodyPr wrap="none" anchor="ctr"/>
          <a:lstStyle/>
          <a:p>
            <a:endParaRPr lang="ja-JP" altLang="en-US"/>
          </a:p>
        </p:txBody>
      </p:sp>
      <p:sp>
        <p:nvSpPr>
          <p:cNvPr id="11" name="Text Box 4"/>
          <p:cNvSpPr txBox="1">
            <a:spLocks noChangeArrowheads="1"/>
          </p:cNvSpPr>
          <p:nvPr userDrawn="1"/>
        </p:nvSpPr>
        <p:spPr bwMode="auto">
          <a:xfrm>
            <a:off x="1222175" y="6714976"/>
            <a:ext cx="120738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会 場 周 辺</a:t>
            </a:r>
            <a:r>
              <a:rPr lang="en-US" altLang="ja-JP" sz="1100" u="none" dirty="0">
                <a:solidFill>
                  <a:schemeClr val="bg1"/>
                </a:solidFill>
                <a:ea typeface="HG創英角ｺﾞｼｯｸUB" pitchFamily="49" charset="-128"/>
              </a:rPr>
              <a:t> 】</a:t>
            </a:r>
            <a:endParaRPr lang="ja-JP" altLang="en-US" sz="1100" u="none" dirty="0">
              <a:solidFill>
                <a:schemeClr val="bg1"/>
              </a:solidFill>
              <a:ea typeface="HG創英角ｺﾞｼｯｸUB" pitchFamily="49" charset="-128"/>
            </a:endParaRPr>
          </a:p>
        </p:txBody>
      </p:sp>
      <p:sp>
        <p:nvSpPr>
          <p:cNvPr id="12" name="Text Box 80"/>
          <p:cNvSpPr txBox="1">
            <a:spLocks noChangeArrowheads="1"/>
          </p:cNvSpPr>
          <p:nvPr userDrawn="1"/>
        </p:nvSpPr>
        <p:spPr bwMode="auto">
          <a:xfrm>
            <a:off x="2736354" y="2250480"/>
            <a:ext cx="1710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400" u="none" dirty="0">
                <a:solidFill>
                  <a:schemeClr val="bg1"/>
                </a:solidFill>
                <a:ea typeface="HG創英角ｺﾞｼｯｸUB" pitchFamily="49" charset="-128"/>
              </a:rPr>
              <a:t>【 </a:t>
            </a:r>
            <a:r>
              <a:rPr lang="ja-JP" altLang="en-US" sz="1400" u="none" dirty="0">
                <a:solidFill>
                  <a:schemeClr val="bg1"/>
                </a:solidFill>
                <a:ea typeface="HG創英角ｺﾞｼｯｸUB" pitchFamily="49" charset="-128"/>
              </a:rPr>
              <a:t>参 加 申 込 書 </a:t>
            </a:r>
            <a:r>
              <a:rPr lang="en-US" altLang="ja-JP" sz="1400" u="none" dirty="0">
                <a:solidFill>
                  <a:schemeClr val="bg1"/>
                </a:solidFill>
                <a:ea typeface="HG創英角ｺﾞｼｯｸUB" pitchFamily="49" charset="-128"/>
              </a:rPr>
              <a:t>】</a:t>
            </a:r>
          </a:p>
        </p:txBody>
      </p:sp>
      <p:sp>
        <p:nvSpPr>
          <p:cNvPr id="13" name="Text Box 107">
            <a:extLst>
              <a:ext uri="{FF2B5EF4-FFF2-40B4-BE49-F238E27FC236}">
                <a16:creationId xmlns:a16="http://schemas.microsoft.com/office/drawing/2014/main" id="{A518068C-26B2-4893-8E44-D611A67B81BD}"/>
              </a:ext>
            </a:extLst>
          </p:cNvPr>
          <p:cNvSpPr txBox="1">
            <a:spLocks noChangeArrowheads="1"/>
          </p:cNvSpPr>
          <p:nvPr userDrawn="1"/>
        </p:nvSpPr>
        <p:spPr bwMode="auto">
          <a:xfrm>
            <a:off x="7614" y="384975"/>
            <a:ext cx="72009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a:r>
              <a:rPr lang="ja-JP" altLang="en-US" sz="2600" u="none" dirty="0">
                <a:latin typeface="Meiryo UI" panose="020B0604030504040204" pitchFamily="50" charset="-128"/>
                <a:ea typeface="Meiryo UI" panose="020B0604030504040204" pitchFamily="50" charset="-128"/>
              </a:rPr>
              <a:t>＜経営者のための</a:t>
            </a:r>
            <a:r>
              <a:rPr lang="en-US" altLang="ja-JP" sz="2600" u="none" dirty="0" err="1">
                <a:latin typeface="Meiryo UI" panose="020B0604030504040204" pitchFamily="50" charset="-128"/>
                <a:ea typeface="Meiryo UI" panose="020B0604030504040204" pitchFamily="50" charset="-128"/>
              </a:rPr>
              <a:t>IoT</a:t>
            </a:r>
            <a:r>
              <a:rPr lang="en-US" altLang="ja-JP" sz="2600" u="none" dirty="0">
                <a:latin typeface="Meiryo UI" panose="020B0604030504040204" pitchFamily="50" charset="-128"/>
                <a:ea typeface="Meiryo UI" panose="020B0604030504040204" pitchFamily="50" charset="-128"/>
              </a:rPr>
              <a:t>/AI</a:t>
            </a:r>
            <a:r>
              <a:rPr lang="ja-JP" altLang="en-US" sz="2600" u="none" dirty="0">
                <a:latin typeface="Meiryo UI" panose="020B0604030504040204" pitchFamily="50" charset="-128"/>
                <a:ea typeface="Meiryo UI" panose="020B0604030504040204" pitchFamily="50" charset="-128"/>
              </a:rPr>
              <a:t>総合力向上セミナー＞</a:t>
            </a:r>
            <a:r>
              <a:rPr lang="ja-JP" altLang="en-US" sz="1800" u="none" dirty="0">
                <a:latin typeface="Meiryo UI" panose="020B0604030504040204" pitchFamily="50" charset="-128"/>
                <a:ea typeface="Meiryo UI" panose="020B0604030504040204" pitchFamily="50" charset="-128"/>
              </a:rPr>
              <a:t>　　　</a:t>
            </a:r>
            <a:endParaRPr lang="en-US" altLang="ja-JP" sz="1800" u="none" dirty="0">
              <a:latin typeface="Meiryo UI" panose="020B0604030504040204" pitchFamily="50" charset="-128"/>
              <a:ea typeface="Meiryo UI" panose="020B0604030504040204" pitchFamily="50" charset="-128"/>
            </a:endParaRPr>
          </a:p>
          <a:p>
            <a:pPr algn="ctr"/>
            <a:r>
              <a:rPr lang="ja-JP" altLang="en-US" sz="1600" u="none" dirty="0">
                <a:latin typeface="Meiryo UI" panose="020B0604030504040204" pitchFamily="50" charset="-128"/>
                <a:ea typeface="Meiryo UI" panose="020B0604030504040204" pitchFamily="50" charset="-128"/>
              </a:rPr>
              <a:t>～</a:t>
            </a:r>
            <a:r>
              <a:rPr lang="en-US" altLang="ja-JP" sz="1600" u="none" dirty="0" err="1">
                <a:latin typeface="Meiryo UI" panose="020B0604030504040204" pitchFamily="50" charset="-128"/>
                <a:ea typeface="Meiryo UI" panose="020B0604030504040204" pitchFamily="50" charset="-128"/>
              </a:rPr>
              <a:t>IoT</a:t>
            </a:r>
            <a:r>
              <a:rPr lang="en-US" altLang="ja-JP" sz="1600" u="none" dirty="0">
                <a:latin typeface="Meiryo UI" panose="020B0604030504040204" pitchFamily="50" charset="-128"/>
                <a:ea typeface="Meiryo UI" panose="020B0604030504040204" pitchFamily="50" charset="-128"/>
              </a:rPr>
              <a:t>/AI</a:t>
            </a:r>
            <a:r>
              <a:rPr lang="ja-JP" altLang="en-US" sz="1600" u="none" dirty="0">
                <a:latin typeface="Meiryo UI" panose="020B0604030504040204" pitchFamily="50" charset="-128"/>
                <a:ea typeface="Meiryo UI" panose="020B0604030504040204" pitchFamily="50" charset="-128"/>
              </a:rPr>
              <a:t>活用による自社の課題解決、生産性向上等を目指して！～</a:t>
            </a:r>
            <a:endParaRPr lang="en-US" altLang="ja-JP" sz="1600" u="none" dirty="0">
              <a:latin typeface="Meiryo UI" panose="020B0604030504040204" pitchFamily="50" charset="-128"/>
              <a:ea typeface="Meiryo UI" panose="020B0604030504040204" pitchFamily="50" charset="-128"/>
            </a:endParaRPr>
          </a:p>
          <a:p>
            <a:pPr algn="ctr" eaLnBrk="1" hangingPunct="1"/>
            <a:endParaRPr lang="ja-JP" altLang="en-US" sz="1800" u="none" dirty="0">
              <a:ea typeface="HG創英角ｺﾞｼｯｸUB" pitchFamily="49" charset="-128"/>
            </a:endParaRPr>
          </a:p>
          <a:p>
            <a:pPr eaLnBrk="1" hangingPunct="1"/>
            <a:endParaRPr lang="ja-JP" altLang="en-US" sz="1800" u="none" dirty="0">
              <a:ea typeface="HG創英角ｺﾞｼｯｸUB" pitchFamily="49" charset="-128"/>
            </a:endParaRPr>
          </a:p>
        </p:txBody>
      </p:sp>
      <p:sp>
        <p:nvSpPr>
          <p:cNvPr id="14" name="Text Box 5">
            <a:extLst>
              <a:ext uri="{FF2B5EF4-FFF2-40B4-BE49-F238E27FC236}">
                <a16:creationId xmlns:a16="http://schemas.microsoft.com/office/drawing/2014/main" id="{4C7AF743-9C19-48B7-B3B0-9467F3A8B467}"/>
              </a:ext>
            </a:extLst>
          </p:cNvPr>
          <p:cNvSpPr txBox="1">
            <a:spLocks noChangeArrowheads="1"/>
          </p:cNvSpPr>
          <p:nvPr userDrawn="1"/>
        </p:nvSpPr>
        <p:spPr bwMode="auto">
          <a:xfrm>
            <a:off x="3783375" y="6976344"/>
            <a:ext cx="32040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100" b="1" u="none" dirty="0">
                <a:latin typeface="+mn-ea"/>
                <a:ea typeface="+mn-ea"/>
              </a:rPr>
              <a:t>申込書に所定事項をご記入の上、</a:t>
            </a:r>
            <a:endParaRPr lang="en-US" altLang="ja-JP" sz="1100" b="1" u="none" dirty="0">
              <a:latin typeface="+mn-ea"/>
              <a:ea typeface="+mn-ea"/>
            </a:endParaRPr>
          </a:p>
          <a:p>
            <a:pPr eaLnBrk="1" hangingPunct="1">
              <a:lnSpc>
                <a:spcPct val="120000"/>
              </a:lnSpc>
            </a:pPr>
            <a:r>
              <a:rPr lang="ja-JP" altLang="en-US" sz="1100" b="1" u="none" dirty="0">
                <a:latin typeface="+mn-ea"/>
                <a:ea typeface="+mn-ea"/>
              </a:rPr>
              <a:t>ＦＡＸまたは電子メール、</a:t>
            </a:r>
            <a:r>
              <a:rPr lang="ja-JP" altLang="en-US" sz="1100" b="1" u="none" dirty="0" smtClean="0">
                <a:latin typeface="+mn-ea"/>
                <a:ea typeface="+mn-ea"/>
              </a:rPr>
              <a:t>あるいは</a:t>
            </a:r>
            <a:endParaRPr lang="en-US" altLang="ja-JP" sz="1100" b="1" u="none" dirty="0" smtClean="0">
              <a:latin typeface="+mn-ea"/>
              <a:ea typeface="+mn-ea"/>
            </a:endParaRPr>
          </a:p>
          <a:p>
            <a:pPr eaLnBrk="1" hangingPunct="1">
              <a:lnSpc>
                <a:spcPct val="120000"/>
              </a:lnSpc>
            </a:pPr>
            <a:r>
              <a:rPr lang="en-US" altLang="ja-JP" sz="1100" b="1" u="none" dirty="0" smtClean="0">
                <a:latin typeface="+mn-ea"/>
                <a:ea typeface="+mn-ea"/>
              </a:rPr>
              <a:t>WEB</a:t>
            </a:r>
            <a:r>
              <a:rPr lang="ja-JP" altLang="en-US" sz="1100" b="1" u="none" dirty="0" smtClean="0">
                <a:latin typeface="+mn-ea"/>
                <a:ea typeface="+mn-ea"/>
              </a:rPr>
              <a:t>申込書にて</a:t>
            </a:r>
            <a:r>
              <a:rPr lang="ja-JP" altLang="en-US" sz="1100" b="1" u="none" dirty="0">
                <a:latin typeface="+mn-ea"/>
                <a:ea typeface="+mn-ea"/>
              </a:rPr>
              <a:t>お申込み下さい。</a:t>
            </a:r>
          </a:p>
        </p:txBody>
      </p:sp>
      <p:sp>
        <p:nvSpPr>
          <p:cNvPr id="15" name="Text Box 6">
            <a:extLst>
              <a:ext uri="{FF2B5EF4-FFF2-40B4-BE49-F238E27FC236}">
                <a16:creationId xmlns:a16="http://schemas.microsoft.com/office/drawing/2014/main" id="{182574DC-F1E1-4E5E-8637-D4F99C12BFD2}"/>
              </a:ext>
            </a:extLst>
          </p:cNvPr>
          <p:cNvSpPr txBox="1">
            <a:spLocks noChangeArrowheads="1"/>
          </p:cNvSpPr>
          <p:nvPr userDrawn="1"/>
        </p:nvSpPr>
        <p:spPr bwMode="auto">
          <a:xfrm>
            <a:off x="3692915" y="8232368"/>
            <a:ext cx="3507266"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ct val="120000"/>
              </a:lnSpc>
            </a:pPr>
            <a:r>
              <a:rPr lang="ja-JP" altLang="en-US" sz="1200" b="1" u="none" dirty="0">
                <a:latin typeface="Meiryo UI" panose="020B0604030504040204" pitchFamily="50" charset="-128"/>
                <a:ea typeface="Meiryo UI" panose="020B0604030504040204" pitchFamily="50" charset="-128"/>
              </a:rPr>
              <a:t>〒</a:t>
            </a:r>
            <a:r>
              <a:rPr lang="en-US" altLang="ja-JP" sz="1200" b="1" u="none" dirty="0">
                <a:latin typeface="Meiryo UI" panose="020B0604030504040204" pitchFamily="50" charset="-128"/>
                <a:ea typeface="Meiryo UI" panose="020B0604030504040204" pitchFamily="50" charset="-128"/>
              </a:rPr>
              <a:t>920-8580</a:t>
            </a:r>
            <a:r>
              <a:rPr lang="ja-JP" altLang="en-US" sz="1200" b="1" u="none" dirty="0">
                <a:latin typeface="Meiryo UI" panose="020B0604030504040204" pitchFamily="50" charset="-128"/>
                <a:ea typeface="Meiryo UI" panose="020B0604030504040204" pitchFamily="50" charset="-128"/>
              </a:rPr>
              <a:t>　石川県金沢市鞍月</a:t>
            </a:r>
            <a:r>
              <a:rPr lang="en-US" altLang="ja-JP" sz="1200" b="1" u="none" dirty="0">
                <a:latin typeface="Meiryo UI" panose="020B0604030504040204" pitchFamily="50" charset="-128"/>
                <a:ea typeface="Meiryo UI" panose="020B0604030504040204" pitchFamily="50" charset="-128"/>
              </a:rPr>
              <a:t>1-1</a:t>
            </a:r>
          </a:p>
          <a:p>
            <a:pPr eaLnBrk="1" hangingPunct="1">
              <a:lnSpc>
                <a:spcPct val="120000"/>
              </a:lnSpc>
            </a:pPr>
            <a:r>
              <a:rPr lang="ja-JP" altLang="en-US" sz="700" b="1" u="none" dirty="0" smtClean="0">
                <a:latin typeface="Meiryo UI" panose="020B0604030504040204" pitchFamily="50" charset="-128"/>
                <a:ea typeface="Meiryo UI" panose="020B0604030504040204" pitchFamily="50" charset="-128"/>
              </a:rPr>
              <a:t>　</a:t>
            </a:r>
            <a:endParaRPr lang="en-US" altLang="ja-JP" sz="700" b="1" u="none" dirty="0" smtClean="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a:t>
            </a:r>
            <a:r>
              <a:rPr lang="ja-JP" altLang="en-US" sz="1200" b="1" u="none" dirty="0" smtClean="0">
                <a:latin typeface="Meiryo UI" panose="020B0604030504040204" pitchFamily="50" charset="-128"/>
                <a:ea typeface="Meiryo UI" panose="020B0604030504040204" pitchFamily="50" charset="-128"/>
              </a:rPr>
              <a:t>石川県</a:t>
            </a:r>
            <a:r>
              <a:rPr lang="ja-JP" altLang="en-US" sz="1200" b="1" u="none" dirty="0">
                <a:latin typeface="Meiryo UI" panose="020B0604030504040204" pitchFamily="50" charset="-128"/>
                <a:ea typeface="Meiryo UI" panose="020B0604030504040204" pitchFamily="50" charset="-128"/>
              </a:rPr>
              <a:t>商工労働部産業政策課</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a:latin typeface="Meiryo UI" panose="020B0604030504040204" pitchFamily="50" charset="-128"/>
                <a:ea typeface="Meiryo UI" panose="020B0604030504040204" pitchFamily="50" charset="-128"/>
              </a:rPr>
              <a:t>　産業デジタル化支援</a:t>
            </a:r>
            <a:r>
              <a:rPr lang="ja-JP" altLang="en-US" sz="1200" b="1" u="none" dirty="0" smtClean="0">
                <a:latin typeface="Meiryo UI" panose="020B0604030504040204" pitchFamily="50" charset="-128"/>
                <a:ea typeface="Meiryo UI" panose="020B0604030504040204" pitchFamily="50" charset="-128"/>
              </a:rPr>
              <a:t>グループ</a:t>
            </a:r>
            <a:r>
              <a:rPr lang="en-US" altLang="ja-JP" sz="1200" b="1" u="none" dirty="0" smtClean="0">
                <a:latin typeface="Meiryo UI" panose="020B0604030504040204" pitchFamily="50" charset="-128"/>
                <a:ea typeface="Meiryo UI" panose="020B0604030504040204" pitchFamily="50" charset="-128"/>
              </a:rPr>
              <a:t>      </a:t>
            </a:r>
            <a:r>
              <a:rPr lang="ja-JP" altLang="en-US" sz="1200" b="1" u="none" dirty="0" smtClean="0">
                <a:latin typeface="Meiryo UI" panose="020B0604030504040204" pitchFamily="50" charset="-128"/>
                <a:ea typeface="Meiryo UI" panose="020B0604030504040204" pitchFamily="50" charset="-128"/>
              </a:rPr>
              <a:t>野崎</a:t>
            </a:r>
            <a:r>
              <a:rPr lang="ja-JP" altLang="en-US" sz="1200" b="1" u="none" dirty="0">
                <a:latin typeface="Meiryo UI" panose="020B0604030504040204" pitchFamily="50" charset="-128"/>
                <a:ea typeface="Meiryo UI" panose="020B0604030504040204" pitchFamily="50" charset="-128"/>
              </a:rPr>
              <a:t>、立野</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endParaRPr lang="ja-JP" altLang="en-US" sz="6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smtClean="0">
                <a:latin typeface="Meiryo UI" panose="020B0604030504040204" pitchFamily="50" charset="-128"/>
                <a:ea typeface="Meiryo UI" panose="020B0604030504040204" pitchFamily="50" charset="-128"/>
              </a:rPr>
              <a:t>ＴＥＬ</a:t>
            </a:r>
            <a:r>
              <a:rPr lang="ja-JP" altLang="en-US" sz="1200" b="1" u="none" dirty="0">
                <a:latin typeface="Meiryo UI" panose="020B0604030504040204" pitchFamily="50" charset="-128"/>
                <a:ea typeface="Meiryo UI" panose="020B0604030504040204" pitchFamily="50" charset="-128"/>
              </a:rPr>
              <a:t>：（０７６）２２５－１５１９</a:t>
            </a:r>
            <a:endParaRPr lang="en-US" altLang="ja-JP" sz="1200" b="1" u="none" dirty="0">
              <a:latin typeface="Meiryo UI" panose="020B0604030504040204" pitchFamily="50" charset="-128"/>
              <a:ea typeface="Meiryo UI" panose="020B0604030504040204" pitchFamily="50" charset="-128"/>
            </a:endParaRPr>
          </a:p>
          <a:p>
            <a:pPr eaLnBrk="1" hangingPunct="1">
              <a:lnSpc>
                <a:spcPct val="120000"/>
              </a:lnSpc>
            </a:pPr>
            <a:r>
              <a:rPr lang="ja-JP" altLang="en-US" sz="1200" b="1" u="none" dirty="0" smtClean="0">
                <a:latin typeface="Meiryo UI" panose="020B0604030504040204" pitchFamily="50" charset="-128"/>
                <a:ea typeface="Meiryo UI" panose="020B0604030504040204" pitchFamily="50" charset="-128"/>
              </a:rPr>
              <a:t>ＦＡＸ</a:t>
            </a:r>
            <a:r>
              <a:rPr lang="ja-JP" altLang="en-US" sz="1200" b="1" u="none"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（０７６）２２５－１５１４</a:t>
            </a:r>
            <a:endParaRPr lang="en-US" altLang="ja-JP" sz="1200" b="1" dirty="0">
              <a:latin typeface="Meiryo UI" panose="020B0604030504040204" pitchFamily="50" charset="-128"/>
              <a:ea typeface="Meiryo UI" panose="020B0604030504040204" pitchFamily="50" charset="-128"/>
            </a:endParaRPr>
          </a:p>
          <a:p>
            <a:pPr eaLnBrk="1" hangingPunct="1">
              <a:lnSpc>
                <a:spcPct val="120000"/>
              </a:lnSpc>
            </a:pPr>
            <a:r>
              <a:rPr lang="ja-JP" altLang="en-US" sz="500" b="1" u="none" dirty="0">
                <a:latin typeface="Meiryo UI" panose="020B0604030504040204" pitchFamily="50" charset="-128"/>
                <a:ea typeface="Meiryo UI" panose="020B0604030504040204" pitchFamily="50" charset="-128"/>
              </a:rPr>
              <a:t>　</a:t>
            </a:r>
            <a:r>
              <a:rPr lang="en-US" altLang="ja-JP" sz="1200" b="1" u="none" dirty="0" smtClean="0">
                <a:latin typeface="Meiryo UI" panose="020B0604030504040204" pitchFamily="50" charset="-128"/>
                <a:ea typeface="Meiryo UI" panose="020B0604030504040204" pitchFamily="50" charset="-128"/>
              </a:rPr>
              <a:t>Mail</a:t>
            </a:r>
            <a:r>
              <a:rPr lang="ja-JP" altLang="en-US" sz="1200" b="1" u="none" dirty="0" smtClean="0">
                <a:latin typeface="Meiryo UI" panose="020B0604030504040204" pitchFamily="50" charset="-128"/>
                <a:ea typeface="Meiryo UI" panose="020B0604030504040204" pitchFamily="50" charset="-128"/>
              </a:rPr>
              <a:t>　：</a:t>
            </a:r>
            <a:r>
              <a:rPr lang="en-US" altLang="ja-JP" sz="1200" b="1" u="none" dirty="0">
                <a:latin typeface="Meiryo UI" panose="020B0604030504040204" pitchFamily="50" charset="-128"/>
                <a:ea typeface="Meiryo UI" panose="020B0604030504040204" pitchFamily="50" charset="-128"/>
              </a:rPr>
              <a:t>syoukou@pref.ishikawa.lg.jp</a:t>
            </a:r>
            <a:endParaRPr lang="ja-JP" altLang="en-US" sz="1200" b="1" u="none" dirty="0">
              <a:latin typeface="Meiryo UI" panose="020B0604030504040204" pitchFamily="50" charset="-128"/>
              <a:ea typeface="Meiryo UI" panose="020B0604030504040204" pitchFamily="50" charset="-128"/>
            </a:endParaRPr>
          </a:p>
        </p:txBody>
      </p:sp>
      <p:sp>
        <p:nvSpPr>
          <p:cNvPr id="16" name="Rectangle 2">
            <a:extLst>
              <a:ext uri="{FF2B5EF4-FFF2-40B4-BE49-F238E27FC236}">
                <a16:creationId xmlns:a16="http://schemas.microsoft.com/office/drawing/2014/main" id="{027BBF7E-91B6-4F3B-9133-3B2DB3393A18}"/>
              </a:ext>
            </a:extLst>
          </p:cNvPr>
          <p:cNvSpPr>
            <a:spLocks noChangeArrowheads="1"/>
          </p:cNvSpPr>
          <p:nvPr userDrawn="1"/>
        </p:nvSpPr>
        <p:spPr bwMode="auto">
          <a:xfrm>
            <a:off x="3802867" y="6740497"/>
            <a:ext cx="3094995" cy="216000"/>
          </a:xfrm>
          <a:prstGeom prst="rect">
            <a:avLst/>
          </a:prstGeom>
          <a:solidFill>
            <a:srgbClr val="0000CC"/>
          </a:solidFill>
          <a:ln>
            <a:noFill/>
          </a:ln>
          <a:effectLst/>
        </p:spPr>
        <p:txBody>
          <a:bodyPr wrap="none" anchor="ctr"/>
          <a:lstStyle/>
          <a:p>
            <a:endParaRPr lang="ja-JP" altLang="en-US" dirty="0"/>
          </a:p>
        </p:txBody>
      </p:sp>
      <p:sp>
        <p:nvSpPr>
          <p:cNvPr id="17" name="Text Box 4">
            <a:extLst>
              <a:ext uri="{FF2B5EF4-FFF2-40B4-BE49-F238E27FC236}">
                <a16:creationId xmlns:a16="http://schemas.microsoft.com/office/drawing/2014/main" id="{D6EB7553-54D1-4C13-B672-AFBFA40F62A5}"/>
              </a:ext>
            </a:extLst>
          </p:cNvPr>
          <p:cNvSpPr txBox="1">
            <a:spLocks noChangeArrowheads="1"/>
          </p:cNvSpPr>
          <p:nvPr userDrawn="1"/>
        </p:nvSpPr>
        <p:spPr bwMode="auto">
          <a:xfrm>
            <a:off x="4464546" y="6714976"/>
            <a:ext cx="1771639"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a:solidFill>
                  <a:schemeClr val="bg1"/>
                </a:solidFill>
                <a:ea typeface="HG創英角ｺﾞｼｯｸUB" pitchFamily="49" charset="-128"/>
              </a:rPr>
              <a:t>【 </a:t>
            </a:r>
            <a:r>
              <a:rPr lang="ja-JP" altLang="en-US" sz="1100" u="none" dirty="0">
                <a:solidFill>
                  <a:schemeClr val="bg1"/>
                </a:solidFill>
                <a:ea typeface="HG創英角ｺﾞｼｯｸUB" pitchFamily="49" charset="-128"/>
              </a:rPr>
              <a:t>申込み及び問合せ先</a:t>
            </a:r>
            <a:r>
              <a:rPr lang="en-US" altLang="ja-JP" sz="1100" u="none" dirty="0">
                <a:solidFill>
                  <a:schemeClr val="bg1"/>
                </a:solidFill>
                <a:ea typeface="HG創英角ｺﾞｼｯｸUB" pitchFamily="49" charset="-128"/>
              </a:rPr>
              <a:t>】</a:t>
            </a:r>
            <a:endParaRPr lang="ja-JP" altLang="en-US" sz="1100" u="none" dirty="0">
              <a:solidFill>
                <a:schemeClr val="bg1"/>
              </a:solidFill>
              <a:ea typeface="HG創英角ｺﾞｼｯｸUB" pitchFamily="49" charset="-128"/>
            </a:endParaRPr>
          </a:p>
        </p:txBody>
      </p:sp>
      <p:sp>
        <p:nvSpPr>
          <p:cNvPr id="18" name="テキスト ボックス 17">
            <a:extLst>
              <a:ext uri="{FF2B5EF4-FFF2-40B4-BE49-F238E27FC236}">
                <a16:creationId xmlns:a16="http://schemas.microsoft.com/office/drawing/2014/main" id="{103529B2-0DE5-48AC-AF6D-644165E6850E}"/>
              </a:ext>
            </a:extLst>
          </p:cNvPr>
          <p:cNvSpPr txBox="1"/>
          <p:nvPr userDrawn="1"/>
        </p:nvSpPr>
        <p:spPr>
          <a:xfrm>
            <a:off x="272316" y="6130201"/>
            <a:ext cx="7072550" cy="584775"/>
          </a:xfrm>
          <a:prstGeom prst="rect">
            <a:avLst/>
          </a:prstGeom>
          <a:noFill/>
        </p:spPr>
        <p:txBody>
          <a:bodyPr wrap="square">
            <a:spAutoFit/>
          </a:bodyPr>
          <a:lstStyle/>
          <a:p>
            <a:pPr>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defRPr/>
            </a:pPr>
            <a:r>
              <a:rPr lang="ja-JP" altLang="en-US" sz="80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00" u="none" dirty="0">
              <a:latin typeface="AR P丸ゴシック体M" pitchFamily="50" charset="-128"/>
              <a:ea typeface="AR P丸ゴシック体M" pitchFamily="50" charset="-128"/>
            </a:endParaRPr>
          </a:p>
          <a:p>
            <a:pPr>
              <a:defRPr/>
            </a:pPr>
            <a:r>
              <a:rPr lang="ja-JP" altLang="en-US" sz="800" u="none" dirty="0">
                <a:latin typeface="AR P丸ゴシック体M" pitchFamily="50" charset="-128"/>
                <a:ea typeface="AR P丸ゴシック体M" pitchFamily="50" charset="-128"/>
              </a:rPr>
              <a:t>ご提供いただいた個人情報を正確に処理するように努めます。</a:t>
            </a:r>
          </a:p>
        </p:txBody>
      </p:sp>
      <p:sp>
        <p:nvSpPr>
          <p:cNvPr id="19" name="Text Box 107">
            <a:extLst>
              <a:ext uri="{FF2B5EF4-FFF2-40B4-BE49-F238E27FC236}">
                <a16:creationId xmlns:a16="http://schemas.microsoft.com/office/drawing/2014/main" id="{FC75AC32-6994-4D92-8CC0-CB6B0143702E}"/>
              </a:ext>
            </a:extLst>
          </p:cNvPr>
          <p:cNvSpPr txBox="1">
            <a:spLocks noChangeArrowheads="1"/>
          </p:cNvSpPr>
          <p:nvPr userDrawn="1"/>
        </p:nvSpPr>
        <p:spPr bwMode="auto">
          <a:xfrm>
            <a:off x="4392538" y="77198"/>
            <a:ext cx="2716741" cy="307777"/>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400" u="none" dirty="0">
                <a:solidFill>
                  <a:schemeClr val="bg1"/>
                </a:solidFill>
                <a:ea typeface="HG創英角ｺﾞｼｯｸUB" pitchFamily="49" charset="-128"/>
              </a:rPr>
              <a:t>申込締切：</a:t>
            </a:r>
            <a:r>
              <a:rPr lang="ja-JP" altLang="en-US" sz="1400" u="none" dirty="0" smtClean="0">
                <a:solidFill>
                  <a:schemeClr val="bg1"/>
                </a:solidFill>
                <a:ea typeface="HG創英角ｺﾞｼｯｸUB" pitchFamily="49" charset="-128"/>
              </a:rPr>
              <a:t>７月１</a:t>
            </a:r>
            <a:r>
              <a:rPr lang="ja-JP" altLang="en-US" sz="1400" u="none" dirty="0">
                <a:solidFill>
                  <a:schemeClr val="bg1"/>
                </a:solidFill>
                <a:ea typeface="HG創英角ｺﾞｼｯｸUB" pitchFamily="49" charset="-128"/>
              </a:rPr>
              <a:t>２</a:t>
            </a:r>
            <a:r>
              <a:rPr lang="ja-JP" altLang="en-US" sz="1400" u="none" dirty="0" smtClean="0">
                <a:solidFill>
                  <a:schemeClr val="bg1"/>
                </a:solidFill>
                <a:ea typeface="HG創英角ｺﾞｼｯｸUB" pitchFamily="49" charset="-128"/>
              </a:rPr>
              <a:t>日（月）</a:t>
            </a:r>
            <a:endParaRPr lang="ja-JP" altLang="en-US" sz="1400" u="none" dirty="0">
              <a:solidFill>
                <a:schemeClr val="bg1"/>
              </a:solidFill>
              <a:ea typeface="HG創英角ｺﾞｼｯｸUB" pitchFamily="49" charset="-128"/>
            </a:endParaRPr>
          </a:p>
        </p:txBody>
      </p:sp>
      <p:graphicFrame>
        <p:nvGraphicFramePr>
          <p:cNvPr id="20" name="Group 106">
            <a:extLst>
              <a:ext uri="{FF2B5EF4-FFF2-40B4-BE49-F238E27FC236}">
                <a16:creationId xmlns:a16="http://schemas.microsoft.com/office/drawing/2014/main" id="{B7533BD6-74F8-4871-A58B-D96B1C635D4E}"/>
              </a:ext>
            </a:extLst>
          </p:cNvPr>
          <p:cNvGraphicFramePr>
            <a:graphicFrameLocks noGrp="1"/>
          </p:cNvGraphicFramePr>
          <p:nvPr userDrawn="1">
            <p:extLst>
              <p:ext uri="{D42A27DB-BD31-4B8C-83A1-F6EECF244321}">
                <p14:modId xmlns:p14="http://schemas.microsoft.com/office/powerpoint/2010/main" val="11996343"/>
              </p:ext>
            </p:extLst>
          </p:nvPr>
        </p:nvGraphicFramePr>
        <p:xfrm>
          <a:off x="306811" y="2574516"/>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1" name="Group 106">
            <a:extLst>
              <a:ext uri="{FF2B5EF4-FFF2-40B4-BE49-F238E27FC236}">
                <a16:creationId xmlns:a16="http://schemas.microsoft.com/office/drawing/2014/main" id="{2BBFFC00-DB61-4743-A991-9355A891B2F8}"/>
              </a:ext>
            </a:extLst>
          </p:cNvPr>
          <p:cNvGraphicFramePr>
            <a:graphicFrameLocks noGrp="1"/>
          </p:cNvGraphicFramePr>
          <p:nvPr userDrawn="1">
            <p:extLst>
              <p:ext uri="{D42A27DB-BD31-4B8C-83A1-F6EECF244321}">
                <p14:modId xmlns:p14="http://schemas.microsoft.com/office/powerpoint/2010/main" val="695532984"/>
              </p:ext>
            </p:extLst>
          </p:nvPr>
        </p:nvGraphicFramePr>
        <p:xfrm>
          <a:off x="306463" y="4976712"/>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22" name="テキスト ボックス 21"/>
          <p:cNvSpPr txBox="1"/>
          <p:nvPr userDrawn="1"/>
        </p:nvSpPr>
        <p:spPr>
          <a:xfrm>
            <a:off x="270843" y="5850880"/>
            <a:ext cx="4913783" cy="307777"/>
          </a:xfrm>
          <a:prstGeom prst="rect">
            <a:avLst/>
          </a:prstGeom>
          <a:noFill/>
        </p:spPr>
        <p:txBody>
          <a:bodyPr wrap="square" rtlCol="0">
            <a:spAutoFit/>
          </a:bodyPr>
          <a:lstStyle/>
          <a:p>
            <a:pPr lvl="0" defTabSz="914400" fontAlgn="base">
              <a:spcBef>
                <a:spcPct val="20000"/>
              </a:spcBef>
              <a:spcAft>
                <a:spcPct val="0"/>
              </a:spcAft>
            </a:pPr>
            <a:r>
              <a:rPr lang="en-US" altLang="ja-JP" sz="1400" dirty="0">
                <a:latin typeface="HG創英角ｺﾞｼｯｸUB" panose="020B0909000000000000" pitchFamily="49" charset="-128"/>
                <a:ea typeface="HG創英角ｺﾞｼｯｸUB" panose="020B0909000000000000" pitchFamily="49" charset="-128"/>
              </a:rPr>
              <a:t>※</a:t>
            </a:r>
            <a:r>
              <a:rPr lang="ja-JP" altLang="en-US" sz="1400" dirty="0">
                <a:latin typeface="HG創英角ｺﾞｼｯｸUB" panose="020B0909000000000000" pitchFamily="49" charset="-128"/>
                <a:ea typeface="HG創英角ｺﾞｼｯｸUB" panose="020B0909000000000000" pitchFamily="49" charset="-128"/>
              </a:rPr>
              <a:t>会場の都合のため</a:t>
            </a:r>
            <a:r>
              <a:rPr lang="ja-JP" altLang="en-US" sz="1400" u="sng" dirty="0">
                <a:solidFill>
                  <a:srgbClr val="FF0000"/>
                </a:solidFill>
                <a:latin typeface="HG創英角ｺﾞｼｯｸUB" panose="020B0909000000000000" pitchFamily="49" charset="-128"/>
                <a:ea typeface="HG創英角ｺﾞｼｯｸUB" panose="020B0909000000000000" pitchFamily="49" charset="-128"/>
              </a:rPr>
              <a:t>１社２名様限り</a:t>
            </a:r>
            <a:r>
              <a:rPr lang="ja-JP" altLang="en-US" sz="1400" dirty="0">
                <a:latin typeface="HG創英角ｺﾞｼｯｸUB" panose="020B0909000000000000" pitchFamily="49" charset="-128"/>
                <a:ea typeface="HG創英角ｺﾞｼｯｸUB" panose="020B0909000000000000" pitchFamily="49" charset="-128"/>
              </a:rPr>
              <a:t>でお願いいたします。</a:t>
            </a:r>
          </a:p>
        </p:txBody>
      </p:sp>
      <p:graphicFrame>
        <p:nvGraphicFramePr>
          <p:cNvPr id="23" name="Group 106">
            <a:extLst>
              <a:ext uri="{FF2B5EF4-FFF2-40B4-BE49-F238E27FC236}">
                <a16:creationId xmlns:a16="http://schemas.microsoft.com/office/drawing/2014/main" id="{319462B2-AFCC-47AC-B243-23F0CB95D34C}"/>
              </a:ext>
            </a:extLst>
          </p:cNvPr>
          <p:cNvGraphicFramePr>
            <a:graphicFrameLocks noGrp="1"/>
          </p:cNvGraphicFramePr>
          <p:nvPr userDrawn="1">
            <p:extLst>
              <p:ext uri="{D42A27DB-BD31-4B8C-83A1-F6EECF244321}">
                <p14:modId xmlns:p14="http://schemas.microsoft.com/office/powerpoint/2010/main" val="2052320916"/>
              </p:ext>
            </p:extLst>
          </p:nvPr>
        </p:nvGraphicFramePr>
        <p:xfrm>
          <a:off x="306463" y="4040608"/>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pic>
        <p:nvPicPr>
          <p:cNvPr id="24" name="図 23">
            <a:extLst>
              <a:ext uri="{FF2B5EF4-FFF2-40B4-BE49-F238E27FC236}">
                <a16:creationId xmlns:a16="http://schemas.microsoft.com/office/drawing/2014/main" id="{B1AE910A-E353-445C-9A3E-2C7B9AF9DB20}"/>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6119670" y="7030105"/>
            <a:ext cx="1080511" cy="1080511"/>
          </a:xfrm>
          <a:prstGeom prst="rect">
            <a:avLst/>
          </a:prstGeom>
        </p:spPr>
      </p:pic>
      <p:sp>
        <p:nvSpPr>
          <p:cNvPr id="25"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4127302" y="1636410"/>
            <a:ext cx="24388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200" u="none" dirty="0" smtClean="0">
                <a:latin typeface="+mn-ea"/>
                <a:ea typeface="+mn-ea"/>
              </a:rPr>
              <a:t>WEB</a:t>
            </a:r>
            <a:r>
              <a:rPr lang="ja-JP" altLang="en-US" sz="1200" u="none" dirty="0" smtClean="0">
                <a:latin typeface="+mn-ea"/>
                <a:ea typeface="+mn-ea"/>
              </a:rPr>
              <a:t>申込みは、こちらの</a:t>
            </a:r>
            <a:endParaRPr lang="en-US" altLang="ja-JP" sz="1200" u="none" dirty="0" smtClean="0">
              <a:latin typeface="+mn-ea"/>
              <a:ea typeface="+mn-ea"/>
            </a:endParaRPr>
          </a:p>
          <a:p>
            <a:pPr eaLnBrk="1" hangingPunct="1"/>
            <a:r>
              <a:rPr lang="en-US" altLang="ja-JP" sz="1200" u="none" dirty="0" smtClean="0">
                <a:latin typeface="+mn-ea"/>
                <a:ea typeface="+mn-ea"/>
              </a:rPr>
              <a:t>QR</a:t>
            </a:r>
            <a:r>
              <a:rPr lang="ja-JP" altLang="en-US" sz="1200" u="none" dirty="0" smtClean="0">
                <a:latin typeface="+mn-ea"/>
                <a:ea typeface="+mn-ea"/>
              </a:rPr>
              <a:t>コードを読み取り下さい</a:t>
            </a:r>
            <a:endParaRPr lang="en-US" altLang="ja-JP" sz="1200" u="none" dirty="0" smtClean="0">
              <a:latin typeface="+mn-ea"/>
              <a:ea typeface="+mn-ea"/>
            </a:endParaRPr>
          </a:p>
          <a:p>
            <a:pPr eaLnBrk="1" hangingPunct="1"/>
            <a:endParaRPr lang="en-US" altLang="ja-JP" sz="1200" u="none" dirty="0">
              <a:latin typeface="+mn-ea"/>
              <a:ea typeface="+mn-ea"/>
            </a:endParaRPr>
          </a:p>
        </p:txBody>
      </p:sp>
      <p:pic>
        <p:nvPicPr>
          <p:cNvPr id="26" name="図 25"/>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70843" y="6988656"/>
            <a:ext cx="3101340" cy="3108960"/>
          </a:xfrm>
          <a:prstGeom prst="rect">
            <a:avLst/>
          </a:prstGeom>
        </p:spPr>
      </p:pic>
      <p:sp>
        <p:nvSpPr>
          <p:cNvPr id="27" name="Text Box 107">
            <a:extLst>
              <a:ext uri="{FF2B5EF4-FFF2-40B4-BE49-F238E27FC236}">
                <a16:creationId xmlns:a16="http://schemas.microsoft.com/office/drawing/2014/main" id="{FDAB1D83-CB70-4CC1-839B-88B198AD295D}"/>
              </a:ext>
            </a:extLst>
          </p:cNvPr>
          <p:cNvSpPr txBox="1">
            <a:spLocks noChangeArrowheads="1"/>
          </p:cNvSpPr>
          <p:nvPr userDrawn="1"/>
        </p:nvSpPr>
        <p:spPr bwMode="auto">
          <a:xfrm>
            <a:off x="4464546" y="7655140"/>
            <a:ext cx="2438838"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u="none" dirty="0" smtClean="0">
                <a:latin typeface="+mn-ea"/>
                <a:ea typeface="+mn-ea"/>
              </a:rPr>
              <a:t>WEB</a:t>
            </a:r>
            <a:r>
              <a:rPr lang="ja-JP" altLang="en-US" sz="1100" u="none" dirty="0" smtClean="0">
                <a:latin typeface="+mn-ea"/>
                <a:ea typeface="+mn-ea"/>
              </a:rPr>
              <a:t>申込みは、こちらの</a:t>
            </a:r>
            <a:endParaRPr lang="en-US" altLang="ja-JP" sz="1100" u="none" dirty="0" smtClean="0">
              <a:latin typeface="+mn-ea"/>
              <a:ea typeface="+mn-ea"/>
            </a:endParaRPr>
          </a:p>
          <a:p>
            <a:pPr eaLnBrk="1" hangingPunct="1"/>
            <a:r>
              <a:rPr lang="en-US" altLang="ja-JP" sz="1100" u="none" dirty="0" smtClean="0">
                <a:latin typeface="+mn-ea"/>
                <a:ea typeface="+mn-ea"/>
              </a:rPr>
              <a:t>QR</a:t>
            </a:r>
            <a:r>
              <a:rPr lang="ja-JP" altLang="en-US" sz="1100" u="none" dirty="0" smtClean="0">
                <a:latin typeface="+mn-ea"/>
                <a:ea typeface="+mn-ea"/>
              </a:rPr>
              <a:t>コードを読み取り下さい</a:t>
            </a:r>
            <a:endParaRPr lang="en-US" altLang="ja-JP" sz="1100" u="none" dirty="0" smtClean="0">
              <a:latin typeface="+mn-ea"/>
              <a:ea typeface="+mn-ea"/>
            </a:endParaRPr>
          </a:p>
          <a:p>
            <a:pPr eaLnBrk="1" hangingPunct="1"/>
            <a:endParaRPr lang="en-US" altLang="ja-JP" sz="1100" u="none" dirty="0">
              <a:latin typeface="+mn-ea"/>
              <a:ea typeface="+mn-ea"/>
            </a:endParaRPr>
          </a:p>
        </p:txBody>
      </p:sp>
    </p:spTree>
    <p:extLst>
      <p:ext uri="{BB962C8B-B14F-4D97-AF65-F5344CB8AC3E}">
        <p14:creationId xmlns:p14="http://schemas.microsoft.com/office/powerpoint/2010/main" val="390876720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2021/6/23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2021/6/23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2021/6/23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2021/6/23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2021/6/23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2021/6/23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2021/6/23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2021/6/23</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92696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
          <p:cNvSpPr>
            <a:spLocks noChangeArrowheads="1"/>
          </p:cNvSpPr>
          <p:nvPr/>
        </p:nvSpPr>
        <p:spPr bwMode="auto">
          <a:xfrm>
            <a:off x="288081" y="2274409"/>
            <a:ext cx="6588000" cy="264103"/>
          </a:xfrm>
          <a:prstGeom prst="rect">
            <a:avLst/>
          </a:prstGeom>
          <a:solidFill>
            <a:srgbClr val="0000CC"/>
          </a:solidFill>
          <a:ln>
            <a:noFill/>
          </a:ln>
          <a:effectLst/>
        </p:spPr>
        <p:txBody>
          <a:bodyPr wrap="none" anchor="ctr"/>
          <a:lstStyle/>
          <a:p>
            <a:endParaRPr lang="ja-JP" altLang="en-US"/>
          </a:p>
        </p:txBody>
      </p:sp>
      <p:sp>
        <p:nvSpPr>
          <p:cNvPr id="31" name="Text Box 80"/>
          <p:cNvSpPr txBox="1">
            <a:spLocks noChangeArrowheads="1"/>
          </p:cNvSpPr>
          <p:nvPr/>
        </p:nvSpPr>
        <p:spPr bwMode="auto">
          <a:xfrm>
            <a:off x="2736354" y="2250480"/>
            <a:ext cx="171072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400" u="none" dirty="0">
                <a:solidFill>
                  <a:schemeClr val="bg1"/>
                </a:solidFill>
                <a:ea typeface="HG創英角ｺﾞｼｯｸUB" pitchFamily="49" charset="-128"/>
              </a:rPr>
              <a:t>【 </a:t>
            </a:r>
            <a:r>
              <a:rPr lang="ja-JP" altLang="en-US" sz="1400" u="none" dirty="0">
                <a:solidFill>
                  <a:schemeClr val="bg1"/>
                </a:solidFill>
                <a:ea typeface="HG創英角ｺﾞｼｯｸUB" pitchFamily="49" charset="-128"/>
              </a:rPr>
              <a:t>参 加 申 込 書 </a:t>
            </a:r>
            <a:r>
              <a:rPr lang="en-US" altLang="ja-JP" sz="1400" u="none" dirty="0">
                <a:solidFill>
                  <a:schemeClr val="bg1"/>
                </a:solidFill>
                <a:ea typeface="HG創英角ｺﾞｼｯｸUB" pitchFamily="49" charset="-128"/>
              </a:rPr>
              <a:t>】</a:t>
            </a:r>
          </a:p>
        </p:txBody>
      </p:sp>
      <p:graphicFrame>
        <p:nvGraphicFramePr>
          <p:cNvPr id="39" name="Group 106">
            <a:extLst>
              <a:ext uri="{FF2B5EF4-FFF2-40B4-BE49-F238E27FC236}">
                <a16:creationId xmlns:a16="http://schemas.microsoft.com/office/drawing/2014/main" id="{B7533BD6-74F8-4871-A58B-D96B1C635D4E}"/>
              </a:ext>
            </a:extLst>
          </p:cNvPr>
          <p:cNvGraphicFramePr>
            <a:graphicFrameLocks noGrp="1"/>
          </p:cNvGraphicFramePr>
          <p:nvPr>
            <p:extLst>
              <p:ext uri="{D42A27DB-BD31-4B8C-83A1-F6EECF244321}">
                <p14:modId xmlns:p14="http://schemas.microsoft.com/office/powerpoint/2010/main" val="772615798"/>
              </p:ext>
            </p:extLst>
          </p:nvPr>
        </p:nvGraphicFramePr>
        <p:xfrm>
          <a:off x="306811" y="2574516"/>
          <a:ext cx="6537252" cy="1404156"/>
        </p:xfrm>
        <a:graphic>
          <a:graphicData uri="http://schemas.openxmlformats.org/drawingml/2006/table">
            <a:tbl>
              <a:tblPr/>
              <a:tblGrid>
                <a:gridCol w="9001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352">
                  <a:extLst>
                    <a:ext uri="{9D8B030D-6E8A-4147-A177-3AD203B41FA5}">
                      <a16:colId xmlns:a16="http://schemas.microsoft.com/office/drawing/2014/main" val="20003"/>
                    </a:ext>
                  </a:extLst>
                </a:gridCol>
              </a:tblGrid>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900" b="1" i="0" u="none" strike="noStrike" cap="none" normalizeH="0" baseline="0" dirty="0">
                          <a:ln>
                            <a:noFill/>
                          </a:ln>
                          <a:solidFill>
                            <a:schemeClr val="tx1"/>
                          </a:solidFill>
                          <a:effectLst/>
                          <a:latin typeface="HG丸ｺﾞｼｯｸM-PRO" pitchFamily="50" charset="-128"/>
                          <a:ea typeface="HG丸ｺﾞｼｯｸM-PRO" pitchFamily="50" charset="-128"/>
                        </a:rPr>
                        <a:t>〒</a:t>
                      </a: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680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TEL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FAX</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4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40" name="Group 106">
            <a:extLst>
              <a:ext uri="{FF2B5EF4-FFF2-40B4-BE49-F238E27FC236}">
                <a16:creationId xmlns:a16="http://schemas.microsoft.com/office/drawing/2014/main" id="{2BBFFC00-DB61-4743-A991-9355A891B2F8}"/>
              </a:ext>
            </a:extLst>
          </p:cNvPr>
          <p:cNvGraphicFramePr>
            <a:graphicFrameLocks noGrp="1"/>
          </p:cNvGraphicFramePr>
          <p:nvPr>
            <p:extLst>
              <p:ext uri="{D42A27DB-BD31-4B8C-83A1-F6EECF244321}">
                <p14:modId xmlns:p14="http://schemas.microsoft.com/office/powerpoint/2010/main" val="2499992073"/>
              </p:ext>
            </p:extLst>
          </p:nvPr>
        </p:nvGraphicFramePr>
        <p:xfrm>
          <a:off x="306463" y="4976712"/>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graphicFrame>
        <p:nvGraphicFramePr>
          <p:cNvPr id="42" name="Group 106">
            <a:extLst>
              <a:ext uri="{FF2B5EF4-FFF2-40B4-BE49-F238E27FC236}">
                <a16:creationId xmlns:a16="http://schemas.microsoft.com/office/drawing/2014/main" id="{319462B2-AFCC-47AC-B243-23F0CB95D34C}"/>
              </a:ext>
            </a:extLst>
          </p:cNvPr>
          <p:cNvGraphicFramePr>
            <a:graphicFrameLocks noGrp="1"/>
          </p:cNvGraphicFramePr>
          <p:nvPr>
            <p:extLst>
              <p:ext uri="{D42A27DB-BD31-4B8C-83A1-F6EECF244321}">
                <p14:modId xmlns:p14="http://schemas.microsoft.com/office/powerpoint/2010/main" val="1191393976"/>
              </p:ext>
            </p:extLst>
          </p:nvPr>
        </p:nvGraphicFramePr>
        <p:xfrm>
          <a:off x="306463" y="4040608"/>
          <a:ext cx="6537600" cy="874168"/>
        </p:xfrm>
        <a:graphic>
          <a:graphicData uri="http://schemas.openxmlformats.org/drawingml/2006/table">
            <a:tbl>
              <a:tblPr/>
              <a:tblGrid>
                <a:gridCol w="900000">
                  <a:extLst>
                    <a:ext uri="{9D8B030D-6E8A-4147-A177-3AD203B41FA5}">
                      <a16:colId xmlns:a16="http://schemas.microsoft.com/office/drawing/2014/main" val="20000"/>
                    </a:ext>
                  </a:extLst>
                </a:gridCol>
                <a:gridCol w="23688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2368800">
                  <a:extLst>
                    <a:ext uri="{9D8B030D-6E8A-4147-A177-3AD203B41FA5}">
                      <a16:colId xmlns:a16="http://schemas.microsoft.com/office/drawing/2014/main" val="20003"/>
                    </a:ext>
                  </a:extLst>
                </a:gridCol>
              </a:tblGrid>
              <a:tr h="44216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HG創英角ｺﾞｼｯｸUB" pitchFamily="49" charset="-128"/>
                          <a:ea typeface="HG創英角ｺﾞｼｯｸUB" pitchFamily="49" charset="-128"/>
                        </a:rPr>
                        <a:t>氏　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所属･</a:t>
                      </a:r>
                      <a:r>
                        <a:rPr kumimoji="1" lang="ja-JP" altLang="en-US" sz="12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rPr>
                        <a:t>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2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a:ln>
                            <a:noFill/>
                          </a:ln>
                          <a:solidFill>
                            <a:schemeClr val="tx1"/>
                          </a:solidFill>
                          <a:effectLst/>
                          <a:latin typeface="Arial Black" pitchFamily="34" charset="0"/>
                          <a:ea typeface="HG創英角ｺﾞｼｯｸUB" pitchFamily="49" charset="-128"/>
                        </a:rPr>
                        <a:t>E-Mail</a:t>
                      </a:r>
                      <a:endParaRPr kumimoji="1" lang="ja-JP" altLang="en-US" sz="1200" b="0" i="0" u="none" strike="noStrike" cap="none" normalizeH="0" baseline="0" dirty="0">
                        <a:ln>
                          <a:noFill/>
                        </a:ln>
                        <a:solidFill>
                          <a:schemeClr val="tx1"/>
                        </a:solidFill>
                        <a:effectLst/>
                        <a:latin typeface="Arial Black" pitchFamily="34" charset="0"/>
                        <a:ea typeface="HG創英角ｺﾞｼｯｸUB" pitchFamily="49"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932032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60000"/>
            <a:lumOff val="40000"/>
          </a:schemeClr>
        </a:solidFill>
        <a:ln>
          <a:noFill/>
        </a:ln>
      </a:spPr>
      <a:bodyPr lIns="0" tIns="0" rIns="0" bIns="0" rtlCol="0" anchor="ctr"/>
      <a:lstStyle>
        <a:defPPr algn="ctr">
          <a:defRPr sz="1400" b="1" dirty="0" smtClean="0">
            <a:solidFill>
              <a:schemeClr val="bg1"/>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4098</TotalTime>
  <Words>46</Words>
  <Application>Microsoft Office PowerPoint</Application>
  <PresentationFormat>ユーザー設定</PresentationFormat>
  <Paragraphs>15</Paragraphs>
  <Slides>2</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AR P丸ゴシック体M</vt:lpstr>
      <vt:lpstr>HG丸ｺﾞｼｯｸM-PRO</vt:lpstr>
      <vt:lpstr>HG創英角ｺﾞｼｯｸUB</vt:lpstr>
      <vt:lpstr>Meiryo UI</vt:lpstr>
      <vt:lpstr>ＭＳ Ｐゴシック</vt:lpstr>
      <vt:lpstr>メイリオ</vt:lpstr>
      <vt:lpstr>游ゴシック</vt:lpstr>
      <vt:lpstr>Arial</vt:lpstr>
      <vt:lpstr>Arial Black</vt:lpstr>
      <vt:lpstr>Calibri</vt:lpstr>
      <vt:lpstr>Times New Roman</vt:lpstr>
      <vt:lpstr>Trebuchet MS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川畑　泰樹</dc:creator>
  <cp:lastModifiedBy>立野　遼介</cp:lastModifiedBy>
  <cp:revision>313</cp:revision>
  <cp:lastPrinted>2021-06-18T09:36:54Z</cp:lastPrinted>
  <dcterms:created xsi:type="dcterms:W3CDTF">2014-05-02T00:09:42Z</dcterms:created>
  <dcterms:modified xsi:type="dcterms:W3CDTF">2021-06-23T02:11:36Z</dcterms:modified>
</cp:coreProperties>
</file>