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2"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79646"/>
    <a:srgbClr val="E46C0A"/>
    <a:srgbClr val="EDF2F9"/>
    <a:srgbClr val="002060"/>
    <a:srgbClr val="DCE6F2"/>
    <a:srgbClr val="4F81BD"/>
    <a:srgbClr val="558ED5"/>
    <a:srgbClr val="1F497D"/>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0FC9D5-C8D8-4D8E-8609-3E3AFA764EBD}" v="1" dt="2023-05-19T09:35:01.962"/>
    <p1510:client id="{B96A5DD2-3865-4563-8287-C673B4E33F4E}" v="7" dt="2023-05-19T06:19:35.57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912" y="84"/>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ifuchi Bunsei (貝淵 文勢)" userId="92b6ff99-4fc3-4184-92a4-fdac33c2a415" providerId="ADAL" clId="{5D0FC9D5-C8D8-4D8E-8609-3E3AFA764EBD}"/>
    <pc:docChg chg="modSld">
      <pc:chgData name="Kaifuchi Bunsei (貝淵 文勢)" userId="92b6ff99-4fc3-4184-92a4-fdac33c2a415" providerId="ADAL" clId="{5D0FC9D5-C8D8-4D8E-8609-3E3AFA764EBD}" dt="2023-05-19T09:35:15.587" v="2" actId="404"/>
      <pc:docMkLst>
        <pc:docMk/>
      </pc:docMkLst>
      <pc:sldChg chg="modSp mod">
        <pc:chgData name="Kaifuchi Bunsei (貝淵 文勢)" userId="92b6ff99-4fc3-4184-92a4-fdac33c2a415" providerId="ADAL" clId="{5D0FC9D5-C8D8-4D8E-8609-3E3AFA764EBD}" dt="2023-05-19T09:35:15.587" v="2" actId="404"/>
        <pc:sldMkLst>
          <pc:docMk/>
          <pc:sldMk cId="494470936" sldId="272"/>
        </pc:sldMkLst>
        <pc:graphicFrameChg chg="mod modGraphic">
          <ac:chgData name="Kaifuchi Bunsei (貝淵 文勢)" userId="92b6ff99-4fc3-4184-92a4-fdac33c2a415" providerId="ADAL" clId="{5D0FC9D5-C8D8-4D8E-8609-3E3AFA764EBD}" dt="2023-05-19T09:35:15.587" v="2" actId="404"/>
          <ac:graphicFrameMkLst>
            <pc:docMk/>
            <pc:sldMk cId="494470936" sldId="272"/>
            <ac:graphicFrameMk id="58" creationId="{4B360F45-D577-4ECD-B0D6-0E66C959F25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DA685E68-331B-4E99-B819-98F6FAA87134}" type="datetimeFigureOut">
              <a:rPr kumimoji="1" lang="ja-JP" altLang="en-US" smtClean="0"/>
              <a:t>2023/5/19</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132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2</a:t>
            </a:fld>
            <a:endParaRPr kumimoji="1" lang="ja-JP" altLang="en-US"/>
          </a:p>
        </p:txBody>
      </p:sp>
    </p:spTree>
    <p:extLst>
      <p:ext uri="{BB962C8B-B14F-4D97-AF65-F5344CB8AC3E}">
        <p14:creationId xmlns:p14="http://schemas.microsoft.com/office/powerpoint/2010/main" val="3213222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457" y="789155"/>
            <a:ext cx="7219938" cy="574967"/>
          </a:xfrm>
          <a:prstGeom prst="rect">
            <a:avLst/>
          </a:prstGeom>
          <a:noFill/>
        </p:spPr>
        <p:txBody>
          <a:bodyPr wrap="square" rtlCol="0">
            <a:noAutofit/>
          </a:bodyPr>
          <a:lstStyle/>
          <a:p>
            <a:pPr defTabSz="916245"/>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プログラミング等の高いスキルがなくても、</a:t>
            </a:r>
            <a:r>
              <a:rPr lang="ja-JP" altLang="en-US" sz="1600" b="1" dirty="0">
                <a:solidFill>
                  <a:srgbClr val="FF0000"/>
                </a:solidFill>
                <a:latin typeface="Meiryo UI" panose="020B0604030504040204" pitchFamily="50" charset="-128"/>
                <a:ea typeface="Meiryo UI" panose="020B0604030504040204" pitchFamily="50" charset="-128"/>
              </a:rPr>
              <a:t>自社の現場に合ったソフトウェアやアプリを</a:t>
            </a:r>
            <a:endParaRPr lang="en-US" altLang="ja-JP" sz="1600" b="1" dirty="0">
              <a:solidFill>
                <a:srgbClr val="FF0000"/>
              </a:solidFill>
              <a:latin typeface="Meiryo UI" panose="020B0604030504040204" pitchFamily="50" charset="-128"/>
              <a:ea typeface="Meiryo UI" panose="020B0604030504040204" pitchFamily="50" charset="-128"/>
            </a:endParaRPr>
          </a:p>
          <a:p>
            <a:pPr defTabSz="916245"/>
            <a:r>
              <a:rPr lang="ja-JP" altLang="en-US" sz="1600" b="1" dirty="0">
                <a:solidFill>
                  <a:srgbClr val="FF0000"/>
                </a:solidFill>
                <a:latin typeface="Meiryo UI" panose="020B0604030504040204" pitchFamily="50" charset="-128"/>
                <a:ea typeface="Meiryo UI" panose="020B0604030504040204" pitchFamily="50" charset="-128"/>
              </a:rPr>
              <a:t>開発・作成し、無理なく</a:t>
            </a:r>
            <a:r>
              <a:rPr lang="en-US" altLang="ja-JP" sz="1600" b="1" dirty="0">
                <a:solidFill>
                  <a:srgbClr val="FF0000"/>
                </a:solidFill>
                <a:latin typeface="Meiryo UI" panose="020B0604030504040204" pitchFamily="50" charset="-128"/>
                <a:ea typeface="Meiryo UI" panose="020B0604030504040204" pitchFamily="50" charset="-128"/>
              </a:rPr>
              <a:t>DX</a:t>
            </a:r>
            <a:r>
              <a:rPr lang="ja-JP" altLang="en-US" sz="1600" b="1" dirty="0">
                <a:solidFill>
                  <a:srgbClr val="FF0000"/>
                </a:solidFill>
                <a:latin typeface="Meiryo UI" panose="020B0604030504040204" pitchFamily="50" charset="-128"/>
                <a:ea typeface="Meiryo UI" panose="020B0604030504040204" pitchFamily="50" charset="-128"/>
              </a:rPr>
              <a:t>を推進</a:t>
            </a:r>
            <a:r>
              <a:rPr lang="ja-JP" altLang="en-US" sz="1600" b="1" dirty="0">
                <a:latin typeface="Meiryo UI" panose="020B0604030504040204" pitchFamily="50" charset="-128"/>
                <a:ea typeface="Meiryo UI" panose="020B0604030504040204" pitchFamily="50" charset="-128"/>
              </a:rPr>
              <a:t>できる</a:t>
            </a:r>
            <a:r>
              <a:rPr lang="ja-JP" altLang="en-US" sz="1600" b="1" dirty="0">
                <a:solidFill>
                  <a:srgbClr val="FF0000"/>
                </a:solidFill>
                <a:latin typeface="Meiryo UI" panose="020B0604030504040204" pitchFamily="50" charset="-128"/>
                <a:ea typeface="Meiryo UI" panose="020B0604030504040204" pitchFamily="50" charset="-128"/>
              </a:rPr>
              <a:t>ノーコード／ローコード研修</a:t>
            </a:r>
            <a:r>
              <a:rPr lang="ja-JP" altLang="en-US" sz="1600" b="1" dirty="0">
                <a:latin typeface="Meiryo UI" panose="020B0604030504040204" pitchFamily="50" charset="-128"/>
                <a:ea typeface="Meiryo UI" panose="020B0604030504040204" pitchFamily="50" charset="-128"/>
              </a:rPr>
              <a:t>を実施します。</a:t>
            </a:r>
            <a:endParaRPr lang="ja-JP" altLang="en-US" sz="1600" dirty="0">
              <a:latin typeface="Meiryo UI" panose="020B0604030504040204" pitchFamily="50" charset="-128"/>
              <a:ea typeface="Meiryo UI" panose="020B0604030504040204" pitchFamily="50" charset="-128"/>
            </a:endParaRPr>
          </a:p>
        </p:txBody>
      </p:sp>
      <p:sp>
        <p:nvSpPr>
          <p:cNvPr id="30" name="ホームベース 29"/>
          <p:cNvSpPr/>
          <p:nvPr/>
        </p:nvSpPr>
        <p:spPr>
          <a:xfrm>
            <a:off x="15748" y="2126325"/>
            <a:ext cx="845972" cy="930862"/>
          </a:xfrm>
          <a:prstGeom prst="homePlate">
            <a:avLst>
              <a:gd name="adj" fmla="val 10754"/>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Trebuchet MS" panose="020B0603020202020204"/>
                <a:ea typeface="メイリオ" panose="020B0604030504040204" pitchFamily="50" charset="-128"/>
              </a:rPr>
              <a:t>日時</a:t>
            </a:r>
            <a:endParaRPr lang="en-US" altLang="ja-JP" sz="1500" b="1" dirty="0">
              <a:solidFill>
                <a:prstClr val="white"/>
              </a:solidFill>
              <a:latin typeface="Trebuchet MS" panose="020B0603020202020204"/>
              <a:ea typeface="メイリオ" panose="020B0604030504040204" pitchFamily="50" charset="-128"/>
            </a:endParaRPr>
          </a:p>
          <a:p>
            <a:pPr algn="dist" defTabSz="451069">
              <a:lnSpc>
                <a:spcPct val="130000"/>
              </a:lnSpc>
              <a:defRPr/>
            </a:pPr>
            <a:r>
              <a:rPr lang="ja-JP" altLang="en-US" sz="1500" b="1" dirty="0">
                <a:solidFill>
                  <a:prstClr val="white"/>
                </a:solidFill>
                <a:latin typeface="Trebuchet MS" panose="020B0603020202020204"/>
                <a:ea typeface="メイリオ" panose="020B0604030504040204" pitchFamily="50" charset="-128"/>
              </a:rPr>
              <a:t>場所</a:t>
            </a:r>
          </a:p>
        </p:txBody>
      </p:sp>
      <p:sp>
        <p:nvSpPr>
          <p:cNvPr id="47" name="ホームベース 46"/>
          <p:cNvSpPr/>
          <p:nvPr/>
        </p:nvSpPr>
        <p:spPr>
          <a:xfrm>
            <a:off x="9456" y="1401574"/>
            <a:ext cx="852264" cy="645029"/>
          </a:xfrm>
          <a:prstGeom prst="homePlate">
            <a:avLst>
              <a:gd name="adj" fmla="val 1287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Trebuchet MS" panose="020B0603020202020204"/>
                <a:ea typeface="メイリオ" panose="020B0604030504040204" pitchFamily="50" charset="-128"/>
              </a:rPr>
              <a:t>受講</a:t>
            </a:r>
            <a:endParaRPr lang="en-US" altLang="ja-JP" sz="1500" b="1" dirty="0">
              <a:solidFill>
                <a:prstClr val="white"/>
              </a:solidFill>
              <a:latin typeface="Trebuchet MS" panose="020B0603020202020204"/>
              <a:ea typeface="メイリオ" panose="020B0604030504040204" pitchFamily="50" charset="-128"/>
            </a:endParaRPr>
          </a:p>
          <a:p>
            <a:pPr algn="dist" defTabSz="451069">
              <a:lnSpc>
                <a:spcPct val="130000"/>
              </a:lnSpc>
              <a:defRPr/>
            </a:pPr>
            <a:r>
              <a:rPr lang="ja-JP" altLang="en-US" sz="1500" b="1" dirty="0">
                <a:solidFill>
                  <a:prstClr val="white"/>
                </a:solidFill>
                <a:latin typeface="Trebuchet MS" panose="020B0603020202020204"/>
                <a:ea typeface="メイリオ" panose="020B0604030504040204" pitchFamily="50" charset="-128"/>
              </a:rPr>
              <a:t>対象者</a:t>
            </a:r>
          </a:p>
        </p:txBody>
      </p:sp>
      <p:sp>
        <p:nvSpPr>
          <p:cNvPr id="48" name="テキスト ボックス 47"/>
          <p:cNvSpPr txBox="1"/>
          <p:nvPr/>
        </p:nvSpPr>
        <p:spPr>
          <a:xfrm>
            <a:off x="861720" y="1785355"/>
            <a:ext cx="4478560" cy="317779"/>
          </a:xfrm>
          <a:prstGeom prst="rect">
            <a:avLst/>
          </a:prstGeom>
          <a:noFill/>
        </p:spPr>
        <p:txBody>
          <a:bodyPr wrap="square" rtlCol="0">
            <a:spAutoFit/>
          </a:bodyPr>
          <a:lstStyle/>
          <a:p>
            <a:pPr defTabSz="916245">
              <a:lnSpc>
                <a:spcPts val="2000"/>
              </a:lnSpc>
            </a:pPr>
            <a:r>
              <a:rPr lang="ja-JP" altLang="en-US" sz="1300" b="1" dirty="0">
                <a:solidFill>
                  <a:prstClr val="black"/>
                </a:solidFill>
                <a:latin typeface="Meiryo UI" panose="020B0604030504040204" pitchFamily="50" charset="-128"/>
                <a:ea typeface="Meiryo UI" panose="020B0604030504040204" pitchFamily="50" charset="-128"/>
              </a:rPr>
              <a:t>　　　　   　　　　　　県内企業の現場担当者や事務担当者など</a:t>
            </a:r>
          </a:p>
        </p:txBody>
      </p:sp>
      <p:sp>
        <p:nvSpPr>
          <p:cNvPr id="3" name="テキスト ボックス 2"/>
          <p:cNvSpPr txBox="1"/>
          <p:nvPr/>
        </p:nvSpPr>
        <p:spPr>
          <a:xfrm>
            <a:off x="0" y="-6393"/>
            <a:ext cx="7200899" cy="765405"/>
          </a:xfrm>
          <a:prstGeom prst="rect">
            <a:avLst/>
          </a:prstGeom>
          <a:solidFill>
            <a:schemeClr val="accent6"/>
          </a:solidFill>
        </p:spPr>
        <p:txBody>
          <a:bodyPr wrap="square" rtlCol="0">
            <a:noAutofit/>
          </a:bodyPr>
          <a:lstStyle/>
          <a:p>
            <a:pPr defTabSz="916245">
              <a:lnSpc>
                <a:spcPct val="90000"/>
              </a:lnSpc>
            </a:pPr>
            <a:r>
              <a:rPr lang="ja-JP" altLang="en-US" sz="1800" b="1" dirty="0">
                <a:solidFill>
                  <a:prstClr val="white"/>
                </a:solidFill>
                <a:latin typeface="Meiryo UI" panose="020B0604030504040204" pitchFamily="50" charset="-128"/>
                <a:ea typeface="Meiryo UI" panose="020B0604030504040204" pitchFamily="50" charset="-128"/>
              </a:rPr>
              <a:t>スマートエスイー</a:t>
            </a:r>
            <a:r>
              <a:rPr lang="en-US" altLang="ja-JP" sz="1800" b="1" dirty="0">
                <a:solidFill>
                  <a:prstClr val="white"/>
                </a:solidFill>
                <a:latin typeface="Meiryo UI" panose="020B0604030504040204" pitchFamily="50" charset="-128"/>
                <a:ea typeface="Meiryo UI" panose="020B0604030504040204" pitchFamily="50" charset="-128"/>
              </a:rPr>
              <a:t>IoT/AI</a:t>
            </a:r>
            <a:r>
              <a:rPr lang="ja-JP" altLang="en-US" sz="1800" b="1" dirty="0">
                <a:solidFill>
                  <a:prstClr val="white"/>
                </a:solidFill>
                <a:latin typeface="Meiryo UI" panose="020B0604030504040204" pitchFamily="50" charset="-128"/>
                <a:ea typeface="Meiryo UI" panose="020B0604030504040204" pitchFamily="50" charset="-128"/>
              </a:rPr>
              <a:t>石川スクール　</a:t>
            </a:r>
            <a:endParaRPr lang="en-US" altLang="ja-JP" sz="18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3200" b="1" dirty="0">
                <a:solidFill>
                  <a:prstClr val="white"/>
                </a:solidFill>
                <a:latin typeface="Meiryo UI" panose="020B0604030504040204" pitchFamily="50" charset="-128"/>
                <a:ea typeface="Meiryo UI" panose="020B0604030504040204" pitchFamily="50" charset="-128"/>
              </a:rPr>
              <a:t>ノーコード／ローコード研修</a:t>
            </a:r>
            <a:endParaRPr lang="en-US" altLang="ja-JP" sz="3200" dirty="0">
              <a:solidFill>
                <a:prstClr val="white"/>
              </a:solidFill>
              <a:latin typeface="Meiryo UI" panose="020B0604030504040204" pitchFamily="50" charset="-128"/>
              <a:ea typeface="Meiryo UI" panose="020B0604030504040204" pitchFamily="50" charset="-128"/>
            </a:endParaRPr>
          </a:p>
          <a:p>
            <a:pPr algn="ctr" defTabSz="916245">
              <a:lnSpc>
                <a:spcPct val="80000"/>
              </a:lnSpc>
            </a:pPr>
            <a:r>
              <a:rPr lang="ja-JP" altLang="en-US" sz="2763" b="1" dirty="0">
                <a:solidFill>
                  <a:prstClr val="white"/>
                </a:solidFill>
                <a:latin typeface="Meiryo UI" panose="020B0604030504040204" pitchFamily="50" charset="-128"/>
                <a:ea typeface="Meiryo UI" panose="020B0604030504040204" pitchFamily="50" charset="-128"/>
              </a:rPr>
              <a:t>　　</a:t>
            </a:r>
            <a:r>
              <a:rPr lang="ja-JP" altLang="en-US" sz="2763" b="1" u="sng" dirty="0">
                <a:solidFill>
                  <a:prstClr val="white"/>
                </a:solidFill>
                <a:latin typeface="Meiryo UI" panose="020B0604030504040204" pitchFamily="50" charset="-128"/>
                <a:ea typeface="Meiryo UI" panose="020B0604030504040204" pitchFamily="50" charset="-128"/>
              </a:rPr>
              <a:t>　</a:t>
            </a:r>
            <a:endParaRPr lang="en-US" altLang="ja-JP" sz="2763" b="1" u="sng" dirty="0">
              <a:solidFill>
                <a:prstClr val="white"/>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7629" y="3139872"/>
            <a:ext cx="844874" cy="392357"/>
          </a:xfrm>
          <a:prstGeom prst="homePlate">
            <a:avLst>
              <a:gd name="adj" fmla="val 1429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Trebuchet MS" panose="020B0603020202020204"/>
                <a:ea typeface="メイリオ" panose="020B0604030504040204" pitchFamily="50" charset="-128"/>
              </a:rPr>
              <a:t>受講料</a:t>
            </a:r>
          </a:p>
        </p:txBody>
      </p:sp>
      <p:sp>
        <p:nvSpPr>
          <p:cNvPr id="19" name="テキスト ボックス 18"/>
          <p:cNvSpPr txBox="1"/>
          <p:nvPr/>
        </p:nvSpPr>
        <p:spPr>
          <a:xfrm>
            <a:off x="813328" y="3146903"/>
            <a:ext cx="2130293" cy="346441"/>
          </a:xfrm>
          <a:prstGeom prst="rect">
            <a:avLst/>
          </a:prstGeom>
          <a:noFill/>
        </p:spPr>
        <p:txBody>
          <a:bodyPr wrap="square" rtlCol="0">
            <a:spAutoFit/>
          </a:bodyPr>
          <a:lstStyle/>
          <a:p>
            <a:pPr defTabSz="916245">
              <a:lnSpc>
                <a:spcPct val="120000"/>
              </a:lnSpc>
            </a:pPr>
            <a:r>
              <a:rPr lang="ja-JP" altLang="en-US" sz="1550" b="1" dirty="0">
                <a:solidFill>
                  <a:prstClr val="black"/>
                </a:solidFill>
                <a:latin typeface="Meiryo UI" panose="020B0604030504040204" pitchFamily="50" charset="-128"/>
                <a:ea typeface="Meiryo UI" panose="020B0604030504040204" pitchFamily="50" charset="-128"/>
              </a:rPr>
              <a:t>２５，０００円／名</a:t>
            </a:r>
          </a:p>
        </p:txBody>
      </p:sp>
      <p:sp>
        <p:nvSpPr>
          <p:cNvPr id="10" name="正方形/長方形 9"/>
          <p:cNvSpPr/>
          <p:nvPr/>
        </p:nvSpPr>
        <p:spPr>
          <a:xfrm>
            <a:off x="788868" y="1377178"/>
            <a:ext cx="6577279" cy="492443"/>
          </a:xfrm>
          <a:prstGeom prst="rect">
            <a:avLst/>
          </a:prstGeom>
        </p:spPr>
        <p:txBody>
          <a:bodyPr wrap="square">
            <a:spAutoFit/>
          </a:bodyPr>
          <a:lstStyle/>
          <a:p>
            <a:pPr defTabSz="916245"/>
            <a:r>
              <a:rPr lang="ja-JP" altLang="en-US"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srgbClr val="FF0000"/>
                </a:solidFill>
                <a:latin typeface="Meiryo UI" panose="020B0604030504040204" pitchFamily="50" charset="-128"/>
                <a:ea typeface="Meiryo UI" panose="020B0604030504040204" pitchFamily="50" charset="-128"/>
              </a:rPr>
              <a:t>自社の現場に合ったソフトウェアやアプリを開発・作成し、業務を効率化</a:t>
            </a:r>
            <a:r>
              <a:rPr lang="ja-JP" altLang="en-US" sz="1300" b="1" dirty="0">
                <a:solidFill>
                  <a:prstClr val="black"/>
                </a:solidFill>
                <a:latin typeface="Meiryo UI" panose="020B0604030504040204" pitchFamily="50" charset="-128"/>
                <a:ea typeface="Meiryo UI" panose="020B0604030504040204" pitchFamily="50" charset="-128"/>
              </a:rPr>
              <a:t>したい</a:t>
            </a:r>
            <a:endParaRPr lang="en-US" altLang="ja-JP" sz="1300" b="1" dirty="0">
              <a:solidFill>
                <a:srgbClr val="FF0000"/>
              </a:solidFill>
              <a:latin typeface="Meiryo UI" panose="020B0604030504040204" pitchFamily="50" charset="-128"/>
              <a:ea typeface="Meiryo UI" panose="020B0604030504040204" pitchFamily="50" charset="-128"/>
            </a:endParaRPr>
          </a:p>
          <a:p>
            <a:pPr defTabSz="916245"/>
            <a:r>
              <a:rPr lang="ja-JP" altLang="en-US" sz="1300" b="1" dirty="0">
                <a:solidFill>
                  <a:prstClr val="black"/>
                </a:solidFill>
                <a:latin typeface="Meiryo UI" panose="020B0604030504040204" pitchFamily="50" charset="-128"/>
                <a:ea typeface="Meiryo UI" panose="020B0604030504040204" pitchFamily="50" charset="-128"/>
              </a:rPr>
              <a:t>・プログラミング等の</a:t>
            </a:r>
            <a:r>
              <a:rPr lang="ja-JP" altLang="en-US" sz="1300" b="1" dirty="0">
                <a:solidFill>
                  <a:srgbClr val="FF0000"/>
                </a:solidFill>
                <a:latin typeface="Meiryo UI" panose="020B0604030504040204" pitchFamily="50" charset="-128"/>
                <a:ea typeface="Meiryo UI" panose="020B0604030504040204" pitchFamily="50" charset="-128"/>
              </a:rPr>
              <a:t>高いスキルがなくても扱える、ノーコード</a:t>
            </a:r>
            <a:r>
              <a:rPr lang="en-US" altLang="ja-JP" sz="1300" b="1" dirty="0">
                <a:solidFill>
                  <a:srgbClr val="FF0000"/>
                </a:solidFill>
                <a:latin typeface="Meiryo UI" panose="020B0604030504040204" pitchFamily="50" charset="-128"/>
                <a:ea typeface="Meiryo UI" panose="020B0604030504040204" pitchFamily="50" charset="-128"/>
              </a:rPr>
              <a:t>/</a:t>
            </a:r>
            <a:r>
              <a:rPr lang="ja-JP" altLang="en-US" sz="1300" b="1" dirty="0">
                <a:solidFill>
                  <a:srgbClr val="FF0000"/>
                </a:solidFill>
                <a:latin typeface="Meiryo UI" panose="020B0604030504040204" pitchFamily="50" charset="-128"/>
                <a:ea typeface="Meiryo UI" panose="020B0604030504040204" pitchFamily="50" charset="-128"/>
              </a:rPr>
              <a:t>ローコードツールを活用</a:t>
            </a:r>
            <a:r>
              <a:rPr lang="ja-JP" altLang="en-US" sz="1300" b="1" dirty="0">
                <a:solidFill>
                  <a:prstClr val="black"/>
                </a:solidFill>
                <a:latin typeface="Meiryo UI" panose="020B0604030504040204" pitchFamily="50" charset="-128"/>
                <a:ea typeface="Meiryo UI" panose="020B0604030504040204" pitchFamily="50" charset="-128"/>
              </a:rPr>
              <a:t>してみたい</a:t>
            </a:r>
            <a:endParaRPr lang="en-US" altLang="ja-JP" sz="1300" b="1" dirty="0">
              <a:solidFill>
                <a:srgbClr val="FF0000"/>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793822" y="2138079"/>
            <a:ext cx="6527728" cy="992323"/>
          </a:xfrm>
          <a:prstGeom prst="rect">
            <a:avLst/>
          </a:prstGeom>
          <a:noFill/>
        </p:spPr>
        <p:txBody>
          <a:bodyPr wrap="square" rtlCol="0">
            <a:spAutoFit/>
          </a:bodyPr>
          <a:lstStyle/>
          <a:p>
            <a:pPr>
              <a:lnSpc>
                <a:spcPts val="1800"/>
              </a:lnSpc>
            </a:pPr>
            <a:r>
              <a:rPr lang="en-US" altLang="ja-JP" sz="1350" b="1" dirty="0">
                <a:latin typeface="Meiryo UI" panose="020B0604030504040204" pitchFamily="50" charset="-128"/>
                <a:ea typeface="Meiryo UI" panose="020B0604030504040204" pitchFamily="50" charset="-128"/>
              </a:rPr>
              <a:t>『</a:t>
            </a:r>
            <a:r>
              <a:rPr lang="en-US" altLang="ja-JP" sz="1350" b="1" dirty="0" err="1">
                <a:latin typeface="Meiryo UI" panose="020B0604030504040204" pitchFamily="50" charset="-128"/>
                <a:ea typeface="Meiryo UI" panose="020B0604030504040204" pitchFamily="50" charset="-128"/>
              </a:rPr>
              <a:t>Platio</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50" b="1" dirty="0">
                <a:latin typeface="Meiryo UI" panose="020B0604030504040204" pitchFamily="50" charset="-128"/>
                <a:ea typeface="Meiryo UI" panose="020B0604030504040204" pitchFamily="50" charset="-128"/>
              </a:rPr>
              <a:t>　</a:t>
            </a:r>
            <a:r>
              <a:rPr lang="ja-JP" altLang="en-US" sz="1300" b="1"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令和</a:t>
            </a:r>
            <a:r>
              <a:rPr kumimoji="1" lang="en-US" altLang="ja-JP" sz="1300" dirty="0">
                <a:latin typeface="Meiryo UI" panose="020B0604030504040204" pitchFamily="50" charset="-128"/>
                <a:ea typeface="Meiryo UI" panose="020B0604030504040204" pitchFamily="50" charset="-128"/>
              </a:rPr>
              <a:t>5</a:t>
            </a:r>
            <a:r>
              <a:rPr kumimoji="1" lang="ja-JP" altLang="en-US" sz="1300" dirty="0">
                <a:latin typeface="Meiryo UI" panose="020B0604030504040204" pitchFamily="50" charset="-128"/>
                <a:ea typeface="Meiryo UI" panose="020B0604030504040204" pitchFamily="50" charset="-128"/>
              </a:rPr>
              <a:t>年</a:t>
            </a:r>
            <a:r>
              <a:rPr lang="en-US" altLang="ja-JP" sz="1350" b="1" dirty="0">
                <a:latin typeface="Meiryo UI" panose="020B0604030504040204" pitchFamily="50" charset="-128"/>
                <a:ea typeface="Meiryo UI" panose="020B0604030504040204" pitchFamily="50" charset="-128"/>
              </a:rPr>
              <a:t>6/29</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木</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a:t>
            </a:r>
            <a:r>
              <a:rPr kumimoji="1" lang="en-US" altLang="ja-JP" sz="1350" b="1" dirty="0">
                <a:latin typeface="Meiryo UI" panose="020B0604030504040204" pitchFamily="50" charset="-128"/>
                <a:ea typeface="Meiryo UI" panose="020B0604030504040204" pitchFamily="50" charset="-128"/>
              </a:rPr>
              <a:t>7</a:t>
            </a:r>
            <a:r>
              <a:rPr lang="en-US" altLang="ja-JP" sz="1350" b="1" dirty="0">
                <a:latin typeface="Meiryo UI" panose="020B0604030504040204" pitchFamily="50" charset="-128"/>
                <a:ea typeface="Meiryo UI" panose="020B0604030504040204" pitchFamily="50" charset="-128"/>
              </a:rPr>
              <a:t>/5</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水</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7/19</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水</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8/9</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水</a:t>
            </a:r>
            <a:r>
              <a:rPr kumimoji="1" lang="en-US" altLang="ja-JP" sz="1350" dirty="0">
                <a:latin typeface="Meiryo UI" panose="020B0604030504040204" pitchFamily="50" charset="-128"/>
                <a:ea typeface="Meiryo UI" panose="020B0604030504040204" pitchFamily="50" charset="-128"/>
              </a:rPr>
              <a:t>)</a:t>
            </a:r>
          </a:p>
          <a:p>
            <a:pPr>
              <a:lnSpc>
                <a:spcPts val="1800"/>
              </a:lnSpc>
            </a:pPr>
            <a:r>
              <a:rPr lang="en-US" altLang="ja-JP" sz="1350" b="1" dirty="0">
                <a:latin typeface="Meiryo UI" panose="020B0604030504040204" pitchFamily="50" charset="-128"/>
                <a:ea typeface="Meiryo UI" panose="020B0604030504040204" pitchFamily="50" charset="-128"/>
              </a:rPr>
              <a:t>『</a:t>
            </a:r>
            <a:r>
              <a:rPr lang="en-US" altLang="ja-JP" sz="1350" b="1" dirty="0" err="1">
                <a:latin typeface="Meiryo UI" panose="020B0604030504040204" pitchFamily="50" charset="-128"/>
                <a:ea typeface="Meiryo UI" panose="020B0604030504040204" pitchFamily="50" charset="-128"/>
              </a:rPr>
              <a:t>Kintone</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令和</a:t>
            </a:r>
            <a:r>
              <a:rPr lang="en-US" altLang="ja-JP" sz="1300" dirty="0">
                <a:latin typeface="Meiryo UI" panose="020B0604030504040204" pitchFamily="50" charset="-128"/>
                <a:ea typeface="Meiryo UI" panose="020B0604030504040204" pitchFamily="50" charset="-128"/>
              </a:rPr>
              <a:t>5</a:t>
            </a:r>
            <a:r>
              <a:rPr lang="ja-JP" altLang="en-US" sz="1300" dirty="0">
                <a:latin typeface="Meiryo UI" panose="020B0604030504040204" pitchFamily="50" charset="-128"/>
                <a:ea typeface="Meiryo UI" panose="020B0604030504040204" pitchFamily="50" charset="-128"/>
              </a:rPr>
              <a:t>年</a:t>
            </a:r>
            <a:r>
              <a:rPr lang="en-US" altLang="ja-JP" sz="1350" b="1" dirty="0">
                <a:latin typeface="Meiryo UI" panose="020B0604030504040204" pitchFamily="50" charset="-128"/>
                <a:ea typeface="Meiryo UI" panose="020B0604030504040204" pitchFamily="50" charset="-128"/>
              </a:rPr>
              <a:t>8/9</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8/23</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9/6</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9/20</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p>
          <a:p>
            <a:pPr>
              <a:lnSpc>
                <a:spcPts val="1800"/>
              </a:lnSpc>
            </a:pPr>
            <a:r>
              <a:rPr lang="en-US" altLang="ja-JP" sz="1350" b="1" dirty="0">
                <a:latin typeface="Meiryo UI" panose="020B0604030504040204" pitchFamily="50" charset="-128"/>
                <a:ea typeface="Meiryo UI" panose="020B0604030504040204" pitchFamily="50" charset="-128"/>
              </a:rPr>
              <a:t>『</a:t>
            </a:r>
            <a:r>
              <a:rPr lang="en-US" altLang="ja-JP" sz="1350" b="1" dirty="0" err="1">
                <a:latin typeface="Meiryo UI" panose="020B0604030504040204" pitchFamily="50" charset="-128"/>
                <a:ea typeface="Meiryo UI" panose="020B0604030504040204" pitchFamily="50" charset="-128"/>
              </a:rPr>
              <a:t>PowerAutomate</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令和</a:t>
            </a:r>
            <a:r>
              <a:rPr lang="en-US" altLang="ja-JP" sz="1300" dirty="0">
                <a:latin typeface="Meiryo UI" panose="020B0604030504040204" pitchFamily="50" charset="-128"/>
                <a:ea typeface="Meiryo UI" panose="020B0604030504040204" pitchFamily="50" charset="-128"/>
              </a:rPr>
              <a:t>5</a:t>
            </a:r>
            <a:r>
              <a:rPr lang="ja-JP" altLang="en-US" sz="1300" dirty="0">
                <a:latin typeface="Meiryo UI" panose="020B0604030504040204" pitchFamily="50" charset="-128"/>
                <a:ea typeface="Meiryo UI" panose="020B0604030504040204" pitchFamily="50" charset="-128"/>
              </a:rPr>
              <a:t>年</a:t>
            </a:r>
            <a:r>
              <a:rPr lang="en-US" altLang="ja-JP" sz="1350" b="1" dirty="0">
                <a:latin typeface="Meiryo UI" panose="020B0604030504040204" pitchFamily="50" charset="-128"/>
                <a:ea typeface="Meiryo UI" panose="020B0604030504040204" pitchFamily="50" charset="-128"/>
              </a:rPr>
              <a:t>10/11</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10/25</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11/8</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11/22</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p>
          <a:p>
            <a:pPr>
              <a:lnSpc>
                <a:spcPts val="1800"/>
              </a:lnSpc>
            </a:pPr>
            <a:r>
              <a:rPr lang="ja-JP" altLang="en-US" sz="1300" dirty="0">
                <a:latin typeface="Meiryo UI" panose="020B0604030504040204" pitchFamily="50" charset="-128"/>
                <a:ea typeface="Meiryo UI" panose="020B0604030504040204" pitchFamily="50" charset="-128"/>
              </a:rPr>
              <a:t>（場所：リコージャパン石川支社 セミナールーム</a:t>
            </a:r>
            <a:r>
              <a:rPr lang="ja-JP" altLang="en-US" sz="1100" dirty="0">
                <a:latin typeface="Meiryo UI" panose="020B0604030504040204" pitchFamily="50" charset="-128"/>
                <a:ea typeface="Meiryo UI" panose="020B0604030504040204" pitchFamily="50" charset="-128"/>
              </a:rPr>
              <a:t>（住所：金沢市広岡</a:t>
            </a:r>
            <a:r>
              <a:rPr lang="en-US" altLang="ja-JP" sz="1100" dirty="0">
                <a:latin typeface="Meiryo UI" panose="020B0604030504040204" pitchFamily="50" charset="-128"/>
                <a:ea typeface="Meiryo UI" panose="020B0604030504040204" pitchFamily="50" charset="-128"/>
              </a:rPr>
              <a:t>1-13-22</a:t>
            </a:r>
            <a:r>
              <a:rPr lang="ja-JP" altLang="en-US" sz="110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　　　　　</a:t>
            </a:r>
            <a:endParaRPr lang="en-US" altLang="ja-JP" sz="1350" dirty="0">
              <a:latin typeface="Meiryo UI" panose="020B0604030504040204" pitchFamily="50" charset="-128"/>
              <a:ea typeface="Meiryo UI" panose="020B0604030504040204" pitchFamily="50" charset="-128"/>
            </a:endParaRPr>
          </a:p>
        </p:txBody>
      </p:sp>
      <p:sp>
        <p:nvSpPr>
          <p:cNvPr id="21" name="ホームベース 20"/>
          <p:cNvSpPr/>
          <p:nvPr/>
        </p:nvSpPr>
        <p:spPr>
          <a:xfrm>
            <a:off x="7629" y="3597721"/>
            <a:ext cx="844874" cy="712455"/>
          </a:xfrm>
          <a:prstGeom prst="homePlate">
            <a:avLst>
              <a:gd name="adj" fmla="val 162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noAutofit/>
          </a:bodyPr>
          <a:lstStyle/>
          <a:p>
            <a:pPr algn="dist" defTabSz="451069">
              <a:lnSpc>
                <a:spcPct val="130000"/>
              </a:lnSpc>
              <a:defRPr/>
            </a:pPr>
            <a:r>
              <a:rPr lang="ja-JP" altLang="en-US" sz="1500" b="1" dirty="0">
                <a:solidFill>
                  <a:prstClr val="white"/>
                </a:solidFill>
                <a:latin typeface="Trebuchet MS" panose="020B0603020202020204"/>
                <a:ea typeface="メイリオ" panose="020B0604030504040204" pitchFamily="50" charset="-128"/>
              </a:rPr>
              <a:t>持ち物</a:t>
            </a:r>
            <a:endParaRPr lang="en-US" altLang="ja-JP" sz="1500" b="1" dirty="0">
              <a:solidFill>
                <a:prstClr val="white"/>
              </a:solidFill>
              <a:latin typeface="Trebuchet MS" panose="020B0603020202020204"/>
              <a:ea typeface="メイリオ" panose="020B0604030504040204" pitchFamily="50" charset="-128"/>
            </a:endParaRPr>
          </a:p>
        </p:txBody>
      </p:sp>
      <p:sp>
        <p:nvSpPr>
          <p:cNvPr id="24" name="テキスト ボックス 23"/>
          <p:cNvSpPr txBox="1"/>
          <p:nvPr/>
        </p:nvSpPr>
        <p:spPr>
          <a:xfrm>
            <a:off x="788868" y="3573467"/>
            <a:ext cx="5182639" cy="791050"/>
          </a:xfrm>
          <a:prstGeom prst="rect">
            <a:avLst/>
          </a:prstGeom>
          <a:noFill/>
        </p:spPr>
        <p:txBody>
          <a:bodyPr wrap="square" rtlCol="0">
            <a:spAutoFit/>
          </a:bodyPr>
          <a:lstStyle/>
          <a:p>
            <a:pPr defTabSz="916245">
              <a:lnSpc>
                <a:spcPts val="1400"/>
              </a:lnSpc>
            </a:pPr>
            <a:r>
              <a:rPr lang="ja-JP" altLang="en-US" sz="1200" b="1" dirty="0">
                <a:solidFill>
                  <a:prstClr val="black"/>
                </a:solidFill>
                <a:latin typeface="Meiryo UI" panose="020B0604030504040204" pitchFamily="50" charset="-128"/>
                <a:ea typeface="Meiryo UI" panose="020B0604030504040204" pitchFamily="50" charset="-128"/>
              </a:rPr>
              <a:t>・</a:t>
            </a:r>
            <a:r>
              <a:rPr lang="en-US" altLang="ja-JP" sz="1200" b="1" dirty="0">
                <a:solidFill>
                  <a:prstClr val="black"/>
                </a:solidFill>
                <a:latin typeface="Meiryo UI" panose="020B0604030504040204" pitchFamily="50" charset="-128"/>
                <a:ea typeface="Meiryo UI" panose="020B0604030504040204" pitchFamily="50" charset="-128"/>
              </a:rPr>
              <a:t>Wi-Fi</a:t>
            </a:r>
            <a:r>
              <a:rPr lang="ja-JP" altLang="en-US" sz="1200" b="1" dirty="0">
                <a:solidFill>
                  <a:prstClr val="black"/>
                </a:solidFill>
                <a:latin typeface="Meiryo UI" panose="020B0604030504040204" pitchFamily="50" charset="-128"/>
                <a:ea typeface="Meiryo UI" panose="020B0604030504040204" pitchFamily="50" charset="-128"/>
              </a:rPr>
              <a:t>接続可能なノートパソコン</a:t>
            </a:r>
            <a:endParaRPr lang="en-US" altLang="ja-JP" sz="1200" b="1" dirty="0">
              <a:solidFill>
                <a:prstClr val="black"/>
              </a:solidFill>
              <a:latin typeface="Meiryo UI" panose="020B0604030504040204" pitchFamily="50" charset="-128"/>
              <a:ea typeface="Meiryo UI" panose="020B0604030504040204" pitchFamily="50" charset="-128"/>
            </a:endParaRPr>
          </a:p>
          <a:p>
            <a:pPr defTabSz="916245">
              <a:lnSpc>
                <a:spcPts val="1400"/>
              </a:lnSpc>
            </a:pPr>
            <a:r>
              <a:rPr lang="ja-JP" altLang="en-US" sz="1200" b="1" dirty="0">
                <a:solidFill>
                  <a:prstClr val="black"/>
                </a:solidFill>
                <a:latin typeface="Meiryo UI" panose="020B0604030504040204" pitchFamily="50" charset="-128"/>
                <a:ea typeface="Meiryo UI" panose="020B0604030504040204" pitchFamily="50" charset="-128"/>
              </a:rPr>
              <a:t>・</a:t>
            </a:r>
            <a:r>
              <a:rPr lang="en-US" altLang="ja-JP" sz="1200" b="1" dirty="0">
                <a:solidFill>
                  <a:prstClr val="black"/>
                </a:solidFill>
                <a:latin typeface="Meiryo UI" panose="020B0604030504040204" pitchFamily="50" charset="-128"/>
                <a:ea typeface="Meiryo UI" panose="020B0604030504040204" pitchFamily="50" charset="-128"/>
              </a:rPr>
              <a:t>Windows10Pro</a:t>
            </a:r>
            <a:r>
              <a:rPr lang="ja-JP" altLang="en-US" sz="1200" b="1" dirty="0">
                <a:solidFill>
                  <a:prstClr val="black"/>
                </a:solidFill>
                <a:latin typeface="Meiryo UI" panose="020B0604030504040204" pitchFamily="50" charset="-128"/>
                <a:ea typeface="Meiryo UI" panose="020B0604030504040204" pitchFamily="50" charset="-128"/>
              </a:rPr>
              <a:t>以上、メモリ８</a:t>
            </a:r>
            <a:r>
              <a:rPr lang="en-US" altLang="ja-JP" sz="1200" b="1" dirty="0">
                <a:solidFill>
                  <a:prstClr val="black"/>
                </a:solidFill>
                <a:latin typeface="Meiryo UI" panose="020B0604030504040204" pitchFamily="50" charset="-128"/>
                <a:ea typeface="Meiryo UI" panose="020B0604030504040204" pitchFamily="50" charset="-128"/>
              </a:rPr>
              <a:t>GB</a:t>
            </a:r>
            <a:r>
              <a:rPr lang="ja-JP" altLang="en-US" sz="1200" b="1" dirty="0">
                <a:solidFill>
                  <a:prstClr val="black"/>
                </a:solidFill>
                <a:latin typeface="Meiryo UI" panose="020B0604030504040204" pitchFamily="50" charset="-128"/>
                <a:ea typeface="Meiryo UI" panose="020B0604030504040204" pitchFamily="50" charset="-128"/>
              </a:rPr>
              <a:t>以上、</a:t>
            </a:r>
            <a:r>
              <a:rPr lang="en-US" altLang="ja-JP" sz="1200" b="1" dirty="0">
                <a:solidFill>
                  <a:prstClr val="black"/>
                </a:solidFill>
                <a:latin typeface="Meiryo UI" panose="020B0604030504040204" pitchFamily="50" charset="-128"/>
                <a:ea typeface="Meiryo UI" panose="020B0604030504040204" pitchFamily="50" charset="-128"/>
              </a:rPr>
              <a:t>Excel</a:t>
            </a:r>
            <a:r>
              <a:rPr lang="ja-JP" altLang="en-US" sz="1200" b="1" dirty="0">
                <a:solidFill>
                  <a:prstClr val="black"/>
                </a:solidFill>
                <a:latin typeface="Meiryo UI" panose="020B0604030504040204" pitchFamily="50" charset="-128"/>
                <a:ea typeface="Meiryo UI" panose="020B0604030504040204" pitchFamily="50" charset="-128"/>
              </a:rPr>
              <a:t>が使用できること</a:t>
            </a:r>
            <a:endParaRPr lang="en-US" altLang="ja-JP" sz="1200" b="1" dirty="0">
              <a:solidFill>
                <a:prstClr val="black"/>
              </a:solidFill>
              <a:latin typeface="Meiryo UI" panose="020B0604030504040204" pitchFamily="50" charset="-128"/>
              <a:ea typeface="Meiryo UI" panose="020B0604030504040204" pitchFamily="50" charset="-128"/>
            </a:endParaRPr>
          </a:p>
          <a:p>
            <a:pPr defTabSz="916245">
              <a:lnSpc>
                <a:spcPts val="1400"/>
              </a:lnSpc>
            </a:pPr>
            <a:r>
              <a:rPr lang="ja-JP" altLang="en-US" sz="1200" b="1" dirty="0">
                <a:solidFill>
                  <a:prstClr val="black"/>
                </a:solidFill>
                <a:latin typeface="Meiryo UI" panose="020B0604030504040204" pitchFamily="50" charset="-128"/>
                <a:ea typeface="Meiryo UI" panose="020B0604030504040204" pitchFamily="50" charset="-128"/>
              </a:rPr>
              <a:t>・アプリインストールが可能なスマートフォン（</a:t>
            </a:r>
            <a:r>
              <a:rPr lang="en-US" altLang="ja-JP" sz="1200" b="1" dirty="0">
                <a:solidFill>
                  <a:prstClr val="black"/>
                </a:solidFill>
                <a:latin typeface="Meiryo UI" panose="020B0604030504040204" pitchFamily="50" charset="-128"/>
                <a:ea typeface="Meiryo UI" panose="020B0604030504040204" pitchFamily="50" charset="-128"/>
              </a:rPr>
              <a:t>Android</a:t>
            </a:r>
            <a:r>
              <a:rPr lang="ja-JP" altLang="en-US" sz="1200" b="1" dirty="0">
                <a:solidFill>
                  <a:prstClr val="black"/>
                </a:solidFill>
                <a:latin typeface="Meiryo UI" panose="020B0604030504040204" pitchFamily="50" charset="-128"/>
                <a:ea typeface="Meiryo UI" panose="020B0604030504040204" pitchFamily="50" charset="-128"/>
              </a:rPr>
              <a:t>、</a:t>
            </a:r>
            <a:r>
              <a:rPr lang="en-US" altLang="ja-JP" sz="1200" b="1" dirty="0">
                <a:solidFill>
                  <a:prstClr val="black"/>
                </a:solidFill>
                <a:latin typeface="Meiryo UI" panose="020B0604030504040204" pitchFamily="50" charset="-128"/>
                <a:ea typeface="Meiryo UI" panose="020B0604030504040204" pitchFamily="50" charset="-128"/>
              </a:rPr>
              <a:t>iOS</a:t>
            </a:r>
            <a:r>
              <a:rPr lang="ja-JP" altLang="en-US" sz="1200" b="1" dirty="0">
                <a:solidFill>
                  <a:prstClr val="black"/>
                </a:solidFill>
                <a:latin typeface="Meiryo UI" panose="020B0604030504040204" pitchFamily="50" charset="-128"/>
                <a:ea typeface="Meiryo UI" panose="020B0604030504040204" pitchFamily="50" charset="-128"/>
              </a:rPr>
              <a:t>共に可）</a:t>
            </a:r>
            <a:endParaRPr lang="en-US" altLang="ja-JP" sz="1200" b="1" dirty="0">
              <a:solidFill>
                <a:prstClr val="black"/>
              </a:solidFill>
              <a:latin typeface="Meiryo UI" panose="020B0604030504040204" pitchFamily="50" charset="-128"/>
              <a:ea typeface="Meiryo UI" panose="020B0604030504040204" pitchFamily="50" charset="-128"/>
            </a:endParaRPr>
          </a:p>
          <a:p>
            <a:pPr defTabSz="916245">
              <a:lnSpc>
                <a:spcPts val="1400"/>
              </a:lnSpc>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事後ご案内します</a:t>
            </a:r>
            <a:r>
              <a:rPr lang="en-US" altLang="ja-JP" sz="1000" dirty="0">
                <a:latin typeface="Meiryo UI" panose="020B0604030504040204" pitchFamily="50" charset="-128"/>
                <a:ea typeface="Meiryo UI" panose="020B0604030504040204" pitchFamily="50" charset="-128"/>
              </a:rPr>
              <a:t>Teams</a:t>
            </a:r>
            <a:r>
              <a:rPr lang="ja-JP" altLang="en-US" sz="1000" dirty="0">
                <a:latin typeface="Meiryo UI" panose="020B0604030504040204" pitchFamily="50" charset="-128"/>
                <a:ea typeface="Meiryo UI" panose="020B0604030504040204" pitchFamily="50" charset="-128"/>
              </a:rPr>
              <a:t>のインストールを行ってからご受講ください</a:t>
            </a:r>
          </a:p>
        </p:txBody>
      </p:sp>
      <p:sp>
        <p:nvSpPr>
          <p:cNvPr id="23" name="正方形/長方形 22"/>
          <p:cNvSpPr/>
          <p:nvPr/>
        </p:nvSpPr>
        <p:spPr>
          <a:xfrm>
            <a:off x="2844687" y="3145292"/>
            <a:ext cx="4150288" cy="415498"/>
          </a:xfrm>
          <a:prstGeom prst="rect">
            <a:avLst/>
          </a:prstGeom>
        </p:spPr>
        <p:txBody>
          <a:bodyPr wrap="square">
            <a:spAutoFit/>
          </a:bodyPr>
          <a:lstStyle/>
          <a:p>
            <a:r>
              <a:rPr lang="en-US" altLang="ja-JP" sz="1050" u="sng" dirty="0">
                <a:latin typeface="Meiryo UI" panose="020B0604030504040204" pitchFamily="50" charset="-128"/>
                <a:ea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rPr>
              <a:t>「</a:t>
            </a:r>
            <a:r>
              <a:rPr lang="en-US" altLang="ja-JP" sz="1050" u="sng" dirty="0" err="1">
                <a:latin typeface="Meiryo UI" panose="020B0604030504040204" pitchFamily="50" charset="-128"/>
                <a:ea typeface="Meiryo UI" panose="020B0604030504040204" pitchFamily="50" charset="-128"/>
              </a:rPr>
              <a:t>Platio</a:t>
            </a:r>
            <a:r>
              <a:rPr lang="ja-JP" altLang="en-US" sz="1050" u="sng" dirty="0">
                <a:latin typeface="Meiryo UI" panose="020B0604030504040204" pitchFamily="50" charset="-128"/>
                <a:ea typeface="Meiryo UI" panose="020B0604030504040204" pitchFamily="50" charset="-128"/>
              </a:rPr>
              <a:t>編」「</a:t>
            </a:r>
            <a:r>
              <a:rPr lang="en-US" altLang="ja-JP" sz="1050" u="sng" dirty="0" err="1">
                <a:latin typeface="Meiryo UI" panose="020B0604030504040204" pitchFamily="50" charset="-128"/>
                <a:ea typeface="Meiryo UI" panose="020B0604030504040204" pitchFamily="50" charset="-128"/>
              </a:rPr>
              <a:t>kintone</a:t>
            </a:r>
            <a:r>
              <a:rPr lang="ja-JP" altLang="en-US" sz="1050" u="sng" dirty="0">
                <a:latin typeface="Meiryo UI" panose="020B0604030504040204" pitchFamily="50" charset="-128"/>
                <a:ea typeface="Meiryo UI" panose="020B0604030504040204" pitchFamily="50" charset="-128"/>
              </a:rPr>
              <a:t>編」「</a:t>
            </a:r>
            <a:r>
              <a:rPr lang="en-US" altLang="ja-JP" sz="1050" u="sng" dirty="0" err="1">
                <a:latin typeface="Meiryo UI" panose="020B0604030504040204" pitchFamily="50" charset="-128"/>
                <a:ea typeface="Meiryo UI" panose="020B0604030504040204" pitchFamily="50" charset="-128"/>
              </a:rPr>
              <a:t>PowerAutomate</a:t>
            </a:r>
            <a:r>
              <a:rPr lang="ja-JP" altLang="en-US" sz="1050" u="sng" dirty="0">
                <a:latin typeface="Meiryo UI" panose="020B0604030504040204" pitchFamily="50" charset="-128"/>
                <a:ea typeface="Meiryo UI" panose="020B0604030504040204" pitchFamily="50" charset="-128"/>
              </a:rPr>
              <a:t>編」の</a:t>
            </a:r>
            <a:r>
              <a:rPr lang="en-US" altLang="ja-JP" sz="1050" u="sng" dirty="0">
                <a:latin typeface="Meiryo UI" panose="020B0604030504040204" pitchFamily="50" charset="-128"/>
                <a:ea typeface="Meiryo UI" panose="020B0604030504040204" pitchFamily="50" charset="-128"/>
              </a:rPr>
              <a:t>3</a:t>
            </a:r>
            <a:r>
              <a:rPr lang="ja-JP" altLang="en-US" sz="1050" u="sng" dirty="0">
                <a:latin typeface="Meiryo UI" panose="020B0604030504040204" pitchFamily="50" charset="-128"/>
                <a:ea typeface="Meiryo UI" panose="020B0604030504040204" pitchFamily="50" charset="-128"/>
              </a:rPr>
              <a:t>ツール全てを受講いただくものです。個別のツールのみの受講はできません。</a:t>
            </a:r>
            <a:endParaRPr lang="en-US" altLang="ja-JP" sz="1050" u="sng" dirty="0">
              <a:latin typeface="Meiryo UI" panose="020B0604030504040204" pitchFamily="50" charset="-128"/>
              <a:ea typeface="Meiryo UI" panose="020B0604030504040204" pitchFamily="50" charset="-128"/>
            </a:endParaRPr>
          </a:p>
        </p:txBody>
      </p:sp>
      <p:sp>
        <p:nvSpPr>
          <p:cNvPr id="28" name="大かっこ 27"/>
          <p:cNvSpPr/>
          <p:nvPr/>
        </p:nvSpPr>
        <p:spPr>
          <a:xfrm>
            <a:off x="2861517" y="3184293"/>
            <a:ext cx="4116628" cy="346440"/>
          </a:xfrm>
          <a:prstGeom prst="bracketPair">
            <a:avLst>
              <a:gd name="adj" fmla="val 993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E3BC8940-F1CE-44DC-9CBB-A4C165A2CA8B}"/>
              </a:ext>
            </a:extLst>
          </p:cNvPr>
          <p:cNvSpPr txBox="1"/>
          <p:nvPr/>
        </p:nvSpPr>
        <p:spPr>
          <a:xfrm>
            <a:off x="6747712" y="9922766"/>
            <a:ext cx="471604" cy="400110"/>
          </a:xfrm>
          <a:prstGeom prst="rect">
            <a:avLst/>
          </a:prstGeom>
          <a:noFill/>
        </p:spPr>
        <p:txBody>
          <a:bodyPr wrap="none" rtlCol="0">
            <a:spAutoFit/>
          </a:bodyPr>
          <a:lstStyle/>
          <a:p>
            <a:r>
              <a:rPr lang="en-US" altLang="ja-JP" sz="2000"/>
              <a:t>-4-</a:t>
            </a:r>
            <a:endParaRPr lang="ja-JP" altLang="en-US" sz="2000"/>
          </a:p>
        </p:txBody>
      </p:sp>
      <p:sp>
        <p:nvSpPr>
          <p:cNvPr id="25" name="Text Box 107">
            <a:extLst>
              <a:ext uri="{FF2B5EF4-FFF2-40B4-BE49-F238E27FC236}">
                <a16:creationId xmlns:a16="http://schemas.microsoft.com/office/drawing/2014/main" id="{2579DDE7-73A0-4A9A-9EDF-ECBBA922571F}"/>
              </a:ext>
            </a:extLst>
          </p:cNvPr>
          <p:cNvSpPr txBox="1">
            <a:spLocks noChangeArrowheads="1"/>
          </p:cNvSpPr>
          <p:nvPr/>
        </p:nvSpPr>
        <p:spPr bwMode="auto">
          <a:xfrm>
            <a:off x="4977475" y="-8887"/>
            <a:ext cx="2208144" cy="276999"/>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200" u="none">
                <a:solidFill>
                  <a:schemeClr val="bg1"/>
                </a:solidFill>
                <a:ea typeface="HG創英角ｺﾞｼｯｸUB" pitchFamily="49" charset="-128"/>
              </a:rPr>
              <a:t>申込締切：６月１４日（水）</a:t>
            </a:r>
          </a:p>
        </p:txBody>
      </p:sp>
      <p:sp>
        <p:nvSpPr>
          <p:cNvPr id="32" name="テキスト ボックス 31">
            <a:extLst>
              <a:ext uri="{FF2B5EF4-FFF2-40B4-BE49-F238E27FC236}">
                <a16:creationId xmlns:a16="http://schemas.microsoft.com/office/drawing/2014/main" id="{C3E9D13F-DF0A-4B2E-B8D5-1534BD9D790A}"/>
              </a:ext>
            </a:extLst>
          </p:cNvPr>
          <p:cNvSpPr txBox="1"/>
          <p:nvPr/>
        </p:nvSpPr>
        <p:spPr>
          <a:xfrm>
            <a:off x="5177745" y="1801831"/>
            <a:ext cx="1368152" cy="348813"/>
          </a:xfrm>
          <a:prstGeom prst="rect">
            <a:avLst/>
          </a:prstGeom>
          <a:noFill/>
        </p:spPr>
        <p:txBody>
          <a:bodyPr wrap="square" rtlCol="0">
            <a:spAutoFit/>
          </a:bodyPr>
          <a:lstStyle/>
          <a:p>
            <a:pPr defTabSz="916245">
              <a:lnSpc>
                <a:spcPts val="2000"/>
              </a:lnSpc>
            </a:pPr>
            <a:r>
              <a:rPr lang="ja-JP" altLang="en-US" sz="2300" b="1" dirty="0">
                <a:solidFill>
                  <a:prstClr val="black"/>
                </a:solidFill>
                <a:latin typeface="Meiryo UI" panose="020B0604030504040204" pitchFamily="50" charset="-128"/>
                <a:ea typeface="Meiryo UI" panose="020B0604030504040204" pitchFamily="50" charset="-128"/>
              </a:rPr>
              <a:t>３０</a:t>
            </a:r>
            <a:r>
              <a:rPr lang="ja-JP" altLang="en-US" sz="1500" b="1" dirty="0">
                <a:solidFill>
                  <a:prstClr val="black"/>
                </a:solidFill>
                <a:latin typeface="Meiryo UI" panose="020B0604030504040204" pitchFamily="50" charset="-128"/>
                <a:ea typeface="Meiryo UI" panose="020B0604030504040204" pitchFamily="50" charset="-128"/>
              </a:rPr>
              <a:t>名程度</a:t>
            </a:r>
          </a:p>
        </p:txBody>
      </p:sp>
      <p:sp>
        <p:nvSpPr>
          <p:cNvPr id="51" name="テキスト ボックス 50"/>
          <p:cNvSpPr txBox="1"/>
          <p:nvPr/>
        </p:nvSpPr>
        <p:spPr>
          <a:xfrm>
            <a:off x="1" y="10002488"/>
            <a:ext cx="7200899" cy="259112"/>
          </a:xfrm>
          <a:prstGeom prst="rect">
            <a:avLst/>
          </a:prstGeom>
          <a:solidFill>
            <a:schemeClr val="accent6">
              <a:lumMod val="75000"/>
            </a:schemeClr>
          </a:solidFill>
        </p:spPr>
        <p:txBody>
          <a:bodyPr wrap="square" rtlCol="0">
            <a:spAutoFit/>
          </a:bodyPr>
          <a:lstStyle/>
          <a:p>
            <a:pPr algn="ctr">
              <a:lnSpc>
                <a:spcPct val="90000"/>
              </a:lnSpc>
            </a:pPr>
            <a:r>
              <a:rPr lang="ja-JP" altLang="en-US" sz="1139" b="1" dirty="0">
                <a:solidFill>
                  <a:schemeClr val="bg1"/>
                </a:solidFill>
                <a:latin typeface="Meiryo UI" panose="020B0604030504040204" pitchFamily="50" charset="-128"/>
                <a:ea typeface="Meiryo UI" panose="020B0604030504040204" pitchFamily="50" charset="-128"/>
              </a:rPr>
              <a:t>「スマートエスイー</a:t>
            </a:r>
            <a:r>
              <a:rPr lang="en-US" altLang="ja-JP" sz="1139" b="1" dirty="0">
                <a:solidFill>
                  <a:schemeClr val="bg1"/>
                </a:solidFill>
                <a:latin typeface="Meiryo UI" panose="020B0604030504040204" pitchFamily="50" charset="-128"/>
                <a:ea typeface="Meiryo UI" panose="020B0604030504040204" pitchFamily="50" charset="-128"/>
              </a:rPr>
              <a:t>IoT/AI</a:t>
            </a:r>
            <a:r>
              <a:rPr lang="ja-JP" altLang="en-US" sz="1139"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139" b="1" dirty="0">
              <a:solidFill>
                <a:schemeClr val="bg1"/>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4B54EDA0-BCE9-4C5A-9EC7-7D72B0117E92}"/>
              </a:ext>
            </a:extLst>
          </p:cNvPr>
          <p:cNvSpPr txBox="1"/>
          <p:nvPr/>
        </p:nvSpPr>
        <p:spPr>
          <a:xfrm>
            <a:off x="157999" y="7012902"/>
            <a:ext cx="6884899" cy="583237"/>
          </a:xfrm>
          <a:prstGeom prst="rect">
            <a:avLst/>
          </a:prstGeom>
          <a:noFill/>
        </p:spPr>
        <p:txBody>
          <a:bodyPr wrap="square" rtlCol="0">
            <a:spAutoFit/>
          </a:bodyPr>
          <a:lstStyle/>
          <a:p>
            <a:pPr lvl="0" defTabSz="914400" fontAlgn="base">
              <a:lnSpc>
                <a:spcPts val="1100"/>
              </a:lnSpc>
              <a:spcBef>
                <a:spcPct val="20000"/>
              </a:spcBef>
              <a:spcAft>
                <a:spcPct val="0"/>
              </a:spcAft>
            </a:pPr>
            <a:r>
              <a:rPr lang="en-US" altLang="ja-JP" sz="1100" dirty="0">
                <a:latin typeface="HG創英角ｺﾞｼｯｸUB" panose="020B0909000000000000" pitchFamily="49" charset="-128"/>
                <a:ea typeface="HG創英角ｺﾞｼｯｸUB" panose="020B0909000000000000" pitchFamily="49" charset="-128"/>
              </a:rPr>
              <a:t>※</a:t>
            </a:r>
            <a:r>
              <a:rPr lang="ja-JP" altLang="en-US" sz="1100" dirty="0">
                <a:latin typeface="HG創英角ｺﾞｼｯｸUB" panose="020B0909000000000000" pitchFamily="49" charset="-128"/>
                <a:ea typeface="HG創英角ｺﾞｼｯｸUB" panose="020B0909000000000000" pitchFamily="49" charset="-128"/>
              </a:rPr>
              <a:t>会場の都合のため</a:t>
            </a:r>
            <a:r>
              <a:rPr lang="ja-JP" altLang="en-US" sz="1100" u="sng" dirty="0">
                <a:solidFill>
                  <a:srgbClr val="FF0000"/>
                </a:solidFill>
                <a:latin typeface="HG創英角ｺﾞｼｯｸUB" panose="020B0909000000000000" pitchFamily="49" charset="-128"/>
                <a:ea typeface="HG創英角ｺﾞｼｯｸUB" panose="020B0909000000000000" pitchFamily="49" charset="-128"/>
              </a:rPr>
              <a:t>１社２名様限り</a:t>
            </a:r>
            <a:r>
              <a:rPr lang="ja-JP" altLang="en-US" sz="1100" dirty="0">
                <a:latin typeface="HG創英角ｺﾞｼｯｸUB" panose="020B0909000000000000" pitchFamily="49" charset="-128"/>
                <a:ea typeface="HG創英角ｺﾞｼｯｸUB" panose="020B0909000000000000" pitchFamily="49" charset="-128"/>
              </a:rPr>
              <a:t>でお願いいたします。</a:t>
            </a:r>
            <a:endParaRPr lang="en-US" altLang="ja-JP" sz="1100" dirty="0">
              <a:latin typeface="HG創英角ｺﾞｼｯｸUB" panose="020B0909000000000000" pitchFamily="49" charset="-128"/>
              <a:ea typeface="HG創英角ｺﾞｼｯｸUB" panose="020B0909000000000000" pitchFamily="49" charset="-128"/>
            </a:endParaRPr>
          </a:p>
          <a:p>
            <a:pPr lvl="0" defTabSz="914400" fontAlgn="base">
              <a:lnSpc>
                <a:spcPts val="1100"/>
              </a:lnSpc>
              <a:spcBef>
                <a:spcPct val="20000"/>
              </a:spcBef>
              <a:spcAft>
                <a:spcPct val="0"/>
              </a:spcAft>
            </a:pPr>
            <a:r>
              <a:rPr lang="en-US" altLang="ja-JP" sz="1100" dirty="0">
                <a:latin typeface="HG創英角ｺﾞｼｯｸUB" panose="020B0909000000000000" pitchFamily="49" charset="-128"/>
                <a:ea typeface="HG創英角ｺﾞｼｯｸUB" panose="020B0909000000000000" pitchFamily="49" charset="-128"/>
              </a:rPr>
              <a:t>※</a:t>
            </a:r>
            <a:r>
              <a:rPr lang="ja-JP" altLang="en-US" sz="1100" dirty="0">
                <a:latin typeface="HG創英角ｺﾞｼｯｸUB" panose="020B0909000000000000" pitchFamily="49" charset="-128"/>
                <a:ea typeface="HG創英角ｺﾞｼｯｸUB" panose="020B0909000000000000" pitchFamily="49" charset="-128"/>
              </a:rPr>
              <a:t>なお、申込多数の場合は</a:t>
            </a:r>
            <a:r>
              <a:rPr lang="ja-JP" altLang="en-US" sz="1100" u="sng" dirty="0">
                <a:solidFill>
                  <a:srgbClr val="FF0000"/>
                </a:solidFill>
                <a:latin typeface="HG創英角ｺﾞｼｯｸUB" panose="020B0909000000000000" pitchFamily="49" charset="-128"/>
                <a:ea typeface="HG創英角ｺﾞｼｯｸUB" panose="020B0909000000000000" pitchFamily="49" charset="-128"/>
              </a:rPr>
              <a:t>１社１名様に制限させていただく可能性がございます。</a:t>
            </a:r>
            <a:endParaRPr lang="en-US" altLang="ja-JP" sz="1100" u="sng" dirty="0">
              <a:solidFill>
                <a:srgbClr val="FF0000"/>
              </a:solidFill>
              <a:latin typeface="HG創英角ｺﾞｼｯｸUB" panose="020B0909000000000000" pitchFamily="49" charset="-128"/>
              <a:ea typeface="HG創英角ｺﾞｼｯｸUB" panose="020B0909000000000000" pitchFamily="49" charset="-128"/>
            </a:endParaRPr>
          </a:p>
          <a:p>
            <a:pPr lvl="0" defTabSz="914400" fontAlgn="base">
              <a:lnSpc>
                <a:spcPts val="1100"/>
              </a:lnSpc>
              <a:spcBef>
                <a:spcPct val="20000"/>
              </a:spcBef>
              <a:spcAft>
                <a:spcPct val="0"/>
              </a:spcAft>
            </a:pPr>
            <a:r>
              <a:rPr lang="en-US" altLang="ja-JP" sz="1100" u="sng" dirty="0">
                <a:solidFill>
                  <a:srgbClr val="FF0000"/>
                </a:solidFill>
                <a:latin typeface="HG創英角ｺﾞｼｯｸUB" panose="020B0909000000000000" pitchFamily="49" charset="-128"/>
                <a:ea typeface="HG創英角ｺﾞｼｯｸUB" panose="020B0909000000000000" pitchFamily="49" charset="-128"/>
              </a:rPr>
              <a:t>※</a:t>
            </a:r>
            <a:r>
              <a:rPr lang="ja-JP" altLang="en-US" sz="1100" u="sng" dirty="0">
                <a:solidFill>
                  <a:srgbClr val="FF0000"/>
                </a:solidFill>
                <a:latin typeface="HG創英角ｺﾞｼｯｸUB" panose="020B0909000000000000" pitchFamily="49" charset="-128"/>
                <a:ea typeface="HG創英角ｺﾞｼｯｸUB" panose="020B0909000000000000" pitchFamily="49" charset="-128"/>
              </a:rPr>
              <a:t>駐車場のご用意はございません。近隣のコインパーキング・公共交通機関をご利用ください。</a:t>
            </a:r>
            <a:endParaRPr lang="en-US" altLang="ja-JP" sz="1100" u="sng" dirty="0">
              <a:solidFill>
                <a:srgbClr val="FF0000"/>
              </a:solidFill>
              <a:latin typeface="HG創英角ｺﾞｼｯｸUB" panose="020B0909000000000000" pitchFamily="49" charset="-128"/>
              <a:ea typeface="HG創英角ｺﾞｼｯｸUB" panose="020B0909000000000000" pitchFamily="49" charset="-128"/>
            </a:endParaRPr>
          </a:p>
        </p:txBody>
      </p:sp>
      <p:sp>
        <p:nvSpPr>
          <p:cNvPr id="34" name="テキスト ボックス 33">
            <a:extLst>
              <a:ext uri="{FF2B5EF4-FFF2-40B4-BE49-F238E27FC236}">
                <a16:creationId xmlns:a16="http://schemas.microsoft.com/office/drawing/2014/main" id="{ABED9B60-4127-4289-ADF4-C5C3F1E75DDF}"/>
              </a:ext>
            </a:extLst>
          </p:cNvPr>
          <p:cNvSpPr txBox="1"/>
          <p:nvPr/>
        </p:nvSpPr>
        <p:spPr>
          <a:xfrm>
            <a:off x="142088" y="7588121"/>
            <a:ext cx="7077228" cy="505972"/>
          </a:xfrm>
          <a:prstGeom prst="rect">
            <a:avLst/>
          </a:prstGeom>
          <a:noFill/>
        </p:spPr>
        <p:txBody>
          <a:bodyPr wrap="square">
            <a:spAutoFit/>
          </a:bodyPr>
          <a:lstStyle/>
          <a:p>
            <a:pPr>
              <a:lnSpc>
                <a:spcPts val="800"/>
              </a:lnSpc>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lnSpc>
                <a:spcPts val="800"/>
              </a:lnSpc>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lnSpc>
                <a:spcPts val="800"/>
              </a:lnSpc>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lnSpc>
                <a:spcPts val="800"/>
              </a:lnSpc>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grpSp>
        <p:nvGrpSpPr>
          <p:cNvPr id="35" name="グループ化 34">
            <a:extLst>
              <a:ext uri="{FF2B5EF4-FFF2-40B4-BE49-F238E27FC236}">
                <a16:creationId xmlns:a16="http://schemas.microsoft.com/office/drawing/2014/main" id="{C0AAA366-B3F1-4BA1-BE70-5F481703CC40}"/>
              </a:ext>
            </a:extLst>
          </p:cNvPr>
          <p:cNvGrpSpPr/>
          <p:nvPr/>
        </p:nvGrpSpPr>
        <p:grpSpPr>
          <a:xfrm>
            <a:off x="301146" y="8090711"/>
            <a:ext cx="2517764" cy="259112"/>
            <a:chOff x="545757" y="6926743"/>
            <a:chExt cx="2554053" cy="267217"/>
          </a:xfrm>
        </p:grpSpPr>
        <p:sp>
          <p:nvSpPr>
            <p:cNvPr id="36" name="Rectangle 2">
              <a:extLst>
                <a:ext uri="{FF2B5EF4-FFF2-40B4-BE49-F238E27FC236}">
                  <a16:creationId xmlns:a16="http://schemas.microsoft.com/office/drawing/2014/main" id="{4B1BD243-7F72-419B-9A49-2D0AAB3A84E8}"/>
                </a:ext>
              </a:extLst>
            </p:cNvPr>
            <p:cNvSpPr>
              <a:spLocks noChangeArrowheads="1"/>
            </p:cNvSpPr>
            <p:nvPr/>
          </p:nvSpPr>
          <p:spPr bwMode="auto">
            <a:xfrm>
              <a:off x="545757" y="6959897"/>
              <a:ext cx="2554053" cy="216000"/>
            </a:xfrm>
            <a:prstGeom prst="rect">
              <a:avLst/>
            </a:prstGeom>
            <a:solidFill>
              <a:srgbClr val="002060"/>
            </a:solidFill>
            <a:ln>
              <a:noFill/>
            </a:ln>
            <a:effectLst/>
          </p:spPr>
          <p:txBody>
            <a:bodyPr wrap="none" anchor="ctr"/>
            <a:lstStyle/>
            <a:p>
              <a:endParaRPr lang="ja-JP" altLang="en-US"/>
            </a:p>
          </p:txBody>
        </p:sp>
        <p:sp>
          <p:nvSpPr>
            <p:cNvPr id="37" name="Text Box 4">
              <a:extLst>
                <a:ext uri="{FF2B5EF4-FFF2-40B4-BE49-F238E27FC236}">
                  <a16:creationId xmlns:a16="http://schemas.microsoft.com/office/drawing/2014/main" id="{9188B345-A44A-4493-9166-2FC63A866D13}"/>
                </a:ext>
              </a:extLst>
            </p:cNvPr>
            <p:cNvSpPr txBox="1">
              <a:spLocks noChangeArrowheads="1"/>
            </p:cNvSpPr>
            <p:nvPr/>
          </p:nvSpPr>
          <p:spPr bwMode="auto">
            <a:xfrm>
              <a:off x="1329215" y="6926743"/>
              <a:ext cx="1125222" cy="267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000" u="none" dirty="0">
                  <a:solidFill>
                    <a:schemeClr val="bg1"/>
                  </a:solidFill>
                  <a:ea typeface="HG創英角ｺﾞｼｯｸUB" pitchFamily="49" charset="-128"/>
                </a:rPr>
                <a:t>【 </a:t>
              </a:r>
              <a:r>
                <a:rPr lang="ja-JP" altLang="en-US" sz="1000" u="none" dirty="0">
                  <a:solidFill>
                    <a:schemeClr val="bg1"/>
                  </a:solidFill>
                  <a:ea typeface="HG創英角ｺﾞｼｯｸUB" pitchFamily="49" charset="-128"/>
                </a:rPr>
                <a:t>会 場 地 図</a:t>
              </a:r>
              <a:r>
                <a:rPr lang="en-US" altLang="ja-JP" sz="1000" u="none" dirty="0">
                  <a:solidFill>
                    <a:schemeClr val="bg1"/>
                  </a:solidFill>
                  <a:ea typeface="HG創英角ｺﾞｼｯｸUB" pitchFamily="49" charset="-128"/>
                </a:rPr>
                <a:t> 】</a:t>
              </a:r>
              <a:endParaRPr lang="ja-JP" altLang="en-US" sz="1000" u="none" dirty="0">
                <a:solidFill>
                  <a:schemeClr val="bg1"/>
                </a:solidFill>
                <a:ea typeface="HG創英角ｺﾞｼｯｸUB" pitchFamily="49" charset="-128"/>
              </a:endParaRPr>
            </a:p>
          </p:txBody>
        </p:sp>
      </p:grpSp>
      <p:sp>
        <p:nvSpPr>
          <p:cNvPr id="38" name="Text Box 6">
            <a:extLst>
              <a:ext uri="{FF2B5EF4-FFF2-40B4-BE49-F238E27FC236}">
                <a16:creationId xmlns:a16="http://schemas.microsoft.com/office/drawing/2014/main" id="{33395942-662B-4FA3-9488-D227787C5EA0}"/>
              </a:ext>
            </a:extLst>
          </p:cNvPr>
          <p:cNvSpPr txBox="1">
            <a:spLocks noChangeArrowheads="1"/>
          </p:cNvSpPr>
          <p:nvPr/>
        </p:nvSpPr>
        <p:spPr bwMode="auto">
          <a:xfrm>
            <a:off x="2944287" y="9007333"/>
            <a:ext cx="2854984" cy="93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ts val="1000"/>
              </a:lnSpc>
            </a:pPr>
            <a:r>
              <a:rPr lang="ja-JP" altLang="en-US" sz="1000" b="1" u="none" dirty="0">
                <a:latin typeface="Meiryo UI" panose="020B0604030504040204" pitchFamily="50" charset="-128"/>
                <a:ea typeface="Meiryo UI" panose="020B0604030504040204" pitchFamily="50" charset="-128"/>
              </a:rPr>
              <a:t>〒</a:t>
            </a:r>
            <a:r>
              <a:rPr lang="en-US" altLang="ja-JP" sz="1000" b="1" u="none" dirty="0">
                <a:latin typeface="Meiryo UI" panose="020B0604030504040204" pitchFamily="50" charset="-128"/>
                <a:ea typeface="Meiryo UI" panose="020B0604030504040204" pitchFamily="50" charset="-128"/>
              </a:rPr>
              <a:t>920-8580</a:t>
            </a:r>
            <a:r>
              <a:rPr lang="ja-JP" altLang="en-US" sz="1000" b="1" u="none" dirty="0">
                <a:latin typeface="Meiryo UI" panose="020B0604030504040204" pitchFamily="50" charset="-128"/>
                <a:ea typeface="Meiryo UI" panose="020B0604030504040204" pitchFamily="50" charset="-128"/>
              </a:rPr>
              <a:t>　</a:t>
            </a:r>
            <a:endParaRPr lang="en-US" altLang="ja-JP" sz="1000" b="1" u="none" dirty="0">
              <a:latin typeface="Meiryo UI" panose="020B0604030504040204" pitchFamily="50" charset="-128"/>
              <a:ea typeface="Meiryo UI" panose="020B0604030504040204" pitchFamily="50" charset="-128"/>
            </a:endParaRP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石川県金沢市鞍月</a:t>
            </a:r>
            <a:r>
              <a:rPr lang="en-US" altLang="ja-JP" sz="1000" b="1" u="none" dirty="0">
                <a:latin typeface="Meiryo UI" panose="020B0604030504040204" pitchFamily="50" charset="-128"/>
                <a:ea typeface="Meiryo UI" panose="020B0604030504040204" pitchFamily="50" charset="-128"/>
              </a:rPr>
              <a:t>1-1</a:t>
            </a: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石川県産業政策課 担当</a:t>
            </a:r>
            <a:r>
              <a:rPr lang="en-US" altLang="ja-JP" sz="1000" b="1" u="none" dirty="0">
                <a:latin typeface="Meiryo UI" panose="020B0604030504040204" pitchFamily="50" charset="-128"/>
                <a:ea typeface="Meiryo UI" panose="020B0604030504040204" pitchFamily="50" charset="-128"/>
              </a:rPr>
              <a:t>:</a:t>
            </a:r>
            <a:r>
              <a:rPr lang="ja-JP" altLang="en-US" sz="1000" b="1" u="none" dirty="0">
                <a:latin typeface="Meiryo UI" panose="020B0604030504040204" pitchFamily="50" charset="-128"/>
                <a:ea typeface="Meiryo UI" panose="020B0604030504040204" pitchFamily="50" charset="-128"/>
              </a:rPr>
              <a:t>山本</a:t>
            </a:r>
            <a:endParaRPr lang="en-US" altLang="ja-JP" sz="1000" b="1" u="none" dirty="0">
              <a:latin typeface="Meiryo UI" panose="020B0604030504040204" pitchFamily="50" charset="-128"/>
              <a:ea typeface="Meiryo UI" panose="020B0604030504040204" pitchFamily="50" charset="-128"/>
            </a:endParaRPr>
          </a:p>
          <a:p>
            <a:pPr eaLnBrk="1" hangingPunct="1">
              <a:lnSpc>
                <a:spcPts val="800"/>
              </a:lnSpc>
            </a:pPr>
            <a:r>
              <a:rPr lang="ja-JP" altLang="en-US" sz="300" b="1" u="none" dirty="0">
                <a:latin typeface="Meiryo UI" panose="020B0604030504040204" pitchFamily="50" charset="-128"/>
                <a:ea typeface="Meiryo UI" panose="020B0604030504040204" pitchFamily="50" charset="-128"/>
              </a:rPr>
              <a:t>　</a:t>
            </a:r>
          </a:p>
          <a:p>
            <a:pPr eaLnBrk="1" hangingPunct="1">
              <a:lnSpc>
                <a:spcPts val="800"/>
              </a:lnSpc>
            </a:pPr>
            <a:r>
              <a:rPr lang="ja-JP" altLang="en-US" sz="1000" b="1" u="none" dirty="0">
                <a:latin typeface="Meiryo UI" panose="020B0604030504040204" pitchFamily="50" charset="-128"/>
                <a:ea typeface="Meiryo UI" panose="020B0604030504040204" pitchFamily="50" charset="-128"/>
              </a:rPr>
              <a:t> ＴＥＬ：（０７６）２２５－１５１９</a:t>
            </a:r>
            <a:endParaRPr lang="en-US" altLang="ja-JP" sz="1000" b="1" u="none" dirty="0">
              <a:latin typeface="Meiryo UI" panose="020B0604030504040204" pitchFamily="50" charset="-128"/>
              <a:ea typeface="Meiryo UI" panose="020B0604030504040204" pitchFamily="50" charset="-128"/>
            </a:endParaRP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ＦＡＸ：</a:t>
            </a:r>
            <a:r>
              <a:rPr lang="ja-JP" altLang="en-US" sz="1000" b="1" dirty="0">
                <a:latin typeface="Meiryo UI" panose="020B0604030504040204" pitchFamily="50" charset="-128"/>
                <a:ea typeface="Meiryo UI" panose="020B0604030504040204" pitchFamily="50" charset="-128"/>
              </a:rPr>
              <a:t>（０７６）２２５－１５１４</a:t>
            </a:r>
            <a:endParaRPr lang="en-US" altLang="ja-JP" sz="1000" b="1" dirty="0">
              <a:latin typeface="Meiryo UI" panose="020B0604030504040204" pitchFamily="50" charset="-128"/>
              <a:ea typeface="Meiryo UI" panose="020B0604030504040204" pitchFamily="50" charset="-128"/>
            </a:endParaRP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a:t>
            </a:r>
            <a:r>
              <a:rPr lang="en-US" altLang="ja-JP" sz="1000" b="1" u="none" dirty="0">
                <a:latin typeface="Meiryo UI" panose="020B0604030504040204" pitchFamily="50" charset="-128"/>
                <a:ea typeface="Meiryo UI" panose="020B0604030504040204" pitchFamily="50" charset="-128"/>
              </a:rPr>
              <a:t>Mail </a:t>
            </a:r>
            <a:r>
              <a:rPr lang="ja-JP" altLang="en-US" sz="1000" b="1" u="none" dirty="0">
                <a:latin typeface="Meiryo UI" panose="020B0604030504040204" pitchFamily="50" charset="-128"/>
                <a:ea typeface="Meiryo UI" panose="020B0604030504040204" pitchFamily="50" charset="-128"/>
              </a:rPr>
              <a:t>：</a:t>
            </a:r>
            <a:r>
              <a:rPr lang="en-US" altLang="ja-JP" sz="1000" b="1" u="none" dirty="0">
                <a:latin typeface="Meiryo UI" panose="020B0604030504040204" pitchFamily="50" charset="-128"/>
                <a:ea typeface="Meiryo UI" panose="020B0604030504040204" pitchFamily="50" charset="-128"/>
              </a:rPr>
              <a:t>syoukou@pref.ishikawa.lg.jp</a:t>
            </a:r>
            <a:endParaRPr lang="ja-JP" altLang="en-US" sz="1000" b="1" u="none" dirty="0">
              <a:latin typeface="Meiryo UI" panose="020B0604030504040204" pitchFamily="50" charset="-128"/>
              <a:ea typeface="Meiryo UI" panose="020B0604030504040204" pitchFamily="50" charset="-128"/>
            </a:endParaRPr>
          </a:p>
        </p:txBody>
      </p:sp>
      <p:sp>
        <p:nvSpPr>
          <p:cNvPr id="39" name="Rectangle 2">
            <a:extLst>
              <a:ext uri="{FF2B5EF4-FFF2-40B4-BE49-F238E27FC236}">
                <a16:creationId xmlns:a16="http://schemas.microsoft.com/office/drawing/2014/main" id="{283C9B6D-7028-407F-A4F6-CE93DA73B8F2}"/>
              </a:ext>
            </a:extLst>
          </p:cNvPr>
          <p:cNvSpPr>
            <a:spLocks noChangeArrowheads="1"/>
          </p:cNvSpPr>
          <p:nvPr/>
        </p:nvSpPr>
        <p:spPr bwMode="auto">
          <a:xfrm>
            <a:off x="3047215" y="8118790"/>
            <a:ext cx="3930930" cy="209448"/>
          </a:xfrm>
          <a:prstGeom prst="rect">
            <a:avLst/>
          </a:prstGeom>
          <a:solidFill>
            <a:srgbClr val="002060"/>
          </a:solidFill>
          <a:ln>
            <a:noFill/>
          </a:ln>
          <a:effectLst/>
        </p:spPr>
        <p:txBody>
          <a:bodyPr wrap="none" anchor="ctr"/>
          <a:lstStyle/>
          <a:p>
            <a:endParaRPr lang="ja-JP" altLang="en-US"/>
          </a:p>
        </p:txBody>
      </p:sp>
      <p:sp>
        <p:nvSpPr>
          <p:cNvPr id="40" name="Text Box 4">
            <a:extLst>
              <a:ext uri="{FF2B5EF4-FFF2-40B4-BE49-F238E27FC236}">
                <a16:creationId xmlns:a16="http://schemas.microsoft.com/office/drawing/2014/main" id="{FCDA730F-EA90-4563-AFEB-CF4E1B09EC2E}"/>
              </a:ext>
            </a:extLst>
          </p:cNvPr>
          <p:cNvSpPr txBox="1">
            <a:spLocks noChangeArrowheads="1"/>
          </p:cNvSpPr>
          <p:nvPr/>
        </p:nvSpPr>
        <p:spPr bwMode="auto">
          <a:xfrm>
            <a:off x="4136252" y="8086638"/>
            <a:ext cx="162736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000" u="none" dirty="0">
                <a:solidFill>
                  <a:schemeClr val="bg1"/>
                </a:solidFill>
                <a:ea typeface="HG創英角ｺﾞｼｯｸUB" pitchFamily="49" charset="-128"/>
              </a:rPr>
              <a:t>【 </a:t>
            </a:r>
            <a:r>
              <a:rPr lang="ja-JP" altLang="en-US" sz="1000" u="none" dirty="0">
                <a:solidFill>
                  <a:schemeClr val="bg1"/>
                </a:solidFill>
                <a:ea typeface="HG創英角ｺﾞｼｯｸUB" pitchFamily="49" charset="-128"/>
              </a:rPr>
              <a:t>申込み及び問合せ先</a:t>
            </a:r>
            <a:r>
              <a:rPr lang="en-US" altLang="ja-JP" sz="1000" u="none" dirty="0">
                <a:solidFill>
                  <a:schemeClr val="bg1"/>
                </a:solidFill>
                <a:ea typeface="HG創英角ｺﾞｼｯｸUB" pitchFamily="49" charset="-128"/>
              </a:rPr>
              <a:t>】</a:t>
            </a:r>
            <a:endParaRPr lang="ja-JP" altLang="en-US" sz="1000" u="none" dirty="0">
              <a:solidFill>
                <a:schemeClr val="bg1"/>
              </a:solidFill>
              <a:ea typeface="HG創英角ｺﾞｼｯｸUB" pitchFamily="49" charset="-128"/>
            </a:endParaRPr>
          </a:p>
        </p:txBody>
      </p:sp>
      <p:sp>
        <p:nvSpPr>
          <p:cNvPr id="41" name="Text Box 5">
            <a:extLst>
              <a:ext uri="{FF2B5EF4-FFF2-40B4-BE49-F238E27FC236}">
                <a16:creationId xmlns:a16="http://schemas.microsoft.com/office/drawing/2014/main" id="{38F19BDC-2EA9-4006-BD4B-4676980C2DA4}"/>
              </a:ext>
            </a:extLst>
          </p:cNvPr>
          <p:cNvSpPr txBox="1">
            <a:spLocks noChangeArrowheads="1"/>
          </p:cNvSpPr>
          <p:nvPr/>
        </p:nvSpPr>
        <p:spPr bwMode="auto">
          <a:xfrm>
            <a:off x="2944287" y="8351269"/>
            <a:ext cx="3024611" cy="656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ts val="1000"/>
              </a:lnSpc>
            </a:pPr>
            <a:r>
              <a:rPr lang="ja-JP" altLang="en-US" sz="1050" b="1" u="none" dirty="0">
                <a:latin typeface="+mn-ea"/>
                <a:ea typeface="+mn-ea"/>
              </a:rPr>
              <a:t>申込書に所定事項をご記入の上、</a:t>
            </a:r>
            <a:r>
              <a:rPr lang="en-US" altLang="ja-JP" sz="1050" b="1" u="none" dirty="0">
                <a:latin typeface="+mn-ea"/>
                <a:ea typeface="+mn-ea"/>
              </a:rPr>
              <a:t>FAX</a:t>
            </a:r>
            <a:r>
              <a:rPr lang="ja-JP" altLang="en-US" sz="1050" b="1" u="none" dirty="0">
                <a:latin typeface="+mn-ea"/>
                <a:ea typeface="+mn-ea"/>
              </a:rPr>
              <a:t>又は</a:t>
            </a:r>
            <a:endParaRPr lang="en-US" altLang="ja-JP" sz="1050" b="1" u="none" dirty="0">
              <a:latin typeface="+mn-ea"/>
              <a:ea typeface="+mn-ea"/>
            </a:endParaRPr>
          </a:p>
          <a:p>
            <a:pPr eaLnBrk="1" hangingPunct="1">
              <a:lnSpc>
                <a:spcPts val="1000"/>
              </a:lnSpc>
            </a:pPr>
            <a:r>
              <a:rPr lang="ja-JP" altLang="en-US" sz="1050" b="1" u="none" dirty="0">
                <a:latin typeface="+mn-ea"/>
                <a:ea typeface="+mn-ea"/>
              </a:rPr>
              <a:t>メール、あるいは</a:t>
            </a:r>
            <a:r>
              <a:rPr lang="en-US" altLang="ja-JP" sz="1050" b="1" u="none" dirty="0">
                <a:latin typeface="+mn-ea"/>
                <a:ea typeface="+mn-ea"/>
              </a:rPr>
              <a:t>WEB</a:t>
            </a:r>
            <a:r>
              <a:rPr lang="ja-JP" altLang="en-US" sz="1050" b="1" u="none" dirty="0">
                <a:latin typeface="+mn-ea"/>
                <a:ea typeface="+mn-ea"/>
              </a:rPr>
              <a:t>申込書にてお申込み下さい</a:t>
            </a:r>
            <a:endParaRPr lang="en-US" altLang="ja-JP" sz="1050" b="1" u="none" dirty="0">
              <a:latin typeface="+mn-ea"/>
              <a:ea typeface="+mn-ea"/>
            </a:endParaRPr>
          </a:p>
          <a:p>
            <a:pPr eaLnBrk="1" hangingPunct="1">
              <a:lnSpc>
                <a:spcPts val="800"/>
              </a:lnSpc>
            </a:pPr>
            <a:endParaRPr lang="en-US" altLang="ja-JP" sz="1000" b="1" u="none" dirty="0">
              <a:latin typeface="+mn-ea"/>
              <a:ea typeface="+mn-ea"/>
            </a:endParaRPr>
          </a:p>
          <a:p>
            <a:pPr eaLnBrk="1" hangingPunct="1">
              <a:lnSpc>
                <a:spcPts val="800"/>
              </a:lnSpc>
            </a:pPr>
            <a:r>
              <a:rPr lang="en-US" altLang="ja-JP" sz="1000" b="1" u="none" dirty="0">
                <a:latin typeface="+mn-ea"/>
                <a:ea typeface="+mn-ea"/>
              </a:rPr>
              <a:t>※</a:t>
            </a:r>
            <a:r>
              <a:rPr lang="en-US" altLang="ja-JP" sz="1000" u="none" dirty="0">
                <a:latin typeface="+mn-ea"/>
                <a:ea typeface="+mn-ea"/>
              </a:rPr>
              <a:t>WEB</a:t>
            </a:r>
            <a:r>
              <a:rPr lang="ja-JP" altLang="en-US" sz="1000" u="none" dirty="0">
                <a:latin typeface="+mn-ea"/>
                <a:ea typeface="+mn-ea"/>
              </a:rPr>
              <a:t>申込書はこちらの</a:t>
            </a:r>
            <a:r>
              <a:rPr lang="en-US" altLang="ja-JP" sz="1000" u="none" dirty="0">
                <a:latin typeface="+mn-ea"/>
                <a:ea typeface="+mn-ea"/>
              </a:rPr>
              <a:t>QR</a:t>
            </a:r>
            <a:r>
              <a:rPr lang="ja-JP" altLang="en-US" sz="1000" u="none" dirty="0">
                <a:latin typeface="+mn-ea"/>
                <a:ea typeface="+mn-ea"/>
              </a:rPr>
              <a:t>コードを読み取って</a:t>
            </a:r>
            <a:endParaRPr lang="en-US" altLang="ja-JP" sz="1000" u="none" dirty="0">
              <a:latin typeface="+mn-ea"/>
              <a:ea typeface="+mn-ea"/>
            </a:endParaRPr>
          </a:p>
          <a:p>
            <a:pPr eaLnBrk="1" hangingPunct="1">
              <a:lnSpc>
                <a:spcPts val="800"/>
              </a:lnSpc>
            </a:pPr>
            <a:r>
              <a:rPr lang="ja-JP" altLang="en-US" sz="1000" u="none" dirty="0">
                <a:latin typeface="+mn-ea"/>
                <a:ea typeface="+mn-ea"/>
              </a:rPr>
              <a:t>頂き、申込書をご提出ください</a:t>
            </a:r>
          </a:p>
        </p:txBody>
      </p:sp>
      <p:sp>
        <p:nvSpPr>
          <p:cNvPr id="44" name="Rectangle 2">
            <a:extLst>
              <a:ext uri="{FF2B5EF4-FFF2-40B4-BE49-F238E27FC236}">
                <a16:creationId xmlns:a16="http://schemas.microsoft.com/office/drawing/2014/main" id="{2BFE531E-C7B7-4652-A4A1-52ED75DDF4FB}"/>
              </a:ext>
            </a:extLst>
          </p:cNvPr>
          <p:cNvSpPr>
            <a:spLocks noChangeArrowheads="1"/>
          </p:cNvSpPr>
          <p:nvPr/>
        </p:nvSpPr>
        <p:spPr bwMode="auto">
          <a:xfrm>
            <a:off x="227227" y="4436038"/>
            <a:ext cx="6780532" cy="195007"/>
          </a:xfrm>
          <a:prstGeom prst="rect">
            <a:avLst/>
          </a:prstGeom>
          <a:solidFill>
            <a:srgbClr val="002060"/>
          </a:solidFill>
          <a:ln>
            <a:noFill/>
          </a:ln>
          <a:effectLst/>
        </p:spPr>
        <p:txBody>
          <a:bodyPr wrap="none" anchor="ctr"/>
          <a:lstStyle/>
          <a:p>
            <a:endParaRPr lang="ja-JP" altLang="en-US"/>
          </a:p>
        </p:txBody>
      </p:sp>
      <p:sp>
        <p:nvSpPr>
          <p:cNvPr id="45" name="Text Box 80">
            <a:extLst>
              <a:ext uri="{FF2B5EF4-FFF2-40B4-BE49-F238E27FC236}">
                <a16:creationId xmlns:a16="http://schemas.microsoft.com/office/drawing/2014/main" id="{24C83AB6-0DC3-44A2-AC5F-DF2525940B0A}"/>
              </a:ext>
            </a:extLst>
          </p:cNvPr>
          <p:cNvSpPr txBox="1">
            <a:spLocks noChangeArrowheads="1"/>
          </p:cNvSpPr>
          <p:nvPr/>
        </p:nvSpPr>
        <p:spPr bwMode="auto">
          <a:xfrm>
            <a:off x="2902680" y="4401770"/>
            <a:ext cx="127470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000" u="none" dirty="0">
                <a:solidFill>
                  <a:schemeClr val="bg1"/>
                </a:solidFill>
                <a:ea typeface="HG創英角ｺﾞｼｯｸUB" pitchFamily="49" charset="-128"/>
              </a:rPr>
              <a:t>【 </a:t>
            </a:r>
            <a:r>
              <a:rPr lang="ja-JP" altLang="en-US" sz="1000" u="none" dirty="0">
                <a:solidFill>
                  <a:schemeClr val="bg1"/>
                </a:solidFill>
                <a:ea typeface="HG創英角ｺﾞｼｯｸUB" pitchFamily="49" charset="-128"/>
              </a:rPr>
              <a:t>参 加 申 込 書 </a:t>
            </a:r>
            <a:r>
              <a:rPr lang="en-US" altLang="ja-JP" sz="1000" u="none" dirty="0">
                <a:solidFill>
                  <a:schemeClr val="bg1"/>
                </a:solidFill>
                <a:ea typeface="HG創英角ｺﾞｼｯｸUB" pitchFamily="49" charset="-128"/>
              </a:rPr>
              <a:t>】</a:t>
            </a:r>
          </a:p>
        </p:txBody>
      </p:sp>
      <p:graphicFrame>
        <p:nvGraphicFramePr>
          <p:cNvPr id="46" name="Group 106">
            <a:extLst>
              <a:ext uri="{FF2B5EF4-FFF2-40B4-BE49-F238E27FC236}">
                <a16:creationId xmlns:a16="http://schemas.microsoft.com/office/drawing/2014/main" id="{99343B66-53E7-4845-B544-7CE9BBD5F9DA}"/>
              </a:ext>
            </a:extLst>
          </p:cNvPr>
          <p:cNvGraphicFramePr>
            <a:graphicFrameLocks noGrp="1"/>
          </p:cNvGraphicFramePr>
          <p:nvPr>
            <p:extLst>
              <p:ext uri="{D42A27DB-BD31-4B8C-83A1-F6EECF244321}">
                <p14:modId xmlns:p14="http://schemas.microsoft.com/office/powerpoint/2010/main" val="798311144"/>
              </p:ext>
            </p:extLst>
          </p:nvPr>
        </p:nvGraphicFramePr>
        <p:xfrm>
          <a:off x="243134" y="4643242"/>
          <a:ext cx="6764625" cy="847458"/>
        </p:xfrm>
        <a:graphic>
          <a:graphicData uri="http://schemas.openxmlformats.org/drawingml/2006/table">
            <a:tbl>
              <a:tblPr/>
              <a:tblGrid>
                <a:gridCol w="931406">
                  <a:extLst>
                    <a:ext uri="{9D8B030D-6E8A-4147-A177-3AD203B41FA5}">
                      <a16:colId xmlns:a16="http://schemas.microsoft.com/office/drawing/2014/main" val="20000"/>
                    </a:ext>
                  </a:extLst>
                </a:gridCol>
                <a:gridCol w="2451189">
                  <a:extLst>
                    <a:ext uri="{9D8B030D-6E8A-4147-A177-3AD203B41FA5}">
                      <a16:colId xmlns:a16="http://schemas.microsoft.com/office/drawing/2014/main" val="20001"/>
                    </a:ext>
                  </a:extLst>
                </a:gridCol>
                <a:gridCol w="931303">
                  <a:extLst>
                    <a:ext uri="{9D8B030D-6E8A-4147-A177-3AD203B41FA5}">
                      <a16:colId xmlns:a16="http://schemas.microsoft.com/office/drawing/2014/main" val="20002"/>
                    </a:ext>
                  </a:extLst>
                </a:gridCol>
                <a:gridCol w="2450727">
                  <a:extLst>
                    <a:ext uri="{9D8B030D-6E8A-4147-A177-3AD203B41FA5}">
                      <a16:colId xmlns:a16="http://schemas.microsoft.com/office/drawing/2014/main" val="20003"/>
                    </a:ext>
                  </a:extLst>
                </a:gridCol>
              </a:tblGrid>
              <a:tr h="1390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3383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800" b="1" i="0" u="none" strike="noStrike" cap="none" normalizeH="0" baseline="0" dirty="0">
                          <a:ln>
                            <a:noFill/>
                          </a:ln>
                          <a:solidFill>
                            <a:schemeClr val="tx1"/>
                          </a:solidFill>
                          <a:effectLst/>
                          <a:latin typeface="HG丸ｺﾞｼｯｸM-PRO" pitchFamily="50" charset="-128"/>
                          <a:ea typeface="HG丸ｺﾞｼｯｸM-PRO"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800" b="1" i="0" u="none" strike="noStrike" cap="none" normalizeH="0" baseline="0" dirty="0">
                        <a:ln>
                          <a:noFill/>
                        </a:ln>
                        <a:solidFill>
                          <a:schemeClr val="tx1"/>
                        </a:solidFill>
                        <a:effectLst/>
                        <a:latin typeface="HG丸ｺﾞｼｯｸM-PRO" pitchFamily="50" charset="-128"/>
                        <a:ea typeface="HG丸ｺﾞｼｯｸM-PRO"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339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0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0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52" name="Group 106">
            <a:extLst>
              <a:ext uri="{FF2B5EF4-FFF2-40B4-BE49-F238E27FC236}">
                <a16:creationId xmlns:a16="http://schemas.microsoft.com/office/drawing/2014/main" id="{3A4C6CE0-26AA-4D37-B69E-AF4BB8B33AB8}"/>
              </a:ext>
            </a:extLst>
          </p:cNvPr>
          <p:cNvGraphicFramePr>
            <a:graphicFrameLocks noGrp="1"/>
          </p:cNvGraphicFramePr>
          <p:nvPr>
            <p:extLst>
              <p:ext uri="{D42A27DB-BD31-4B8C-83A1-F6EECF244321}">
                <p14:modId xmlns:p14="http://schemas.microsoft.com/office/powerpoint/2010/main" val="3109734756"/>
              </p:ext>
            </p:extLst>
          </p:nvPr>
        </p:nvGraphicFramePr>
        <p:xfrm>
          <a:off x="243134" y="5490895"/>
          <a:ext cx="6761186" cy="731634"/>
        </p:xfrm>
        <a:graphic>
          <a:graphicData uri="http://schemas.openxmlformats.org/drawingml/2006/table">
            <a:tbl>
              <a:tblPr/>
              <a:tblGrid>
                <a:gridCol w="930780">
                  <a:extLst>
                    <a:ext uri="{9D8B030D-6E8A-4147-A177-3AD203B41FA5}">
                      <a16:colId xmlns:a16="http://schemas.microsoft.com/office/drawing/2014/main" val="20000"/>
                    </a:ext>
                  </a:extLst>
                </a:gridCol>
                <a:gridCol w="2449813">
                  <a:extLst>
                    <a:ext uri="{9D8B030D-6E8A-4147-A177-3AD203B41FA5}">
                      <a16:colId xmlns:a16="http://schemas.microsoft.com/office/drawing/2014/main" val="20001"/>
                    </a:ext>
                  </a:extLst>
                </a:gridCol>
                <a:gridCol w="930780">
                  <a:extLst>
                    <a:ext uri="{9D8B030D-6E8A-4147-A177-3AD203B41FA5}">
                      <a16:colId xmlns:a16="http://schemas.microsoft.com/office/drawing/2014/main" val="20002"/>
                    </a:ext>
                  </a:extLst>
                </a:gridCol>
                <a:gridCol w="2449813">
                  <a:extLst>
                    <a:ext uri="{9D8B030D-6E8A-4147-A177-3AD203B41FA5}">
                      <a16:colId xmlns:a16="http://schemas.microsoft.com/office/drawing/2014/main" val="20003"/>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0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624786"/>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pic>
        <p:nvPicPr>
          <p:cNvPr id="2" name="図 1">
            <a:extLst>
              <a:ext uri="{FF2B5EF4-FFF2-40B4-BE49-F238E27FC236}">
                <a16:creationId xmlns:a16="http://schemas.microsoft.com/office/drawing/2014/main" id="{AB02A5C3-DBF1-5C74-EB7F-7DE820076A8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920" y="8366380"/>
            <a:ext cx="2431093" cy="1584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a:extLst>
              <a:ext uri="{FF2B5EF4-FFF2-40B4-BE49-F238E27FC236}">
                <a16:creationId xmlns:a16="http://schemas.microsoft.com/office/drawing/2014/main" id="{EE01A6D7-D0A1-6BB1-FA4E-099B666DF5AD}"/>
              </a:ext>
            </a:extLst>
          </p:cNvPr>
          <p:cNvSpPr txBox="1"/>
          <p:nvPr/>
        </p:nvSpPr>
        <p:spPr>
          <a:xfrm>
            <a:off x="5283952" y="9158211"/>
            <a:ext cx="1979079" cy="338554"/>
          </a:xfrm>
          <a:prstGeom prst="rect">
            <a:avLst/>
          </a:prstGeom>
          <a:noFill/>
          <a:ln>
            <a:noFill/>
          </a:ln>
        </p:spPr>
        <p:txBody>
          <a:bodyPr wrap="square" rtlCol="0">
            <a:spAutoFit/>
          </a:bodyPr>
          <a:lstStyle/>
          <a:p>
            <a:r>
              <a:rPr kumimoji="1" lang="en-US" altLang="ja-JP" sz="800" dirty="0"/>
              <a:t>URL:</a:t>
            </a:r>
          </a:p>
          <a:p>
            <a:pPr algn="dist"/>
            <a:r>
              <a:rPr kumimoji="1" lang="en-US" altLang="ja-JP" sz="800" dirty="0"/>
              <a:t>https://forms.gle/P53MPtoQxHmghVy1A</a:t>
            </a:r>
            <a:endParaRPr kumimoji="1" lang="ja-JP" altLang="en-US" sz="800" dirty="0"/>
          </a:p>
        </p:txBody>
      </p:sp>
      <p:pic>
        <p:nvPicPr>
          <p:cNvPr id="50" name="図 49" descr="QR コード&#10;&#10;自動的に生成された説明">
            <a:extLst>
              <a:ext uri="{FF2B5EF4-FFF2-40B4-BE49-F238E27FC236}">
                <a16:creationId xmlns:a16="http://schemas.microsoft.com/office/drawing/2014/main" id="{FAEBC77D-94B1-4B6F-BB83-E1874FCEA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9271" y="8380162"/>
            <a:ext cx="966545" cy="966545"/>
          </a:xfrm>
          <a:prstGeom prst="rect">
            <a:avLst/>
          </a:prstGeom>
        </p:spPr>
      </p:pic>
      <p:graphicFrame>
        <p:nvGraphicFramePr>
          <p:cNvPr id="54" name="Group 106">
            <a:extLst>
              <a:ext uri="{FF2B5EF4-FFF2-40B4-BE49-F238E27FC236}">
                <a16:creationId xmlns:a16="http://schemas.microsoft.com/office/drawing/2014/main" id="{48B09201-0D03-48E8-8F31-1566DD5AD99E}"/>
              </a:ext>
            </a:extLst>
          </p:cNvPr>
          <p:cNvGraphicFramePr>
            <a:graphicFrameLocks noGrp="1"/>
          </p:cNvGraphicFramePr>
          <p:nvPr>
            <p:extLst>
              <p:ext uri="{D42A27DB-BD31-4B8C-83A1-F6EECF244321}">
                <p14:modId xmlns:p14="http://schemas.microsoft.com/office/powerpoint/2010/main" val="1286479591"/>
              </p:ext>
            </p:extLst>
          </p:nvPr>
        </p:nvGraphicFramePr>
        <p:xfrm>
          <a:off x="243134" y="6219992"/>
          <a:ext cx="6761186" cy="731634"/>
        </p:xfrm>
        <a:graphic>
          <a:graphicData uri="http://schemas.openxmlformats.org/drawingml/2006/table">
            <a:tbl>
              <a:tblPr/>
              <a:tblGrid>
                <a:gridCol w="930780">
                  <a:extLst>
                    <a:ext uri="{9D8B030D-6E8A-4147-A177-3AD203B41FA5}">
                      <a16:colId xmlns:a16="http://schemas.microsoft.com/office/drawing/2014/main" val="20000"/>
                    </a:ext>
                  </a:extLst>
                </a:gridCol>
                <a:gridCol w="2449813">
                  <a:extLst>
                    <a:ext uri="{9D8B030D-6E8A-4147-A177-3AD203B41FA5}">
                      <a16:colId xmlns:a16="http://schemas.microsoft.com/office/drawing/2014/main" val="20001"/>
                    </a:ext>
                  </a:extLst>
                </a:gridCol>
                <a:gridCol w="930780">
                  <a:extLst>
                    <a:ext uri="{9D8B030D-6E8A-4147-A177-3AD203B41FA5}">
                      <a16:colId xmlns:a16="http://schemas.microsoft.com/office/drawing/2014/main" val="20002"/>
                    </a:ext>
                  </a:extLst>
                </a:gridCol>
                <a:gridCol w="2449813">
                  <a:extLst>
                    <a:ext uri="{9D8B030D-6E8A-4147-A177-3AD203B41FA5}">
                      <a16:colId xmlns:a16="http://schemas.microsoft.com/office/drawing/2014/main" val="20003"/>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0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624786"/>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55" name="テキスト ボックス 54">
            <a:extLst>
              <a:ext uri="{FF2B5EF4-FFF2-40B4-BE49-F238E27FC236}">
                <a16:creationId xmlns:a16="http://schemas.microsoft.com/office/drawing/2014/main" id="{DAF5B1E1-C567-4406-9A71-B005D97219E6}"/>
              </a:ext>
            </a:extLst>
          </p:cNvPr>
          <p:cNvSpPr txBox="1"/>
          <p:nvPr/>
        </p:nvSpPr>
        <p:spPr>
          <a:xfrm>
            <a:off x="6747712" y="9915581"/>
            <a:ext cx="471604" cy="400110"/>
          </a:xfrm>
          <a:prstGeom prst="rect">
            <a:avLst/>
          </a:prstGeom>
          <a:noFill/>
        </p:spPr>
        <p:txBody>
          <a:bodyPr wrap="none" rtlCol="0">
            <a:spAutoFit/>
          </a:bodyPr>
          <a:lstStyle/>
          <a:p>
            <a:r>
              <a:rPr lang="en-US" altLang="ja-JP" sz="2000" dirty="0"/>
              <a:t>-1-</a:t>
            </a:r>
            <a:endParaRPr lang="ja-JP" altLang="en-US" sz="2000" dirty="0"/>
          </a:p>
        </p:txBody>
      </p:sp>
    </p:spTree>
    <p:extLst>
      <p:ext uri="{BB962C8B-B14F-4D97-AF65-F5344CB8AC3E}">
        <p14:creationId xmlns:p14="http://schemas.microsoft.com/office/powerpoint/2010/main" val="297362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表 8">
            <a:extLst>
              <a:ext uri="{FF2B5EF4-FFF2-40B4-BE49-F238E27FC236}">
                <a16:creationId xmlns:a16="http://schemas.microsoft.com/office/drawing/2014/main" id="{6FE0499F-3F15-4C06-ACBA-174AD5CC0B63}"/>
              </a:ext>
            </a:extLst>
          </p:cNvPr>
          <p:cNvGraphicFramePr>
            <a:graphicFrameLocks noGrp="1"/>
          </p:cNvGraphicFramePr>
          <p:nvPr>
            <p:extLst>
              <p:ext uri="{D42A27DB-BD31-4B8C-83A1-F6EECF244321}">
                <p14:modId xmlns:p14="http://schemas.microsoft.com/office/powerpoint/2010/main" val="787381900"/>
              </p:ext>
            </p:extLst>
          </p:nvPr>
        </p:nvGraphicFramePr>
        <p:xfrm>
          <a:off x="7845" y="8637729"/>
          <a:ext cx="7195648" cy="1308533"/>
        </p:xfrm>
        <a:graphic>
          <a:graphicData uri="http://schemas.openxmlformats.org/drawingml/2006/table">
            <a:tbl>
              <a:tblPr firstRow="1" bandRow="1">
                <a:tableStyleId>{93296810-A885-4BE3-A3E7-6D5BEEA58F35}</a:tableStyleId>
              </a:tblPr>
              <a:tblGrid>
                <a:gridCol w="354398">
                  <a:extLst>
                    <a:ext uri="{9D8B030D-6E8A-4147-A177-3AD203B41FA5}">
                      <a16:colId xmlns:a16="http://schemas.microsoft.com/office/drawing/2014/main" val="1981642487"/>
                    </a:ext>
                  </a:extLst>
                </a:gridCol>
                <a:gridCol w="1584176">
                  <a:extLst>
                    <a:ext uri="{9D8B030D-6E8A-4147-A177-3AD203B41FA5}">
                      <a16:colId xmlns:a16="http://schemas.microsoft.com/office/drawing/2014/main" val="1460182297"/>
                    </a:ext>
                  </a:extLst>
                </a:gridCol>
                <a:gridCol w="2592288">
                  <a:extLst>
                    <a:ext uri="{9D8B030D-6E8A-4147-A177-3AD203B41FA5}">
                      <a16:colId xmlns:a16="http://schemas.microsoft.com/office/drawing/2014/main" val="2960674561"/>
                    </a:ext>
                  </a:extLst>
                </a:gridCol>
                <a:gridCol w="2664786">
                  <a:extLst>
                    <a:ext uri="{9D8B030D-6E8A-4147-A177-3AD203B41FA5}">
                      <a16:colId xmlns:a16="http://schemas.microsoft.com/office/drawing/2014/main" val="3756399260"/>
                    </a:ext>
                  </a:extLst>
                </a:gridCol>
              </a:tblGrid>
              <a:tr h="315567">
                <a:tc>
                  <a:txBody>
                    <a:bodyPr/>
                    <a:lstStyle/>
                    <a:p>
                      <a:endParaRPr kumimoji="1" lang="ja-JP" altLang="en-US" sz="1200"/>
                    </a:p>
                  </a:txBody>
                  <a:tcPr/>
                </a:tc>
                <a:tc>
                  <a:txBody>
                    <a:bodyPr/>
                    <a:lstStyle/>
                    <a:p>
                      <a:pPr algn="ctr"/>
                      <a:r>
                        <a:rPr kumimoji="1" lang="ja-JP" altLang="en-US" sz="1200"/>
                        <a:t>日時</a:t>
                      </a:r>
                      <a:endParaRPr kumimoji="1" lang="ja-JP" altLang="en-US" sz="120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200"/>
                        <a:t>講義内容（予定）</a:t>
                      </a:r>
                      <a:endParaRPr kumimoji="1" lang="ja-JP" altLang="en-US" sz="120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200" dirty="0"/>
                        <a:t>講師</a:t>
                      </a:r>
                      <a:endParaRPr kumimoji="1" lang="ja-JP" altLang="en-US" sz="1200" dirty="0">
                        <a:latin typeface="Meiryo UI" panose="020B0604030504040204" pitchFamily="50" charset="-128"/>
                        <a:ea typeface="Meiryo UI" panose="020B0604030504040204" pitchFamily="50" charset="-128"/>
                      </a:endParaRPr>
                    </a:p>
                  </a:txBody>
                  <a:tcPr marL="90212" marR="90212" marT="45106" marB="45106"/>
                </a:tc>
                <a:extLst>
                  <a:ext uri="{0D108BD9-81ED-4DB2-BD59-A6C34878D82A}">
                    <a16:rowId xmlns:a16="http://schemas.microsoft.com/office/drawing/2014/main" val="2578025865"/>
                  </a:ext>
                </a:extLst>
              </a:tr>
              <a:tr h="992966">
                <a:tc>
                  <a:txBody>
                    <a:bodyPr/>
                    <a:lstStyle/>
                    <a:p>
                      <a:pPr algn="ctr"/>
                      <a:r>
                        <a:rPr kumimoji="1" lang="ja-JP" altLang="en-US" sz="1400" b="1"/>
                        <a:t>成果報告会　</a:t>
                      </a:r>
                    </a:p>
                  </a:txBody>
                  <a:tcPr vert="vert" anchor="ctr"/>
                </a:tc>
                <a:tc>
                  <a:txBody>
                    <a:bodyPr/>
                    <a:lstStyle/>
                    <a:p>
                      <a:r>
                        <a:rPr kumimoji="1" lang="en-US" altLang="ja-JP" sz="1500" dirty="0"/>
                        <a:t>12/6(</a:t>
                      </a:r>
                      <a:r>
                        <a:rPr kumimoji="1" lang="ja-JP" altLang="en-US" sz="1500" dirty="0"/>
                        <a:t>水</a:t>
                      </a:r>
                      <a:r>
                        <a:rPr kumimoji="1" lang="en-US" altLang="ja-JP" sz="1500" dirty="0"/>
                        <a:t>)</a:t>
                      </a:r>
                    </a:p>
                    <a:p>
                      <a:r>
                        <a:rPr kumimoji="1" lang="ja-JP" altLang="en-US" sz="1000" dirty="0"/>
                        <a:t>（時間未定）</a:t>
                      </a:r>
                    </a:p>
                  </a:txBody>
                  <a:tcPr anchor="ctr"/>
                </a:tc>
                <a:tc>
                  <a:txBody>
                    <a:bodyPr/>
                    <a:lstStyle/>
                    <a:p>
                      <a:r>
                        <a:rPr kumimoji="1" lang="ja-JP" altLang="en-US" sz="950" b="1" dirty="0"/>
                        <a:t>・「</a:t>
                      </a:r>
                      <a:r>
                        <a:rPr kumimoji="1" lang="en-US" altLang="ja-JP" sz="950" b="1" dirty="0" err="1"/>
                        <a:t>Platio</a:t>
                      </a:r>
                      <a:r>
                        <a:rPr kumimoji="1" lang="ja-JP" altLang="en-US" sz="950" b="1" dirty="0"/>
                        <a:t>編」、「</a:t>
                      </a:r>
                      <a:r>
                        <a:rPr kumimoji="1" lang="en-US" altLang="ja-JP" sz="950" b="1" dirty="0" err="1"/>
                        <a:t>kintone</a:t>
                      </a:r>
                      <a:r>
                        <a:rPr kumimoji="1" lang="ja-JP" altLang="en-US" sz="950" b="1" dirty="0"/>
                        <a:t>編」、「</a:t>
                      </a:r>
                      <a:r>
                        <a:rPr kumimoji="1" lang="en-US" altLang="ja-JP" sz="950" b="1" dirty="0" err="1"/>
                        <a:t>PowerAutomate</a:t>
                      </a:r>
                      <a:r>
                        <a:rPr kumimoji="1" lang="ja-JP" altLang="en-US" sz="950" b="1" dirty="0"/>
                        <a:t>編」の取組成果報告会</a:t>
                      </a:r>
                      <a:endParaRPr kumimoji="1" lang="en-US" altLang="ja-JP" sz="950" b="1" dirty="0"/>
                    </a:p>
                    <a:p>
                      <a:r>
                        <a:rPr kumimoji="1" lang="ja-JP" altLang="en-US" sz="800" b="0" i="0" dirty="0"/>
                        <a:t>　　各研修で優秀な取組みを</a:t>
                      </a:r>
                      <a:r>
                        <a:rPr kumimoji="1" lang="en-US" altLang="ja-JP" sz="800" b="0" i="0" dirty="0"/>
                        <a:t>2</a:t>
                      </a:r>
                      <a:r>
                        <a:rPr kumimoji="1" lang="ja-JP" altLang="en-US" sz="800" b="0" i="0" dirty="0"/>
                        <a:t>社ずつ選出し、成果報告</a:t>
                      </a:r>
                      <a:endParaRPr kumimoji="1" lang="en-US" altLang="ja-JP" sz="800" b="0" i="0" dirty="0"/>
                    </a:p>
                    <a:p>
                      <a:r>
                        <a:rPr kumimoji="1" lang="ja-JP" altLang="en-US" sz="800" b="0" i="0" dirty="0"/>
                        <a:t>　　会までその内容をブラッシュアップしてもらう</a:t>
                      </a:r>
                      <a:endParaRPr kumimoji="1" lang="en-US" altLang="ja-JP" sz="800" b="0" i="0" dirty="0"/>
                    </a:p>
                    <a:p>
                      <a:r>
                        <a:rPr kumimoji="1" lang="ja-JP" altLang="en-US" sz="800" b="0" i="0" dirty="0"/>
                        <a:t>　　選出された</a:t>
                      </a:r>
                      <a:r>
                        <a:rPr kumimoji="1" lang="en-US" altLang="ja-JP" sz="800" b="0" i="0" dirty="0"/>
                        <a:t>6</a:t>
                      </a:r>
                      <a:r>
                        <a:rPr kumimoji="1" lang="ja-JP" altLang="en-US" sz="800" b="0" i="0" dirty="0"/>
                        <a:t>社は、成果報告会にて、ブラッシュアップ</a:t>
                      </a:r>
                      <a:endParaRPr kumimoji="1" lang="en-US" altLang="ja-JP" sz="800" b="0" i="0" dirty="0"/>
                    </a:p>
                    <a:p>
                      <a:r>
                        <a:rPr kumimoji="1" lang="ja-JP" altLang="en-US" sz="800" b="0" i="0" dirty="0"/>
                        <a:t>　　してきた内容を発表する</a:t>
                      </a:r>
                      <a:endParaRPr kumimoji="1" lang="en-US" altLang="ja-JP" sz="800" b="0" i="0" dirty="0"/>
                    </a:p>
                  </a:txBody>
                  <a:tcPr anchor="ctr"/>
                </a:tc>
                <a:tc>
                  <a:txBody>
                    <a:bodyPr/>
                    <a:lstStyle/>
                    <a:p>
                      <a:endParaRPr kumimoji="1" lang="ja-JP" altLang="en-US" sz="700" b="1" dirty="0"/>
                    </a:p>
                  </a:txBody>
                  <a:tcPr anchor="ctr"/>
                </a:tc>
                <a:extLst>
                  <a:ext uri="{0D108BD9-81ED-4DB2-BD59-A6C34878D82A}">
                    <a16:rowId xmlns:a16="http://schemas.microsoft.com/office/drawing/2014/main" val="3814489820"/>
                  </a:ext>
                </a:extLst>
              </a:tr>
            </a:tbl>
          </a:graphicData>
        </a:graphic>
      </p:graphicFrame>
      <p:sp>
        <p:nvSpPr>
          <p:cNvPr id="32" name="テキスト ボックス 31">
            <a:extLst>
              <a:ext uri="{FF2B5EF4-FFF2-40B4-BE49-F238E27FC236}">
                <a16:creationId xmlns:a16="http://schemas.microsoft.com/office/drawing/2014/main" id="{E3BC8940-F1CE-44DC-9CBB-A4C165A2CA8B}"/>
              </a:ext>
            </a:extLst>
          </p:cNvPr>
          <p:cNvSpPr txBox="1"/>
          <p:nvPr/>
        </p:nvSpPr>
        <p:spPr>
          <a:xfrm>
            <a:off x="6747711" y="9887019"/>
            <a:ext cx="471604" cy="400110"/>
          </a:xfrm>
          <a:prstGeom prst="rect">
            <a:avLst/>
          </a:prstGeom>
          <a:noFill/>
        </p:spPr>
        <p:txBody>
          <a:bodyPr wrap="none" rtlCol="0">
            <a:spAutoFit/>
          </a:bodyPr>
          <a:lstStyle/>
          <a:p>
            <a:r>
              <a:rPr lang="en-US" altLang="ja-JP" sz="2000" dirty="0"/>
              <a:t>-2-</a:t>
            </a:r>
            <a:endParaRPr lang="ja-JP" altLang="en-US" sz="2000" dirty="0"/>
          </a:p>
        </p:txBody>
      </p:sp>
      <p:graphicFrame>
        <p:nvGraphicFramePr>
          <p:cNvPr id="46" name="表 8">
            <a:extLst>
              <a:ext uri="{FF2B5EF4-FFF2-40B4-BE49-F238E27FC236}">
                <a16:creationId xmlns:a16="http://schemas.microsoft.com/office/drawing/2014/main" id="{C5D9A657-0A02-42A6-AB13-B9D31388EFDD}"/>
              </a:ext>
            </a:extLst>
          </p:cNvPr>
          <p:cNvGraphicFramePr>
            <a:graphicFrameLocks noGrp="1"/>
          </p:cNvGraphicFramePr>
          <p:nvPr>
            <p:extLst>
              <p:ext uri="{D42A27DB-BD31-4B8C-83A1-F6EECF244321}">
                <p14:modId xmlns:p14="http://schemas.microsoft.com/office/powerpoint/2010/main" val="135604197"/>
              </p:ext>
            </p:extLst>
          </p:nvPr>
        </p:nvGraphicFramePr>
        <p:xfrm>
          <a:off x="10967" y="5996218"/>
          <a:ext cx="7195648" cy="2963013"/>
        </p:xfrm>
        <a:graphic>
          <a:graphicData uri="http://schemas.openxmlformats.org/drawingml/2006/table">
            <a:tbl>
              <a:tblPr firstRow="1" bandRow="1">
                <a:tableStyleId>{93296810-A885-4BE3-A3E7-6D5BEEA58F35}</a:tableStyleId>
              </a:tblPr>
              <a:tblGrid>
                <a:gridCol w="354398">
                  <a:extLst>
                    <a:ext uri="{9D8B030D-6E8A-4147-A177-3AD203B41FA5}">
                      <a16:colId xmlns:a16="http://schemas.microsoft.com/office/drawing/2014/main" val="1981642487"/>
                    </a:ext>
                  </a:extLst>
                </a:gridCol>
                <a:gridCol w="1584176">
                  <a:extLst>
                    <a:ext uri="{9D8B030D-6E8A-4147-A177-3AD203B41FA5}">
                      <a16:colId xmlns:a16="http://schemas.microsoft.com/office/drawing/2014/main" val="1460182297"/>
                    </a:ext>
                  </a:extLst>
                </a:gridCol>
                <a:gridCol w="2587476">
                  <a:extLst>
                    <a:ext uri="{9D8B030D-6E8A-4147-A177-3AD203B41FA5}">
                      <a16:colId xmlns:a16="http://schemas.microsoft.com/office/drawing/2014/main" val="2960674561"/>
                    </a:ext>
                  </a:extLst>
                </a:gridCol>
                <a:gridCol w="2669598">
                  <a:extLst>
                    <a:ext uri="{9D8B030D-6E8A-4147-A177-3AD203B41FA5}">
                      <a16:colId xmlns:a16="http://schemas.microsoft.com/office/drawing/2014/main" val="3756399260"/>
                    </a:ext>
                  </a:extLst>
                </a:gridCol>
              </a:tblGrid>
              <a:tr h="271077">
                <a:tc>
                  <a:txBody>
                    <a:bodyPr/>
                    <a:lstStyle/>
                    <a:p>
                      <a:endParaRPr kumimoji="1" lang="ja-JP" altLang="en-US" sz="1200"/>
                    </a:p>
                  </a:txBody>
                  <a:tcPr/>
                </a:tc>
                <a:tc>
                  <a:txBody>
                    <a:bodyPr/>
                    <a:lstStyle/>
                    <a:p>
                      <a:pPr algn="ctr"/>
                      <a:r>
                        <a:rPr kumimoji="1" lang="ja-JP" altLang="en-US" sz="1200"/>
                        <a:t>日時</a:t>
                      </a:r>
                      <a:endParaRPr kumimoji="1" lang="ja-JP" altLang="en-US" sz="120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200"/>
                        <a:t>講義内容（予定）</a:t>
                      </a:r>
                      <a:endParaRPr kumimoji="1" lang="ja-JP" altLang="en-US" sz="120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200"/>
                        <a:t>講師</a:t>
                      </a:r>
                      <a:endParaRPr kumimoji="1" lang="ja-JP" altLang="en-US" sz="1200">
                        <a:latin typeface="Meiryo UI" panose="020B0604030504040204" pitchFamily="50" charset="-128"/>
                        <a:ea typeface="Meiryo UI" panose="020B0604030504040204" pitchFamily="50" charset="-128"/>
                      </a:endParaRPr>
                    </a:p>
                  </a:txBody>
                  <a:tcPr marL="90212" marR="90212" marT="45106" marB="45106"/>
                </a:tc>
                <a:extLst>
                  <a:ext uri="{0D108BD9-81ED-4DB2-BD59-A6C34878D82A}">
                    <a16:rowId xmlns:a16="http://schemas.microsoft.com/office/drawing/2014/main" val="2578025865"/>
                  </a:ext>
                </a:extLst>
              </a:tr>
              <a:tr h="692253">
                <a:tc rowSpan="4">
                  <a:txBody>
                    <a:bodyPr/>
                    <a:lstStyle/>
                    <a:p>
                      <a:pPr algn="ctr"/>
                      <a:r>
                        <a:rPr kumimoji="1" lang="en-US" altLang="ja-JP" sz="2000" b="1" err="1"/>
                        <a:t>PowerAutomate</a:t>
                      </a:r>
                      <a:r>
                        <a:rPr kumimoji="1" lang="ja-JP" altLang="en-US" sz="1600" b="1"/>
                        <a:t>編　</a:t>
                      </a:r>
                    </a:p>
                  </a:txBody>
                  <a:tcPr vert="vert" anchor="ctr"/>
                </a:tc>
                <a:tc>
                  <a:txBody>
                    <a:bodyPr/>
                    <a:lstStyle/>
                    <a:p>
                      <a:r>
                        <a:rPr kumimoji="1" lang="en-US" altLang="ja-JP" sz="1500" dirty="0"/>
                        <a:t>10/11(</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16:00</a:t>
                      </a:r>
                      <a:endParaRPr kumimoji="1" lang="ja-JP" altLang="en-US" sz="1500" dirty="0"/>
                    </a:p>
                  </a:txBody>
                  <a:tcPr anchor="ctr"/>
                </a:tc>
                <a:tc>
                  <a:txBody>
                    <a:bodyPr/>
                    <a:lstStyle/>
                    <a:p>
                      <a:r>
                        <a:rPr kumimoji="1" lang="ja-JP" altLang="en-US" sz="950" b="1" dirty="0"/>
                        <a:t>・</a:t>
                      </a:r>
                      <a:r>
                        <a:rPr kumimoji="1" lang="en-US" altLang="ja-JP" sz="950" b="1" dirty="0" err="1"/>
                        <a:t>PowerPlatform</a:t>
                      </a:r>
                      <a:r>
                        <a:rPr kumimoji="1" lang="ja-JP" altLang="en-US" sz="950" b="1" dirty="0"/>
                        <a:t>の概要</a:t>
                      </a:r>
                      <a:endParaRPr kumimoji="1" lang="en-US" altLang="ja-JP" sz="950" b="1" dirty="0"/>
                    </a:p>
                    <a:p>
                      <a:r>
                        <a:rPr kumimoji="1" lang="ja-JP" altLang="en-US" sz="800" b="0" dirty="0"/>
                        <a:t>　　</a:t>
                      </a:r>
                      <a:r>
                        <a:rPr kumimoji="1" lang="en-US" altLang="ja-JP" sz="800" b="0" dirty="0" err="1"/>
                        <a:t>PowerApps,PowerAutomate</a:t>
                      </a:r>
                      <a:r>
                        <a:rPr kumimoji="1" lang="ja-JP" altLang="en-US" sz="800" b="0" dirty="0"/>
                        <a:t>の基礎的な使い方学習</a:t>
                      </a:r>
                      <a:endParaRPr kumimoji="1" lang="en-US" altLang="ja-JP" sz="800" b="0" dirty="0"/>
                    </a:p>
                    <a:p>
                      <a:r>
                        <a:rPr kumimoji="1" lang="ja-JP" altLang="en-US" sz="800" b="0" dirty="0"/>
                        <a:t>　　</a:t>
                      </a:r>
                      <a:r>
                        <a:rPr kumimoji="1" lang="en-US" altLang="ja-JP" sz="800" b="0" dirty="0" err="1"/>
                        <a:t>PowerAutomate</a:t>
                      </a:r>
                      <a:r>
                        <a:rPr kumimoji="1" lang="ja-JP" altLang="en-US" sz="800" b="0" dirty="0"/>
                        <a:t>基本操作</a:t>
                      </a:r>
                      <a:endParaRPr kumimoji="1" lang="en-US" altLang="ja-JP" sz="800" b="0" dirty="0"/>
                    </a:p>
                    <a:p>
                      <a:r>
                        <a:rPr kumimoji="1" lang="ja-JP" altLang="en-US" sz="800" b="0" dirty="0"/>
                        <a:t>　　日報アプリ作成</a:t>
                      </a:r>
                      <a:endParaRPr kumimoji="1" lang="en-US" altLang="ja-JP" sz="800" b="0" dirty="0"/>
                    </a:p>
                  </a:txBody>
                  <a:tcPr anchor="ctr"/>
                </a:tc>
                <a:tc rowSpan="2">
                  <a:txBody>
                    <a:bodyPr/>
                    <a:lstStyle/>
                    <a:p>
                      <a:r>
                        <a:rPr kumimoji="1" lang="ja-JP" altLang="en-US" sz="700" b="1" dirty="0"/>
                        <a:t>リコージャパン株式会社</a:t>
                      </a:r>
                      <a:endParaRPr kumimoji="1" lang="en-US" altLang="ja-JP" sz="700" b="1" dirty="0"/>
                    </a:p>
                    <a:p>
                      <a:r>
                        <a:rPr kumimoji="1" lang="ja-JP" altLang="en-US" sz="700" b="1" dirty="0"/>
                        <a:t>デジタルサービス営業本部　石川支社</a:t>
                      </a:r>
                      <a:endParaRPr kumimoji="1" lang="en-US" altLang="ja-JP" sz="700" b="1" dirty="0"/>
                    </a:p>
                    <a:p>
                      <a:r>
                        <a:rPr kumimoji="1" lang="ja-JP" altLang="en-US" sz="700" b="1" dirty="0"/>
                        <a:t>　　</a:t>
                      </a:r>
                      <a:r>
                        <a:rPr kumimoji="1" lang="ja-JP" altLang="en-US" sz="1200" b="1" dirty="0"/>
                        <a:t>貝淵　文勢  </a:t>
                      </a:r>
                      <a:r>
                        <a:rPr kumimoji="1" lang="ja-JP" altLang="en-US" sz="700" b="1" dirty="0"/>
                        <a:t>　氏</a:t>
                      </a:r>
                    </a:p>
                  </a:txBody>
                  <a:tcPr anchor="ctr"/>
                </a:tc>
                <a:extLst>
                  <a:ext uri="{0D108BD9-81ED-4DB2-BD59-A6C34878D82A}">
                    <a16:rowId xmlns:a16="http://schemas.microsoft.com/office/drawing/2014/main" val="3814489820"/>
                  </a:ext>
                </a:extLst>
              </a:tr>
              <a:tr h="611796">
                <a:tc vMerge="1">
                  <a:txBody>
                    <a:bodyPr/>
                    <a:lstStyle/>
                    <a:p>
                      <a:endParaRPr kumimoji="1" lang="ja-JP" altLang="en-US" sz="1000"/>
                    </a:p>
                  </a:txBody>
                  <a:tcPr/>
                </a:tc>
                <a:tc>
                  <a:txBody>
                    <a:bodyPr/>
                    <a:lstStyle/>
                    <a:p>
                      <a:r>
                        <a:rPr kumimoji="1" lang="en-US" altLang="ja-JP" sz="1500" dirty="0"/>
                        <a:t>10/25(</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16:00</a:t>
                      </a:r>
                      <a:endParaRPr kumimoji="1" lang="ja-JP" altLang="en-US" sz="1500" dirty="0"/>
                    </a:p>
                  </a:txBody>
                  <a:tcPr anchor="ctr"/>
                </a:tc>
                <a:tc>
                  <a:txBody>
                    <a:bodyPr/>
                    <a:lstStyle/>
                    <a:p>
                      <a:r>
                        <a:rPr kumimoji="1" lang="ja-JP" altLang="en-US" sz="950" b="1" dirty="0"/>
                        <a:t>・共通アプリ作成による理解</a:t>
                      </a:r>
                      <a:endParaRPr kumimoji="1" lang="en-US" altLang="ja-JP" sz="950" b="1" dirty="0"/>
                    </a:p>
                    <a:p>
                      <a:r>
                        <a:rPr kumimoji="1" lang="ja-JP" altLang="en-US" sz="800" b="0" dirty="0"/>
                        <a:t>　　</a:t>
                      </a:r>
                      <a:r>
                        <a:rPr kumimoji="1" lang="en-US" altLang="ja-JP" sz="800" b="0" dirty="0"/>
                        <a:t>SharePoint</a:t>
                      </a:r>
                      <a:r>
                        <a:rPr kumimoji="1" lang="ja-JP" altLang="en-US" sz="800" b="0" dirty="0"/>
                        <a:t>の概要説明、</a:t>
                      </a:r>
                      <a:r>
                        <a:rPr kumimoji="1" lang="en-US" altLang="ja-JP" sz="800" b="0" dirty="0"/>
                        <a:t>SharePoint</a:t>
                      </a:r>
                      <a:r>
                        <a:rPr kumimoji="1" lang="ja-JP" altLang="en-US" sz="800" b="0" dirty="0"/>
                        <a:t>リストの説明</a:t>
                      </a:r>
                      <a:endParaRPr kumimoji="1" lang="en-US" altLang="ja-JP" sz="800" b="0" dirty="0"/>
                    </a:p>
                    <a:p>
                      <a:r>
                        <a:rPr kumimoji="1" lang="ja-JP" altLang="en-US" sz="800" b="0" dirty="0"/>
                        <a:t>　　備品管理のアプリを作成</a:t>
                      </a:r>
                      <a:endParaRPr kumimoji="1" lang="en-US" altLang="ja-JP" sz="800" b="0" dirty="0"/>
                    </a:p>
                    <a:p>
                      <a:r>
                        <a:rPr kumimoji="1" lang="ja-JP" altLang="en-US" sz="800" b="0" dirty="0"/>
                        <a:t>　　</a:t>
                      </a:r>
                      <a:r>
                        <a:rPr kumimoji="1" lang="en-US" altLang="ja-JP" sz="800" b="0" dirty="0"/>
                        <a:t>QR</a:t>
                      </a:r>
                      <a:r>
                        <a:rPr kumimoji="1" lang="ja-JP" altLang="en-US" sz="800" b="0" dirty="0"/>
                        <a:t>コードスキャンの追加</a:t>
                      </a:r>
                      <a:endParaRPr kumimoji="1" lang="en-US" altLang="ja-JP" sz="800" b="0" dirty="0"/>
                    </a:p>
                    <a:p>
                      <a:r>
                        <a:rPr kumimoji="1" lang="ja-JP" altLang="en-US" sz="800" b="0" dirty="0"/>
                        <a:t>　　備品登録～承認フロー作成</a:t>
                      </a:r>
                      <a:endParaRPr kumimoji="1" lang="en-US" altLang="ja-JP" sz="800" b="0" dirty="0"/>
                    </a:p>
                  </a:txBody>
                  <a:tcPr anchor="ctr"/>
                </a:tc>
                <a:tc vMerge="1">
                  <a:txBody>
                    <a:bodyPr/>
                    <a:lstStyle/>
                    <a:p>
                      <a:endParaRPr kumimoji="1" lang="ja-JP" altLang="en-US" sz="1000" b="1" dirty="0"/>
                    </a:p>
                  </a:txBody>
                  <a:tcPr anchor="ctr"/>
                </a:tc>
                <a:extLst>
                  <a:ext uri="{0D108BD9-81ED-4DB2-BD59-A6C34878D82A}">
                    <a16:rowId xmlns:a16="http://schemas.microsoft.com/office/drawing/2014/main" val="1061662044"/>
                  </a:ext>
                </a:extLst>
              </a:tr>
              <a:tr h="611796">
                <a:tc vMerge="1">
                  <a:txBody>
                    <a:bodyPr/>
                    <a:lstStyle/>
                    <a:p>
                      <a:endParaRPr kumimoji="1" lang="ja-JP" altLang="en-US" sz="1000"/>
                    </a:p>
                  </a:txBody>
                  <a:tcPr/>
                </a:tc>
                <a:tc>
                  <a:txBody>
                    <a:bodyPr/>
                    <a:lstStyle/>
                    <a:p>
                      <a:r>
                        <a:rPr kumimoji="1" lang="en-US" altLang="ja-JP" sz="1500" dirty="0"/>
                        <a:t>11/8(</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16:00</a:t>
                      </a:r>
                      <a:endParaRPr kumimoji="1" lang="ja-JP" altLang="en-US" sz="1500" dirty="0"/>
                    </a:p>
                  </a:txBody>
                  <a:tcPr anchor="ctr"/>
                </a:tc>
                <a:tc>
                  <a:txBody>
                    <a:bodyPr/>
                    <a:lstStyle/>
                    <a:p>
                      <a:r>
                        <a:rPr kumimoji="1" lang="ja-JP" altLang="en-US" sz="950" b="1" dirty="0"/>
                        <a:t>・</a:t>
                      </a:r>
                      <a:r>
                        <a:rPr kumimoji="1" lang="en-US" altLang="ja-JP" sz="950" b="1" dirty="0"/>
                        <a:t>TIPS</a:t>
                      </a:r>
                      <a:r>
                        <a:rPr kumimoji="1" lang="ja-JP" altLang="en-US" sz="950" b="1" dirty="0"/>
                        <a:t>や事例の学習</a:t>
                      </a:r>
                      <a:endParaRPr kumimoji="1" lang="en-US" altLang="ja-JP" sz="950" b="1" dirty="0"/>
                    </a:p>
                    <a:p>
                      <a:r>
                        <a:rPr kumimoji="1" lang="ja-JP" altLang="en-US" sz="800" b="0" dirty="0"/>
                        <a:t>　　</a:t>
                      </a:r>
                      <a:r>
                        <a:rPr kumimoji="1" lang="en-US" altLang="ja-JP" sz="800" b="0" dirty="0"/>
                        <a:t>TIPS</a:t>
                      </a:r>
                      <a:r>
                        <a:rPr kumimoji="1" lang="ja-JP" altLang="en-US" sz="800" b="0" dirty="0"/>
                        <a:t>の紹介</a:t>
                      </a:r>
                      <a:endParaRPr kumimoji="1" lang="en-US" altLang="ja-JP" sz="800" b="0" dirty="0"/>
                    </a:p>
                    <a:p>
                      <a:r>
                        <a:rPr kumimoji="1" lang="ja-JP" altLang="en-US" sz="800" b="0" dirty="0"/>
                        <a:t>　　開発事例の紹介</a:t>
                      </a:r>
                      <a:endParaRPr kumimoji="1" lang="en-US" altLang="ja-JP" sz="800" b="0" dirty="0"/>
                    </a:p>
                    <a:p>
                      <a:r>
                        <a:rPr kumimoji="1" lang="ja-JP" altLang="en-US" sz="800" b="0" dirty="0"/>
                        <a:t>　　アプリ設計書の作成</a:t>
                      </a:r>
                      <a:endParaRPr kumimoji="1" lang="en-US" altLang="ja-JP" sz="800" b="0" dirty="0"/>
                    </a:p>
                    <a:p>
                      <a:r>
                        <a:rPr kumimoji="1" lang="ja-JP" altLang="en-US" sz="800" b="0" dirty="0"/>
                        <a:t>　　各自アプリケーション作成</a:t>
                      </a:r>
                      <a:endParaRPr kumimoji="1" lang="en-US" altLang="ja-JP" sz="800" b="0" dirty="0"/>
                    </a:p>
                  </a:txBody>
                  <a:tcPr anchor="ctr"/>
                </a:tc>
                <a:tc rowSpan="2">
                  <a:txBody>
                    <a:bodyPr/>
                    <a:lstStyle/>
                    <a:p>
                      <a:r>
                        <a:rPr kumimoji="1" lang="ja-JP" altLang="en-US" sz="700" b="1" dirty="0">
                          <a:latin typeface="ＭＳ Ｐゴシック 本文"/>
                        </a:rPr>
                        <a:t>リコージャパン株式会社　 デジタルサービス技術本部 </a:t>
                      </a:r>
                      <a:endParaRPr kumimoji="1" lang="en-US" altLang="ja-JP" sz="700" b="1" dirty="0">
                        <a:latin typeface="ＭＳ Ｐゴシック 本文"/>
                      </a:endParaRPr>
                    </a:p>
                    <a:p>
                      <a:r>
                        <a:rPr kumimoji="1" lang="ja-JP" altLang="en-US" sz="700" b="1" dirty="0">
                          <a:latin typeface="ＭＳ Ｐゴシック 本文"/>
                        </a:rPr>
                        <a:t>クラウドビジネス事業部 　第一クラウドソリューション部 </a:t>
                      </a:r>
                      <a:endParaRPr kumimoji="1" lang="en-US" altLang="ja-JP" sz="1050" b="1" dirty="0">
                        <a:latin typeface="ＭＳ Ｐゴシック 本文"/>
                      </a:endParaRPr>
                    </a:p>
                    <a:p>
                      <a:r>
                        <a:rPr kumimoji="1" lang="ja-JP" altLang="en-US" sz="700" b="1" dirty="0">
                          <a:latin typeface="ＭＳ Ｐゴシック 本文"/>
                        </a:rPr>
                        <a:t>第４グループ　</a:t>
                      </a:r>
                      <a:br>
                        <a:rPr kumimoji="1" lang="en-US" altLang="ja-JP" sz="700" b="1" dirty="0">
                          <a:latin typeface="ＭＳ Ｐゴシック 本文"/>
                        </a:rPr>
                      </a:br>
                      <a:r>
                        <a:rPr kumimoji="1" lang="ja-JP" altLang="en-US" sz="700" b="1" dirty="0">
                          <a:latin typeface="ＭＳ Ｐゴシック 本文"/>
                        </a:rPr>
                        <a:t>　　　</a:t>
                      </a:r>
                      <a:r>
                        <a:rPr kumimoji="1" lang="ja-JP" altLang="en-US" sz="1200" b="1" dirty="0">
                          <a:latin typeface="ＭＳ Ｐゴシック 本文"/>
                        </a:rPr>
                        <a:t>鈴木　俊介  </a:t>
                      </a:r>
                      <a:r>
                        <a:rPr kumimoji="1" lang="ja-JP" altLang="en-US" sz="700" b="1" dirty="0">
                          <a:latin typeface="ＭＳ Ｐゴシック 本文"/>
                        </a:rPr>
                        <a:t> 氏</a:t>
                      </a:r>
                    </a:p>
                  </a:txBody>
                  <a:tcPr anchor="ctr"/>
                </a:tc>
                <a:extLst>
                  <a:ext uri="{0D108BD9-81ED-4DB2-BD59-A6C34878D82A}">
                    <a16:rowId xmlns:a16="http://schemas.microsoft.com/office/drawing/2014/main" val="980637436"/>
                  </a:ext>
                </a:extLst>
              </a:tr>
              <a:tr h="510567">
                <a:tc vMerge="1">
                  <a:txBody>
                    <a:bodyPr/>
                    <a:lstStyle/>
                    <a:p>
                      <a:endParaRPr kumimoji="1" lang="ja-JP" altLang="en-US" sz="1000"/>
                    </a:p>
                  </a:txBody>
                  <a:tcPr/>
                </a:tc>
                <a:tc>
                  <a:txBody>
                    <a:bodyPr/>
                    <a:lstStyle/>
                    <a:p>
                      <a:r>
                        <a:rPr kumimoji="1" lang="en-US" altLang="ja-JP" sz="1500" dirty="0"/>
                        <a:t>11/22(</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16:20</a:t>
                      </a:r>
                      <a:endParaRPr kumimoji="1" lang="ja-JP" altLang="en-US" sz="1500" dirty="0"/>
                    </a:p>
                  </a:txBody>
                  <a:tcPr anchor="ctr"/>
                </a:tc>
                <a:tc>
                  <a:txBody>
                    <a:bodyPr/>
                    <a:lstStyle/>
                    <a:p>
                      <a:r>
                        <a:rPr kumimoji="1" lang="ja-JP" altLang="en-US" sz="950" b="1" dirty="0"/>
                        <a:t>・個別アプリ作成と発表</a:t>
                      </a:r>
                      <a:endParaRPr kumimoji="1" lang="en-US" altLang="ja-JP" sz="950" b="1" dirty="0"/>
                    </a:p>
                    <a:p>
                      <a:r>
                        <a:rPr kumimoji="1" lang="ja-JP" altLang="en-US" sz="800" b="0" dirty="0"/>
                        <a:t>　　各自アプリケーション作成</a:t>
                      </a:r>
                      <a:endParaRPr kumimoji="1" lang="en-US" altLang="ja-JP" sz="800" b="0" dirty="0"/>
                    </a:p>
                    <a:p>
                      <a:r>
                        <a:rPr kumimoji="1" lang="ja-JP" altLang="en-US" sz="800" b="0" dirty="0"/>
                        <a:t>　　作成したアプリを各自発表</a:t>
                      </a:r>
                      <a:endParaRPr kumimoji="1" lang="en-US" altLang="ja-JP" sz="800" b="0" dirty="0"/>
                    </a:p>
                  </a:txBody>
                  <a:tcPr anchor="ctr"/>
                </a:tc>
                <a:tc vMerge="1">
                  <a:txBody>
                    <a:bodyPr/>
                    <a:lstStyle/>
                    <a:p>
                      <a:endParaRPr kumimoji="1" lang="ja-JP" altLang="en-US" sz="1000" dirty="0"/>
                    </a:p>
                  </a:txBody>
                  <a:tcPr anchor="ctr"/>
                </a:tc>
                <a:extLst>
                  <a:ext uri="{0D108BD9-81ED-4DB2-BD59-A6C34878D82A}">
                    <a16:rowId xmlns:a16="http://schemas.microsoft.com/office/drawing/2014/main" val="1400284413"/>
                  </a:ext>
                </a:extLst>
              </a:tr>
            </a:tbl>
          </a:graphicData>
        </a:graphic>
      </p:graphicFrame>
      <p:sp>
        <p:nvSpPr>
          <p:cNvPr id="50" name="テキスト ボックス 49">
            <a:extLst>
              <a:ext uri="{FF2B5EF4-FFF2-40B4-BE49-F238E27FC236}">
                <a16:creationId xmlns:a16="http://schemas.microsoft.com/office/drawing/2014/main" id="{65F590FC-7B08-4E33-802E-6F7BDF3D3AB5}"/>
              </a:ext>
            </a:extLst>
          </p:cNvPr>
          <p:cNvSpPr txBox="1"/>
          <p:nvPr/>
        </p:nvSpPr>
        <p:spPr>
          <a:xfrm>
            <a:off x="7845" y="9960111"/>
            <a:ext cx="6884899" cy="226152"/>
          </a:xfrm>
          <a:prstGeom prst="rect">
            <a:avLst/>
          </a:prstGeom>
          <a:noFill/>
        </p:spPr>
        <p:txBody>
          <a:bodyPr wrap="square" rtlCol="0">
            <a:spAutoFit/>
          </a:bodyPr>
          <a:lstStyle/>
          <a:p>
            <a:pPr lvl="0" defTabSz="914400" fontAlgn="base">
              <a:lnSpc>
                <a:spcPts val="1200"/>
              </a:lnSpc>
              <a:spcBef>
                <a:spcPct val="20000"/>
              </a:spcBef>
              <a:spcAft>
                <a:spcPct val="0"/>
              </a:spcAft>
            </a:pPr>
            <a:r>
              <a:rPr lang="en-US" altLang="ja-JP" sz="850" dirty="0">
                <a:latin typeface="HG創英角ｺﾞｼｯｸUB" panose="020B0909000000000000" pitchFamily="49" charset="-128"/>
                <a:ea typeface="HG創英角ｺﾞｼｯｸUB" panose="020B0909000000000000" pitchFamily="49" charset="-128"/>
              </a:rPr>
              <a:t>※</a:t>
            </a:r>
            <a:r>
              <a:rPr lang="en-US" altLang="ja-JP" sz="850" dirty="0" err="1">
                <a:latin typeface="HG創英角ｺﾞｼｯｸUB" panose="020B0909000000000000" pitchFamily="49" charset="-128"/>
                <a:ea typeface="HG創英角ｺﾞｼｯｸUB" panose="020B0909000000000000" pitchFamily="49" charset="-128"/>
              </a:rPr>
              <a:t>Platio</a:t>
            </a:r>
            <a:r>
              <a:rPr lang="ja-JP" altLang="en-US" sz="850" dirty="0">
                <a:latin typeface="HG創英角ｺﾞｼｯｸUB" panose="020B0909000000000000" pitchFamily="49" charset="-128"/>
                <a:ea typeface="HG創英角ｺﾞｼｯｸUB" panose="020B0909000000000000" pitchFamily="49" charset="-128"/>
              </a:rPr>
              <a:t>編、</a:t>
            </a:r>
            <a:r>
              <a:rPr lang="en-US" altLang="ja-JP" sz="850" dirty="0" err="1">
                <a:latin typeface="HG創英角ｺﾞｼｯｸUB" panose="020B0909000000000000" pitchFamily="49" charset="-128"/>
                <a:ea typeface="HG創英角ｺﾞｼｯｸUB" panose="020B0909000000000000" pitchFamily="49" charset="-128"/>
              </a:rPr>
              <a:t>kintone</a:t>
            </a:r>
            <a:r>
              <a:rPr lang="ja-JP" altLang="en-US" sz="850" dirty="0">
                <a:latin typeface="HG創英角ｺﾞｼｯｸUB" panose="020B0909000000000000" pitchFamily="49" charset="-128"/>
                <a:ea typeface="HG創英角ｺﾞｼｯｸUB" panose="020B0909000000000000" pitchFamily="49" charset="-128"/>
              </a:rPr>
              <a:t>編、</a:t>
            </a:r>
            <a:r>
              <a:rPr lang="en-US" altLang="ja-JP" sz="850" dirty="0" err="1">
                <a:latin typeface="HG創英角ｺﾞｼｯｸUB" panose="020B0909000000000000" pitchFamily="49" charset="-128"/>
                <a:ea typeface="HG創英角ｺﾞｼｯｸUB" panose="020B0909000000000000" pitchFamily="49" charset="-128"/>
              </a:rPr>
              <a:t>PowerAutomate</a:t>
            </a:r>
            <a:r>
              <a:rPr lang="ja-JP" altLang="en-US" sz="850" dirty="0">
                <a:latin typeface="HG創英角ｺﾞｼｯｸUB" panose="020B0909000000000000" pitchFamily="49" charset="-128"/>
                <a:ea typeface="HG創英角ｺﾞｼｯｸUB" panose="020B0909000000000000" pitchFamily="49" charset="-128"/>
              </a:rPr>
              <a:t>編の</a:t>
            </a:r>
            <a:r>
              <a:rPr lang="en-US" altLang="ja-JP" sz="850" dirty="0">
                <a:latin typeface="HG創英角ｺﾞｼｯｸUB" panose="020B0909000000000000" pitchFamily="49" charset="-128"/>
                <a:ea typeface="HG創英角ｺﾞｼｯｸUB" panose="020B0909000000000000" pitchFamily="49" charset="-128"/>
              </a:rPr>
              <a:t>3</a:t>
            </a:r>
            <a:r>
              <a:rPr lang="ja-JP" altLang="en-US" sz="850" dirty="0">
                <a:latin typeface="HG創英角ｺﾞｼｯｸUB" panose="020B0909000000000000" pitchFamily="49" charset="-128"/>
                <a:ea typeface="HG創英角ｺﾞｼｯｸUB" panose="020B0909000000000000" pitchFamily="49" charset="-128"/>
              </a:rPr>
              <a:t>ツールの研修 及び 成果報告会の</a:t>
            </a:r>
            <a:r>
              <a:rPr lang="ja-JP" altLang="en-US" sz="850" u="sng" dirty="0">
                <a:latin typeface="HG創英角ｺﾞｼｯｸUB" panose="020B0909000000000000" pitchFamily="49" charset="-128"/>
                <a:ea typeface="HG創英角ｺﾞｼｯｸUB" panose="020B0909000000000000" pitchFamily="49" charset="-128"/>
              </a:rPr>
              <a:t>全てにご出席</a:t>
            </a:r>
            <a:r>
              <a:rPr lang="ja-JP" altLang="en-US" sz="850" dirty="0">
                <a:latin typeface="HG創英角ｺﾞｼｯｸUB" panose="020B0909000000000000" pitchFamily="49" charset="-128"/>
                <a:ea typeface="HG創英角ｺﾞｼｯｸUB" panose="020B0909000000000000" pitchFamily="49" charset="-128"/>
              </a:rPr>
              <a:t>ください。</a:t>
            </a:r>
            <a:endParaRPr lang="en-US" altLang="ja-JP" sz="850" dirty="0">
              <a:latin typeface="HG創英角ｺﾞｼｯｸUB" panose="020B0909000000000000" pitchFamily="49" charset="-128"/>
              <a:ea typeface="HG創英角ｺﾞｼｯｸUB" panose="020B0909000000000000" pitchFamily="49" charset="-128"/>
            </a:endParaRPr>
          </a:p>
        </p:txBody>
      </p:sp>
      <p:sp>
        <p:nvSpPr>
          <p:cNvPr id="57" name="ホームベース 49">
            <a:extLst>
              <a:ext uri="{FF2B5EF4-FFF2-40B4-BE49-F238E27FC236}">
                <a16:creationId xmlns:a16="http://schemas.microsoft.com/office/drawing/2014/main" id="{C4F3294F-900E-416B-86CC-B055148DABB0}"/>
              </a:ext>
            </a:extLst>
          </p:cNvPr>
          <p:cNvSpPr/>
          <p:nvPr/>
        </p:nvSpPr>
        <p:spPr>
          <a:xfrm>
            <a:off x="15756" y="30383"/>
            <a:ext cx="2619494" cy="333578"/>
          </a:xfrm>
          <a:prstGeom prst="homePlate">
            <a:avLst>
              <a:gd name="adj" fmla="val 2712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Trebuchet MS" panose="020B0603020202020204"/>
                <a:ea typeface="メイリオ" panose="020B0604030504040204" pitchFamily="50" charset="-128"/>
              </a:rPr>
              <a:t>講義日時・講師・講義内容</a:t>
            </a:r>
          </a:p>
        </p:txBody>
      </p:sp>
      <p:graphicFrame>
        <p:nvGraphicFramePr>
          <p:cNvPr id="58" name="表 8">
            <a:extLst>
              <a:ext uri="{FF2B5EF4-FFF2-40B4-BE49-F238E27FC236}">
                <a16:creationId xmlns:a16="http://schemas.microsoft.com/office/drawing/2014/main" id="{4B360F45-D577-4ECD-B0D6-0E66C959F252}"/>
              </a:ext>
            </a:extLst>
          </p:cNvPr>
          <p:cNvGraphicFramePr>
            <a:graphicFrameLocks noGrp="1"/>
          </p:cNvGraphicFramePr>
          <p:nvPr>
            <p:extLst>
              <p:ext uri="{D42A27DB-BD31-4B8C-83A1-F6EECF244321}">
                <p14:modId xmlns:p14="http://schemas.microsoft.com/office/powerpoint/2010/main" val="3017203954"/>
              </p:ext>
            </p:extLst>
          </p:nvPr>
        </p:nvGraphicFramePr>
        <p:xfrm>
          <a:off x="5252" y="385786"/>
          <a:ext cx="7195648" cy="5901345"/>
        </p:xfrm>
        <a:graphic>
          <a:graphicData uri="http://schemas.openxmlformats.org/drawingml/2006/table">
            <a:tbl>
              <a:tblPr firstRow="1" bandRow="1">
                <a:tableStyleId>{93296810-A885-4BE3-A3E7-6D5BEEA58F35}</a:tableStyleId>
              </a:tblPr>
              <a:tblGrid>
                <a:gridCol w="354398">
                  <a:extLst>
                    <a:ext uri="{9D8B030D-6E8A-4147-A177-3AD203B41FA5}">
                      <a16:colId xmlns:a16="http://schemas.microsoft.com/office/drawing/2014/main" val="1981642487"/>
                    </a:ext>
                  </a:extLst>
                </a:gridCol>
                <a:gridCol w="1584176">
                  <a:extLst>
                    <a:ext uri="{9D8B030D-6E8A-4147-A177-3AD203B41FA5}">
                      <a16:colId xmlns:a16="http://schemas.microsoft.com/office/drawing/2014/main" val="1460182297"/>
                    </a:ext>
                  </a:extLst>
                </a:gridCol>
                <a:gridCol w="2592288">
                  <a:extLst>
                    <a:ext uri="{9D8B030D-6E8A-4147-A177-3AD203B41FA5}">
                      <a16:colId xmlns:a16="http://schemas.microsoft.com/office/drawing/2014/main" val="2960674561"/>
                    </a:ext>
                  </a:extLst>
                </a:gridCol>
                <a:gridCol w="2664786">
                  <a:extLst>
                    <a:ext uri="{9D8B030D-6E8A-4147-A177-3AD203B41FA5}">
                      <a16:colId xmlns:a16="http://schemas.microsoft.com/office/drawing/2014/main" val="3756399260"/>
                    </a:ext>
                  </a:extLst>
                </a:gridCol>
              </a:tblGrid>
              <a:tr h="271077">
                <a:tc>
                  <a:txBody>
                    <a:bodyPr/>
                    <a:lstStyle/>
                    <a:p>
                      <a:endParaRPr kumimoji="1" lang="ja-JP" altLang="en-US" sz="1200"/>
                    </a:p>
                  </a:txBody>
                  <a:tcPr/>
                </a:tc>
                <a:tc>
                  <a:txBody>
                    <a:bodyPr/>
                    <a:lstStyle/>
                    <a:p>
                      <a:pPr algn="ctr"/>
                      <a:r>
                        <a:rPr kumimoji="1" lang="ja-JP" altLang="en-US" sz="1300" dirty="0"/>
                        <a:t>日時</a:t>
                      </a:r>
                      <a:endParaRPr kumimoji="1" lang="ja-JP" altLang="en-US" sz="1300" dirty="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300" dirty="0"/>
                        <a:t>講義内容（予定）</a:t>
                      </a:r>
                      <a:endParaRPr kumimoji="1" lang="ja-JP" altLang="en-US" sz="1300" dirty="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300" dirty="0"/>
                        <a:t>講師</a:t>
                      </a:r>
                      <a:endParaRPr kumimoji="1" lang="ja-JP" altLang="en-US" sz="1300" dirty="0">
                        <a:latin typeface="Meiryo UI" panose="020B0604030504040204" pitchFamily="50" charset="-128"/>
                        <a:ea typeface="Meiryo UI" panose="020B0604030504040204" pitchFamily="50" charset="-128"/>
                      </a:endParaRPr>
                    </a:p>
                  </a:txBody>
                  <a:tcPr marL="90212" marR="90212" marT="45106" marB="45106"/>
                </a:tc>
                <a:extLst>
                  <a:ext uri="{0D108BD9-81ED-4DB2-BD59-A6C34878D82A}">
                    <a16:rowId xmlns:a16="http://schemas.microsoft.com/office/drawing/2014/main" val="2578025865"/>
                  </a:ext>
                </a:extLst>
              </a:tr>
              <a:tr h="978889">
                <a:tc rowSpan="4">
                  <a:txBody>
                    <a:bodyPr/>
                    <a:lstStyle/>
                    <a:p>
                      <a:pPr algn="ctr"/>
                      <a:r>
                        <a:rPr kumimoji="1" lang="en-US" altLang="ja-JP" sz="2000" b="1" dirty="0" err="1"/>
                        <a:t>Platio</a:t>
                      </a:r>
                      <a:r>
                        <a:rPr kumimoji="1" lang="ja-JP" altLang="en-US" sz="1600" b="1" dirty="0"/>
                        <a:t>編</a:t>
                      </a:r>
                    </a:p>
                  </a:txBody>
                  <a:tcPr vert="vert" anchor="ctr"/>
                </a:tc>
                <a:tc>
                  <a:txBody>
                    <a:bodyPr/>
                    <a:lstStyle/>
                    <a:p>
                      <a:r>
                        <a:rPr kumimoji="1" lang="en-US" altLang="ja-JP" sz="1500" dirty="0"/>
                        <a:t>6/29(</a:t>
                      </a:r>
                      <a:r>
                        <a:rPr kumimoji="1" lang="ja-JP" altLang="en-US" sz="1500" dirty="0"/>
                        <a:t>木</a:t>
                      </a:r>
                      <a:r>
                        <a:rPr kumimoji="1" lang="en-US" altLang="ja-JP" sz="1500" dirty="0"/>
                        <a:t>)</a:t>
                      </a:r>
                    </a:p>
                    <a:p>
                      <a:r>
                        <a:rPr kumimoji="1" lang="en-US" altLang="ja-JP" sz="1500" dirty="0"/>
                        <a:t>13:00</a:t>
                      </a:r>
                      <a:r>
                        <a:rPr kumimoji="1" lang="ja-JP" altLang="en-US" sz="1500" dirty="0"/>
                        <a:t>～</a:t>
                      </a:r>
                      <a:r>
                        <a:rPr kumimoji="1" lang="en-US" altLang="ja-JP" sz="1500" dirty="0"/>
                        <a:t>17:30</a:t>
                      </a:r>
                      <a:endParaRPr kumimoji="1" lang="ja-JP" altLang="en-US" sz="1500" dirty="0"/>
                    </a:p>
                  </a:txBody>
                  <a:tcPr anchor="ctr"/>
                </a:tc>
                <a:tc>
                  <a:txBody>
                    <a:bodyPr/>
                    <a:lstStyle/>
                    <a:p>
                      <a:r>
                        <a:rPr kumimoji="1" lang="ja-JP" altLang="en-US" sz="950" b="1" dirty="0"/>
                        <a:t>・</a:t>
                      </a:r>
                      <a:r>
                        <a:rPr kumimoji="1" lang="en-US" altLang="ja-JP" sz="950" b="1" dirty="0"/>
                        <a:t>DX</a:t>
                      </a:r>
                      <a:r>
                        <a:rPr kumimoji="1" lang="ja-JP" altLang="en-US" sz="950" b="1" dirty="0"/>
                        <a:t>の必要性について（講義）</a:t>
                      </a:r>
                      <a:endParaRPr kumimoji="1" lang="en-US" altLang="ja-JP" sz="950" b="1" dirty="0"/>
                    </a:p>
                    <a:p>
                      <a:r>
                        <a:rPr kumimoji="1" lang="ja-JP" altLang="en-US" sz="950" b="1" dirty="0"/>
                        <a:t>・事務局からのご連絡事項</a:t>
                      </a:r>
                      <a:endParaRPr kumimoji="1" lang="en-US" altLang="ja-JP" sz="950" b="1" dirty="0"/>
                    </a:p>
                    <a:p>
                      <a:r>
                        <a:rPr kumimoji="1" lang="ja-JP" altLang="en-US" sz="950" b="1" dirty="0"/>
                        <a:t>・</a:t>
                      </a:r>
                      <a:r>
                        <a:rPr kumimoji="1" lang="en-US" altLang="ja-JP" sz="950" b="1" dirty="0" err="1"/>
                        <a:t>Platio</a:t>
                      </a:r>
                      <a:r>
                        <a:rPr kumimoji="1" lang="ja-JP" altLang="en-US" sz="950" b="1" dirty="0"/>
                        <a:t>ハンズオン</a:t>
                      </a:r>
                      <a:endParaRPr kumimoji="1" lang="en-US" altLang="ja-JP" sz="950" b="1" dirty="0"/>
                    </a:p>
                    <a:p>
                      <a:r>
                        <a:rPr kumimoji="1" lang="ja-JP" altLang="en-US" sz="800" b="0" dirty="0"/>
                        <a:t>　　</a:t>
                      </a:r>
                      <a:r>
                        <a:rPr kumimoji="1" lang="en-US" altLang="ja-JP" sz="800" b="0" dirty="0" err="1"/>
                        <a:t>Platio</a:t>
                      </a:r>
                      <a:r>
                        <a:rPr kumimoji="1" lang="ja-JP" altLang="en-US" sz="800" b="0" dirty="0"/>
                        <a:t>の基本的な操作方法をハンズオンで学ぶ</a:t>
                      </a:r>
                      <a:endParaRPr kumimoji="1" lang="en-US" altLang="ja-JP" sz="800" b="0" dirty="0"/>
                    </a:p>
                    <a:p>
                      <a:r>
                        <a:rPr kumimoji="1" lang="ja-JP" altLang="en-US" sz="800" b="0" dirty="0"/>
                        <a:t>　（宿題：</a:t>
                      </a:r>
                      <a:r>
                        <a:rPr kumimoji="1" lang="en-US" altLang="ja-JP" sz="800" b="0" dirty="0" err="1"/>
                        <a:t>Platio</a:t>
                      </a:r>
                      <a:r>
                        <a:rPr kumimoji="1" lang="ja-JP" altLang="en-US" sz="800" b="0" dirty="0"/>
                        <a:t>操作動画の視聴</a:t>
                      </a:r>
                      <a:r>
                        <a:rPr kumimoji="1" lang="en-US" altLang="ja-JP" sz="800" b="0" dirty="0"/>
                        <a:t>/</a:t>
                      </a:r>
                      <a:r>
                        <a:rPr kumimoji="1" lang="en-US" altLang="ja-JP" sz="800" b="0" dirty="0" err="1"/>
                        <a:t>Platio</a:t>
                      </a:r>
                      <a:r>
                        <a:rPr kumimoji="1" lang="ja-JP" altLang="en-US" sz="800" b="0" dirty="0"/>
                        <a:t>の操作習得）</a:t>
                      </a:r>
                      <a:endParaRPr kumimoji="1" lang="en-US" altLang="ja-JP" sz="800" b="0" dirty="0"/>
                    </a:p>
                  </a:txBody>
                  <a:tcPr anchor="ctr"/>
                </a:tc>
                <a:tc>
                  <a:txBody>
                    <a:bodyPr/>
                    <a:lstStyle/>
                    <a:p>
                      <a:pPr>
                        <a:lnSpc>
                          <a:spcPts val="700"/>
                        </a:lnSpc>
                      </a:pPr>
                      <a:r>
                        <a:rPr kumimoji="1" lang="ja-JP" altLang="en-US" sz="700" b="1" dirty="0"/>
                        <a:t>早稲田大学グローバルソフトウェア</a:t>
                      </a:r>
                      <a:endParaRPr kumimoji="1" lang="en-US" altLang="ja-JP" sz="700" b="1" dirty="0"/>
                    </a:p>
                    <a:p>
                      <a:pPr>
                        <a:lnSpc>
                          <a:spcPts val="700"/>
                        </a:lnSpc>
                      </a:pPr>
                      <a:r>
                        <a:rPr kumimoji="1" lang="ja-JP" altLang="en-US" sz="700" b="1" dirty="0"/>
                        <a:t>エンジニアリング研究所所長</a:t>
                      </a:r>
                      <a:endParaRPr kumimoji="1" lang="en-US" altLang="ja-JP" sz="700" b="1" dirty="0"/>
                    </a:p>
                    <a:p>
                      <a:pPr>
                        <a:lnSpc>
                          <a:spcPts val="700"/>
                        </a:lnSpc>
                      </a:pPr>
                      <a:r>
                        <a:rPr kumimoji="1" lang="ja-JP" altLang="en-US" sz="700" b="1" dirty="0"/>
                        <a:t>スマートＳＥコンソーシアム会長</a:t>
                      </a:r>
                      <a:endParaRPr kumimoji="1" lang="en-US" altLang="ja-JP" sz="700" b="1" dirty="0"/>
                    </a:p>
                    <a:p>
                      <a:r>
                        <a:rPr kumimoji="1" lang="ja-JP" altLang="en-US" sz="650" b="1" dirty="0"/>
                        <a:t>　　</a:t>
                      </a:r>
                      <a:r>
                        <a:rPr kumimoji="1" lang="ja-JP" altLang="en-US" sz="1200" b="1" dirty="0"/>
                        <a:t>鷲崎　弘宜</a:t>
                      </a:r>
                      <a:r>
                        <a:rPr kumimoji="1" lang="ja-JP" altLang="en-US" sz="700" b="1" dirty="0"/>
                        <a:t>　 氏</a:t>
                      </a:r>
                      <a:endParaRPr kumimoji="1" lang="en-US" altLang="ja-JP" sz="700" b="1" dirty="0"/>
                    </a:p>
                    <a:p>
                      <a:endParaRPr kumimoji="1" lang="en-US" altLang="ja-JP" sz="700" b="1" dirty="0"/>
                    </a:p>
                    <a:p>
                      <a:r>
                        <a:rPr kumimoji="1" lang="ja-JP" altLang="en-US" sz="700" b="1" dirty="0"/>
                        <a:t>アステリア株式会社地域共創エバンジェリスト</a:t>
                      </a:r>
                      <a:endParaRPr kumimoji="1" lang="en-US" altLang="ja-JP" sz="700" b="1" dirty="0"/>
                    </a:p>
                    <a:p>
                      <a:r>
                        <a:rPr kumimoji="1" lang="ja-JP" altLang="en-US" sz="1200" b="1" dirty="0"/>
                        <a:t>　松浦　真弓</a:t>
                      </a:r>
                      <a:r>
                        <a:rPr kumimoji="1" lang="ja-JP" altLang="en-US" sz="700" b="1" dirty="0"/>
                        <a:t>　 氏</a:t>
                      </a:r>
                    </a:p>
                  </a:txBody>
                  <a:tcPr anchor="ctr"/>
                </a:tc>
                <a:extLst>
                  <a:ext uri="{0D108BD9-81ED-4DB2-BD59-A6C34878D82A}">
                    <a16:rowId xmlns:a16="http://schemas.microsoft.com/office/drawing/2014/main" val="3814489820"/>
                  </a:ext>
                </a:extLst>
              </a:tr>
              <a:tr h="843565">
                <a:tc vMerge="1">
                  <a:txBody>
                    <a:bodyPr/>
                    <a:lstStyle/>
                    <a:p>
                      <a:endParaRPr kumimoji="1" lang="ja-JP" altLang="en-US" sz="1000"/>
                    </a:p>
                  </a:txBody>
                  <a:tcPr/>
                </a:tc>
                <a:tc>
                  <a:txBody>
                    <a:bodyPr/>
                    <a:lstStyle/>
                    <a:p>
                      <a:r>
                        <a:rPr kumimoji="1" lang="en-US" altLang="ja-JP" sz="1500" dirty="0"/>
                        <a:t>7/5(</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15:00</a:t>
                      </a:r>
                      <a:endParaRPr kumimoji="1" lang="ja-JP" altLang="en-US" sz="1500" dirty="0"/>
                    </a:p>
                  </a:txBody>
                  <a:tcPr anchor="ctr"/>
                </a:tc>
                <a:tc>
                  <a:txBody>
                    <a:bodyPr/>
                    <a:lstStyle/>
                    <a:p>
                      <a:pPr>
                        <a:lnSpc>
                          <a:spcPts val="900"/>
                        </a:lnSpc>
                      </a:pPr>
                      <a:r>
                        <a:rPr kumimoji="1" lang="ja-JP" altLang="en-US" sz="950" b="1" dirty="0"/>
                        <a:t>・現場の課題のとりまとめ</a:t>
                      </a:r>
                      <a:endParaRPr kumimoji="1" lang="en-US" altLang="ja-JP" sz="950" b="1" dirty="0"/>
                    </a:p>
                    <a:p>
                      <a:pPr>
                        <a:lnSpc>
                          <a:spcPts val="900"/>
                        </a:lnSpc>
                      </a:pPr>
                      <a:r>
                        <a:rPr kumimoji="1" lang="ja-JP" altLang="en-US" sz="950" b="1" dirty="0"/>
                        <a:t>・アプリの仕様作成</a:t>
                      </a:r>
                      <a:endParaRPr kumimoji="1" lang="en-US" altLang="ja-JP" sz="950" b="1" dirty="0"/>
                    </a:p>
                    <a:p>
                      <a:pPr>
                        <a:lnSpc>
                          <a:spcPts val="900"/>
                        </a:lnSpc>
                      </a:pPr>
                      <a:r>
                        <a:rPr kumimoji="1" lang="ja-JP" altLang="en-US" sz="800" b="0" dirty="0"/>
                        <a:t>　　チームに分かれて現場の課題を整理し、どんな業務</a:t>
                      </a:r>
                      <a:endParaRPr kumimoji="1" lang="en-US" altLang="ja-JP" sz="800" b="0" dirty="0"/>
                    </a:p>
                    <a:p>
                      <a:pPr>
                        <a:lnSpc>
                          <a:spcPts val="900"/>
                        </a:lnSpc>
                      </a:pPr>
                      <a:r>
                        <a:rPr kumimoji="1" lang="ja-JP" altLang="en-US" sz="800" b="0" dirty="0"/>
                        <a:t>　　アプリを作成するかを考察する</a:t>
                      </a:r>
                      <a:endParaRPr kumimoji="1" lang="en-US" altLang="ja-JP" sz="800" b="0" dirty="0"/>
                    </a:p>
                    <a:p>
                      <a:pPr>
                        <a:lnSpc>
                          <a:spcPts val="900"/>
                        </a:lnSpc>
                      </a:pPr>
                      <a:r>
                        <a:rPr kumimoji="1" lang="ja-JP" altLang="en-US" sz="950" b="1" dirty="0"/>
                        <a:t>・アプリ作成①</a:t>
                      </a:r>
                      <a:endParaRPr kumimoji="1" lang="en-US" altLang="ja-JP" sz="950" b="1" dirty="0"/>
                    </a:p>
                    <a:p>
                      <a:pPr>
                        <a:lnSpc>
                          <a:spcPts val="900"/>
                        </a:lnSpc>
                      </a:pPr>
                      <a:r>
                        <a:rPr kumimoji="1" lang="ja-JP" altLang="en-US" sz="800" b="0" dirty="0"/>
                        <a:t>　　アプリ仕様が完成後、実際に</a:t>
                      </a:r>
                      <a:r>
                        <a:rPr kumimoji="1" lang="en-US" altLang="ja-JP" sz="800" b="0" dirty="0" err="1"/>
                        <a:t>Platio</a:t>
                      </a:r>
                      <a:r>
                        <a:rPr kumimoji="1" lang="ja-JP" altLang="en-US" sz="800" b="0" dirty="0"/>
                        <a:t>アプリを作成する</a:t>
                      </a:r>
                      <a:endParaRPr kumimoji="1" lang="en-US" altLang="ja-JP" sz="800" b="0" dirty="0"/>
                    </a:p>
                    <a:p>
                      <a:pPr>
                        <a:lnSpc>
                          <a:spcPts val="900"/>
                        </a:lnSpc>
                      </a:pPr>
                      <a:r>
                        <a:rPr kumimoji="1" lang="ja-JP" altLang="en-US" sz="800" b="0" dirty="0"/>
                        <a:t>　（宿題：アプリの作成）</a:t>
                      </a:r>
                    </a:p>
                  </a:txBody>
                  <a:tcPr anchor="ctr"/>
                </a:tc>
                <a:tc rowSpan="3">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mn-lt"/>
                          <a:ea typeface="+mn-ea"/>
                          <a:cs typeface="+mn-cs"/>
                        </a:rPr>
                        <a:t>アステリア株式会社地域共創エバンジェリスト</a:t>
                      </a:r>
                      <a:endParaRPr kumimoji="1" lang="en-US" altLang="ja-JP" sz="7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　松浦　真弓</a:t>
                      </a:r>
                      <a:r>
                        <a:rPr kumimoji="1" lang="ja-JP" altLang="en-US" sz="700" b="1" i="0" u="none" strike="noStrike" kern="1200" cap="none" spc="0" normalizeH="0" baseline="0" noProof="0" dirty="0">
                          <a:ln>
                            <a:noFill/>
                          </a:ln>
                          <a:solidFill>
                            <a:prstClr val="black"/>
                          </a:solidFill>
                          <a:effectLst/>
                          <a:uLnTx/>
                          <a:uFillTx/>
                          <a:latin typeface="+mn-lt"/>
                          <a:ea typeface="+mn-ea"/>
                          <a:cs typeface="+mn-cs"/>
                        </a:rPr>
                        <a:t>　氏</a:t>
                      </a:r>
                    </a:p>
                    <a:p>
                      <a:endParaRPr kumimoji="1" lang="en-US" altLang="ja-JP" sz="1000" b="1" dirty="0"/>
                    </a:p>
                    <a:p>
                      <a:r>
                        <a:rPr kumimoji="1" lang="ja-JP" altLang="en-US" sz="700" b="1" dirty="0"/>
                        <a:t>  ノーコード推進協会　事務局長</a:t>
                      </a:r>
                    </a:p>
                  </a:txBody>
                  <a:tcPr anchor="ctr"/>
                </a:tc>
                <a:extLst>
                  <a:ext uri="{0D108BD9-81ED-4DB2-BD59-A6C34878D82A}">
                    <a16:rowId xmlns:a16="http://schemas.microsoft.com/office/drawing/2014/main" val="1942417996"/>
                  </a:ext>
                </a:extLst>
              </a:tr>
              <a:tr h="700282">
                <a:tc vMerge="1">
                  <a:txBody>
                    <a:bodyPr/>
                    <a:lstStyle/>
                    <a:p>
                      <a:endParaRPr kumimoji="1" lang="ja-JP" altLang="en-US" sz="1000"/>
                    </a:p>
                  </a:txBody>
                  <a:tcPr/>
                </a:tc>
                <a:tc>
                  <a:txBody>
                    <a:bodyPr/>
                    <a:lstStyle/>
                    <a:p>
                      <a:r>
                        <a:rPr kumimoji="1" lang="en-US" altLang="ja-JP" sz="1500" dirty="0"/>
                        <a:t>7/19(</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15:00</a:t>
                      </a:r>
                    </a:p>
                  </a:txBody>
                  <a:tcPr anchor="ctr"/>
                </a:tc>
                <a:tc>
                  <a:txBody>
                    <a:bodyPr/>
                    <a:lstStyle/>
                    <a:p>
                      <a:r>
                        <a:rPr kumimoji="1" lang="ja-JP" altLang="en-US" sz="950" b="1" dirty="0"/>
                        <a:t>・アプリ作成②</a:t>
                      </a:r>
                      <a:endParaRPr kumimoji="1" lang="en-US" altLang="ja-JP" sz="950" b="1" dirty="0"/>
                    </a:p>
                    <a:p>
                      <a:r>
                        <a:rPr kumimoji="1" lang="ja-JP" altLang="en-US" sz="800" b="0" dirty="0"/>
                        <a:t>　　アプリ作成を各チームにて実施</a:t>
                      </a:r>
                      <a:endParaRPr kumimoji="1" lang="en-US" altLang="ja-JP" sz="800" b="0" dirty="0"/>
                    </a:p>
                    <a:p>
                      <a:r>
                        <a:rPr kumimoji="1" lang="ja-JP" altLang="en-US" sz="950" b="1" dirty="0"/>
                        <a:t>・発表資料作成</a:t>
                      </a:r>
                      <a:endParaRPr kumimoji="1" lang="en-US" altLang="ja-JP" sz="950" b="1" dirty="0"/>
                    </a:p>
                    <a:p>
                      <a:r>
                        <a:rPr kumimoji="1" lang="ja-JP" altLang="en-US" sz="800" b="0" dirty="0"/>
                        <a:t>　　発表会で使用するプレゼン資料を作成。</a:t>
                      </a:r>
                      <a:endParaRPr kumimoji="1" lang="en-US" altLang="ja-JP" sz="800" b="0" dirty="0"/>
                    </a:p>
                    <a:p>
                      <a:r>
                        <a:rPr kumimoji="1" lang="ja-JP" altLang="en-US" sz="800" b="0" dirty="0"/>
                        <a:t>　（宿題：アプリの作成</a:t>
                      </a:r>
                      <a:r>
                        <a:rPr kumimoji="1" lang="en-US" altLang="ja-JP" sz="800" b="0" dirty="0"/>
                        <a:t>/</a:t>
                      </a:r>
                      <a:r>
                        <a:rPr kumimoji="1" lang="ja-JP" altLang="en-US" sz="800" b="0" dirty="0"/>
                        <a:t>各現場での試用など）</a:t>
                      </a:r>
                    </a:p>
                  </a:txBody>
                  <a:tcPr anchor="ctr"/>
                </a:tc>
                <a:tc vMerge="1">
                  <a:txBody>
                    <a:bodyPr/>
                    <a:lstStyle/>
                    <a:p>
                      <a:endParaRPr kumimoji="1" lang="ja-JP" altLang="en-US" sz="1000" b="1"/>
                    </a:p>
                  </a:txBody>
                  <a:tcPr anchor="ctr"/>
                </a:tc>
                <a:extLst>
                  <a:ext uri="{0D108BD9-81ED-4DB2-BD59-A6C34878D82A}">
                    <a16:rowId xmlns:a16="http://schemas.microsoft.com/office/drawing/2014/main" val="2659472247"/>
                  </a:ext>
                </a:extLst>
              </a:tr>
              <a:tr h="611796">
                <a:tc vMerge="1">
                  <a:txBody>
                    <a:bodyPr/>
                    <a:lstStyle/>
                    <a:p>
                      <a:endParaRPr kumimoji="1" lang="ja-JP" altLang="en-US" sz="1000"/>
                    </a:p>
                  </a:txBody>
                  <a:tcPr/>
                </a:tc>
                <a:tc>
                  <a:txBody>
                    <a:bodyPr/>
                    <a:lstStyle/>
                    <a:p>
                      <a:r>
                        <a:rPr kumimoji="1" lang="en-US" altLang="ja-JP" sz="1500" dirty="0"/>
                        <a:t>8/9(</a:t>
                      </a:r>
                      <a:r>
                        <a:rPr kumimoji="1" lang="ja-JP" altLang="en-US" sz="1500" dirty="0"/>
                        <a:t>水</a:t>
                      </a:r>
                      <a:r>
                        <a:rPr kumimoji="1" lang="en-US" altLang="ja-JP" sz="1500" dirty="0"/>
                        <a:t>)</a:t>
                      </a:r>
                    </a:p>
                    <a:p>
                      <a:r>
                        <a:rPr kumimoji="1" lang="en-US" altLang="ja-JP" sz="1500" dirty="0"/>
                        <a:t>10:00</a:t>
                      </a:r>
                      <a:r>
                        <a:rPr kumimoji="1" lang="ja-JP" altLang="en-US" sz="1500" dirty="0"/>
                        <a:t>～</a:t>
                      </a:r>
                      <a:r>
                        <a:rPr kumimoji="1" lang="en-US" altLang="ja-JP" sz="1500" dirty="0"/>
                        <a:t>12:00</a:t>
                      </a:r>
                      <a:endParaRPr kumimoji="1" lang="ja-JP" altLang="en-US" sz="1500" dirty="0"/>
                    </a:p>
                  </a:txBody>
                  <a:tcPr anchor="ctr"/>
                </a:tc>
                <a:tc>
                  <a:txBody>
                    <a:bodyPr/>
                    <a:lstStyle/>
                    <a:p>
                      <a:r>
                        <a:rPr kumimoji="1" lang="ja-JP" altLang="en-US" sz="950" b="1" dirty="0"/>
                        <a:t>・アプリ発表会</a:t>
                      </a:r>
                      <a:endParaRPr kumimoji="1" lang="en-US" altLang="ja-JP" sz="950" b="1" dirty="0"/>
                    </a:p>
                    <a:p>
                      <a:r>
                        <a:rPr kumimoji="1" lang="ja-JP" altLang="en-US" sz="800" b="0" dirty="0"/>
                        <a:t>　　各チーム作成したアプリについて、アプリのデモを</a:t>
                      </a:r>
                      <a:endParaRPr kumimoji="1" lang="en-US" altLang="ja-JP" sz="800" b="0" dirty="0"/>
                    </a:p>
                    <a:p>
                      <a:r>
                        <a:rPr kumimoji="1" lang="ja-JP" altLang="en-US" sz="800" b="0" dirty="0"/>
                        <a:t>　　含めてプレゼンテーションする</a:t>
                      </a:r>
                    </a:p>
                  </a:txBody>
                  <a:tcPr anchor="ctr"/>
                </a:tc>
                <a:tc vMerge="1">
                  <a:txBody>
                    <a:bodyPr/>
                    <a:lstStyle/>
                    <a:p>
                      <a:endParaRPr kumimoji="1" lang="ja-JP" altLang="en-US" sz="1000" b="1"/>
                    </a:p>
                  </a:txBody>
                  <a:tcPr anchor="ctr"/>
                </a:tc>
                <a:extLst>
                  <a:ext uri="{0D108BD9-81ED-4DB2-BD59-A6C34878D82A}">
                    <a16:rowId xmlns:a16="http://schemas.microsoft.com/office/drawing/2014/main" val="3986276839"/>
                  </a:ext>
                </a:extLst>
              </a:tr>
              <a:tr h="611796">
                <a:tc rowSpan="4">
                  <a:txBody>
                    <a:bodyPr/>
                    <a:lstStyle/>
                    <a:p>
                      <a:pPr algn="ctr"/>
                      <a:r>
                        <a:rPr kumimoji="1" lang="en-US" altLang="ja-JP" sz="2000" b="1" dirty="0" err="1"/>
                        <a:t>kintone</a:t>
                      </a:r>
                      <a:r>
                        <a:rPr kumimoji="1" lang="ja-JP" altLang="en-US" sz="1600" b="1" dirty="0"/>
                        <a:t>編　</a:t>
                      </a:r>
                    </a:p>
                  </a:txBody>
                  <a:tcPr vert="vert" anchor="ctr"/>
                </a:tc>
                <a:tc>
                  <a:txBody>
                    <a:bodyPr/>
                    <a:lstStyle/>
                    <a:p>
                      <a:r>
                        <a:rPr kumimoji="1" lang="en-US" altLang="ja-JP" sz="1500" dirty="0"/>
                        <a:t>8/9(</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16:30</a:t>
                      </a:r>
                      <a:endParaRPr kumimoji="1" lang="ja-JP" altLang="en-US" sz="1500" dirty="0"/>
                    </a:p>
                  </a:txBody>
                  <a:tcPr anchor="ctr"/>
                </a:tc>
                <a:tc>
                  <a:txBody>
                    <a:bodyPr/>
                    <a:lstStyle/>
                    <a:p>
                      <a:r>
                        <a:rPr kumimoji="1" lang="ja-JP" altLang="en-US" sz="950" b="1" dirty="0"/>
                        <a:t>・</a:t>
                      </a:r>
                      <a:r>
                        <a:rPr kumimoji="1" lang="en-US" altLang="ja-JP" sz="950" b="1" dirty="0" err="1"/>
                        <a:t>kintone</a:t>
                      </a:r>
                      <a:r>
                        <a:rPr kumimoji="1" lang="ja-JP" altLang="en-US" sz="950" b="1" dirty="0"/>
                        <a:t>の概要とアプリ作成</a:t>
                      </a:r>
                      <a:endParaRPr kumimoji="1" lang="en-US" altLang="ja-JP" sz="950" b="1" dirty="0"/>
                    </a:p>
                    <a:p>
                      <a:r>
                        <a:rPr kumimoji="1" lang="ja-JP" altLang="en-US" sz="800" b="0" dirty="0"/>
                        <a:t>　　</a:t>
                      </a:r>
                      <a:r>
                        <a:rPr kumimoji="1" lang="en-US" altLang="ja-JP" sz="800" b="0" dirty="0" err="1"/>
                        <a:t>kintone</a:t>
                      </a:r>
                      <a:r>
                        <a:rPr kumimoji="1" lang="ja-JP" altLang="en-US" sz="800" b="0" dirty="0"/>
                        <a:t>の概要、ポータルの利用、アプリの作成①</a:t>
                      </a:r>
                      <a:br>
                        <a:rPr kumimoji="1" lang="en-US" altLang="ja-JP" sz="800" b="0" dirty="0"/>
                      </a:br>
                      <a:r>
                        <a:rPr kumimoji="1" lang="ja-JP" altLang="en-US" sz="800" b="0" dirty="0"/>
                        <a:t>　　アプリの基本操作</a:t>
                      </a:r>
                      <a:endParaRPr kumimoji="1" lang="en-US" altLang="ja-JP" sz="800" b="0" dirty="0"/>
                    </a:p>
                  </a:txBody>
                  <a:tcPr anchor="ctr"/>
                </a:tc>
                <a:tc rowSpan="4">
                  <a:txBody>
                    <a:bodyPr/>
                    <a:lstStyle/>
                    <a:p>
                      <a:r>
                        <a:rPr kumimoji="1" lang="ja-JP" altLang="en-US" sz="700" b="1" dirty="0"/>
                        <a:t>株式会社マイクロメイツ</a:t>
                      </a:r>
                      <a:endParaRPr kumimoji="1" lang="en-US" altLang="ja-JP" sz="700" b="1" dirty="0"/>
                    </a:p>
                    <a:p>
                      <a:r>
                        <a:rPr kumimoji="1" lang="ja-JP" altLang="en-US" sz="700" b="1" dirty="0"/>
                        <a:t>コンテンツ＆ラーニング部</a:t>
                      </a:r>
                      <a:br>
                        <a:rPr kumimoji="1" lang="en-US" altLang="ja-JP" sz="800" b="1" dirty="0"/>
                      </a:br>
                      <a:r>
                        <a:rPr kumimoji="1" lang="ja-JP" altLang="en-US" sz="1200" b="1" dirty="0"/>
                        <a:t>　三浦　亜紀子　</a:t>
                      </a:r>
                      <a:r>
                        <a:rPr kumimoji="1" lang="ja-JP" altLang="en-US" sz="700" b="1" dirty="0"/>
                        <a:t>氏</a:t>
                      </a:r>
                      <a:endParaRPr kumimoji="1" lang="en-US" altLang="ja-JP" sz="700" b="1" dirty="0"/>
                    </a:p>
                  </a:txBody>
                  <a:tcPr anchor="ctr"/>
                </a:tc>
                <a:extLst>
                  <a:ext uri="{0D108BD9-81ED-4DB2-BD59-A6C34878D82A}">
                    <a16:rowId xmlns:a16="http://schemas.microsoft.com/office/drawing/2014/main" val="3542363463"/>
                  </a:ext>
                </a:extLst>
              </a:tr>
              <a:tr h="611796">
                <a:tc vMerge="1">
                  <a:txBody>
                    <a:bodyPr/>
                    <a:lstStyle/>
                    <a:p>
                      <a:endParaRPr kumimoji="1" lang="ja-JP" altLang="en-US" sz="1000"/>
                    </a:p>
                  </a:txBody>
                  <a:tcPr/>
                </a:tc>
                <a:tc>
                  <a:txBody>
                    <a:bodyPr/>
                    <a:lstStyle/>
                    <a:p>
                      <a:r>
                        <a:rPr kumimoji="1" lang="en-US" altLang="ja-JP" sz="1500" dirty="0"/>
                        <a:t>8/23(</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16:30</a:t>
                      </a:r>
                      <a:endParaRPr kumimoji="1" lang="ja-JP" altLang="en-US" sz="1500" dirty="0"/>
                    </a:p>
                  </a:txBody>
                  <a:tcPr anchor="ctr"/>
                </a:tc>
                <a:tc>
                  <a:txBody>
                    <a:bodyPr/>
                    <a:lstStyle/>
                    <a:p>
                      <a:r>
                        <a:rPr kumimoji="1" lang="ja-JP" altLang="en-US" sz="950" b="1" dirty="0"/>
                        <a:t>・アプリの一覧、グラフ、フォーム</a:t>
                      </a:r>
                      <a:endParaRPr kumimoji="1" lang="en-US" altLang="ja-JP" sz="950" b="1" dirty="0"/>
                    </a:p>
                    <a:p>
                      <a:r>
                        <a:rPr kumimoji="1" lang="ja-JP" altLang="en-US" sz="800" b="0" dirty="0"/>
                        <a:t>　　一覧の作成と設定、グラフの作成と設定、</a:t>
                      </a:r>
                      <a:br>
                        <a:rPr kumimoji="1" lang="en-US" altLang="ja-JP" sz="800" b="0" dirty="0"/>
                      </a:br>
                      <a:r>
                        <a:rPr kumimoji="1" lang="ja-JP" altLang="en-US" sz="800" b="0" dirty="0"/>
                        <a:t>　　フォームの設定、アプリの作成②</a:t>
                      </a:r>
                    </a:p>
                  </a:txBody>
                  <a:tcPr anchor="ctr"/>
                </a:tc>
                <a:tc vMerge="1">
                  <a:txBody>
                    <a:bodyPr/>
                    <a:lstStyle/>
                    <a:p>
                      <a:endParaRPr kumimoji="1" lang="ja-JP" altLang="en-US" sz="1000" b="1"/>
                    </a:p>
                  </a:txBody>
                  <a:tcPr anchor="ctr"/>
                </a:tc>
                <a:extLst>
                  <a:ext uri="{0D108BD9-81ED-4DB2-BD59-A6C34878D82A}">
                    <a16:rowId xmlns:a16="http://schemas.microsoft.com/office/drawing/2014/main" val="1061662044"/>
                  </a:ext>
                </a:extLst>
              </a:tr>
              <a:tr h="611796">
                <a:tc vMerge="1">
                  <a:txBody>
                    <a:bodyPr/>
                    <a:lstStyle/>
                    <a:p>
                      <a:endParaRPr kumimoji="1" lang="ja-JP" altLang="en-US" sz="1000"/>
                    </a:p>
                  </a:txBody>
                  <a:tcPr/>
                </a:tc>
                <a:tc>
                  <a:txBody>
                    <a:bodyPr/>
                    <a:lstStyle/>
                    <a:p>
                      <a:r>
                        <a:rPr kumimoji="1" lang="en-US" altLang="ja-JP" sz="1500" dirty="0"/>
                        <a:t>9/6(</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16:30</a:t>
                      </a:r>
                      <a:endParaRPr kumimoji="1" lang="ja-JP" altLang="en-US" sz="1500" dirty="0"/>
                    </a:p>
                  </a:txBody>
                  <a:tcPr anchor="ctr"/>
                </a:tc>
                <a:tc>
                  <a:txBody>
                    <a:bodyPr/>
                    <a:lstStyle/>
                    <a:p>
                      <a:r>
                        <a:rPr kumimoji="1" lang="ja-JP" altLang="en-US" sz="950" b="1" dirty="0"/>
                        <a:t>・スペース、管理画面、アプリの設計と作成</a:t>
                      </a:r>
                      <a:endParaRPr kumimoji="1" lang="en-US" altLang="ja-JP" sz="950" b="1" dirty="0"/>
                    </a:p>
                    <a:p>
                      <a:r>
                        <a:rPr kumimoji="1" lang="ja-JP" altLang="en-US" sz="800" b="0" dirty="0"/>
                        <a:t>　　スペースの操作と作成、各管理画面</a:t>
                      </a:r>
                      <a:br>
                        <a:rPr kumimoji="1" lang="en-US" altLang="ja-JP" sz="800" b="0" dirty="0"/>
                      </a:br>
                      <a:r>
                        <a:rPr kumimoji="1" lang="ja-JP" altLang="en-US" sz="800" b="0" dirty="0"/>
                        <a:t>　　各自業務に沿ったアプリの設計と作成</a:t>
                      </a:r>
                    </a:p>
                  </a:txBody>
                  <a:tcPr anchor="ctr"/>
                </a:tc>
                <a:tc vMerge="1">
                  <a:txBody>
                    <a:bodyPr/>
                    <a:lstStyle/>
                    <a:p>
                      <a:endParaRPr kumimoji="1" lang="ja-JP" altLang="en-US" sz="1000" b="1" dirty="0"/>
                    </a:p>
                  </a:txBody>
                  <a:tcPr anchor="ctr"/>
                </a:tc>
                <a:extLst>
                  <a:ext uri="{0D108BD9-81ED-4DB2-BD59-A6C34878D82A}">
                    <a16:rowId xmlns:a16="http://schemas.microsoft.com/office/drawing/2014/main" val="980637436"/>
                  </a:ext>
                </a:extLst>
              </a:tr>
              <a:tr h="505224">
                <a:tc vMerge="1">
                  <a:txBody>
                    <a:bodyPr/>
                    <a:lstStyle/>
                    <a:p>
                      <a:endParaRPr kumimoji="1" lang="ja-JP" altLang="en-US" sz="1000"/>
                    </a:p>
                  </a:txBody>
                  <a:tcPr/>
                </a:tc>
                <a:tc>
                  <a:txBody>
                    <a:bodyPr/>
                    <a:lstStyle/>
                    <a:p>
                      <a:r>
                        <a:rPr kumimoji="1" lang="en-US" altLang="ja-JP" sz="1500" dirty="0"/>
                        <a:t>9/20(</a:t>
                      </a:r>
                      <a:r>
                        <a:rPr kumimoji="1" lang="ja-JP" altLang="en-US" sz="1500" dirty="0"/>
                        <a:t>水</a:t>
                      </a:r>
                      <a:r>
                        <a:rPr kumimoji="1" lang="en-US" altLang="ja-JP" sz="1500" dirty="0"/>
                        <a:t>)</a:t>
                      </a:r>
                    </a:p>
                    <a:p>
                      <a:r>
                        <a:rPr kumimoji="1" lang="en-US" altLang="ja-JP" sz="1500" dirty="0"/>
                        <a:t>13:00</a:t>
                      </a:r>
                      <a:r>
                        <a:rPr kumimoji="1" lang="ja-JP" altLang="en-US" sz="1500" dirty="0"/>
                        <a:t>～</a:t>
                      </a:r>
                      <a:r>
                        <a:rPr kumimoji="1" lang="en-US" altLang="ja-JP" sz="1500" dirty="0"/>
                        <a:t>16:30</a:t>
                      </a:r>
                      <a:endParaRPr kumimoji="1" lang="ja-JP" altLang="en-US" sz="1500" dirty="0"/>
                    </a:p>
                  </a:txBody>
                  <a:tcPr anchor="ctr"/>
                </a:tc>
                <a:tc>
                  <a:txBody>
                    <a:bodyPr/>
                    <a:lstStyle/>
                    <a:p>
                      <a:r>
                        <a:rPr kumimoji="1" lang="ja-JP" altLang="en-US" sz="950" b="1" dirty="0"/>
                        <a:t>・アプリ作成と発表</a:t>
                      </a:r>
                      <a:endParaRPr kumimoji="1" lang="en-US" altLang="ja-JP" sz="950" b="1" dirty="0"/>
                    </a:p>
                    <a:p>
                      <a:r>
                        <a:rPr kumimoji="1" lang="ja-JP" altLang="en-US" sz="800" b="0" dirty="0"/>
                        <a:t>　　グループで発表者を決定しブラッシュアップ、</a:t>
                      </a:r>
                      <a:br>
                        <a:rPr kumimoji="1" lang="en-US" altLang="ja-JP" sz="800" b="0" dirty="0"/>
                      </a:br>
                      <a:r>
                        <a:rPr kumimoji="1" lang="ja-JP" altLang="en-US" sz="800" b="0" dirty="0"/>
                        <a:t>　　グループ発表</a:t>
                      </a:r>
                      <a:endParaRPr kumimoji="1" lang="en-US" altLang="ja-JP" sz="800" b="0" dirty="0"/>
                    </a:p>
                  </a:txBody>
                  <a:tcPr anchor="ctr"/>
                </a:tc>
                <a:tc vMerge="1">
                  <a:txBody>
                    <a:bodyPr/>
                    <a:lstStyle/>
                    <a:p>
                      <a:endParaRPr kumimoji="1" lang="ja-JP" altLang="en-US" sz="1000" dirty="0"/>
                    </a:p>
                  </a:txBody>
                  <a:tcPr anchor="ctr"/>
                </a:tc>
                <a:extLst>
                  <a:ext uri="{0D108BD9-81ED-4DB2-BD59-A6C34878D82A}">
                    <a16:rowId xmlns:a16="http://schemas.microsoft.com/office/drawing/2014/main" val="1400284413"/>
                  </a:ext>
                </a:extLst>
              </a:tr>
            </a:tbl>
          </a:graphicData>
        </a:graphic>
      </p:graphicFrame>
      <p:pic>
        <p:nvPicPr>
          <p:cNvPr id="59" name="図 58">
            <a:extLst>
              <a:ext uri="{FF2B5EF4-FFF2-40B4-BE49-F238E27FC236}">
                <a16:creationId xmlns:a16="http://schemas.microsoft.com/office/drawing/2014/main" id="{98387007-1999-4803-8822-F58B32A96D77}"/>
              </a:ext>
            </a:extLst>
          </p:cNvPr>
          <p:cNvPicPr>
            <a:picLocks noChangeAspect="1"/>
          </p:cNvPicPr>
          <p:nvPr/>
        </p:nvPicPr>
        <p:blipFill rotWithShape="1">
          <a:blip r:embed="rId3"/>
          <a:srcRect l="6824" t="13710" r="6298" b="4646"/>
          <a:stretch/>
        </p:blipFill>
        <p:spPr>
          <a:xfrm>
            <a:off x="6524785" y="740931"/>
            <a:ext cx="558155" cy="669785"/>
          </a:xfrm>
          <a:prstGeom prst="rect">
            <a:avLst/>
          </a:prstGeom>
        </p:spPr>
      </p:pic>
      <p:pic>
        <p:nvPicPr>
          <p:cNvPr id="60" name="図 59">
            <a:extLst>
              <a:ext uri="{FF2B5EF4-FFF2-40B4-BE49-F238E27FC236}">
                <a16:creationId xmlns:a16="http://schemas.microsoft.com/office/drawing/2014/main" id="{E9A88811-9BE5-457C-AA04-C331E3CD2866}"/>
              </a:ext>
            </a:extLst>
          </p:cNvPr>
          <p:cNvPicPr>
            <a:picLocks noChangeAspect="1"/>
          </p:cNvPicPr>
          <p:nvPr/>
        </p:nvPicPr>
        <p:blipFill>
          <a:blip r:embed="rId4"/>
          <a:stretch>
            <a:fillRect/>
          </a:stretch>
        </p:blipFill>
        <p:spPr>
          <a:xfrm>
            <a:off x="6471793" y="2434414"/>
            <a:ext cx="664138" cy="693251"/>
          </a:xfrm>
          <a:prstGeom prst="rect">
            <a:avLst/>
          </a:prstGeom>
        </p:spPr>
      </p:pic>
      <p:sp>
        <p:nvSpPr>
          <p:cNvPr id="61" name="大かっこ 60">
            <a:extLst>
              <a:ext uri="{FF2B5EF4-FFF2-40B4-BE49-F238E27FC236}">
                <a16:creationId xmlns:a16="http://schemas.microsoft.com/office/drawing/2014/main" id="{28829DF7-C0F9-4C8B-9167-809069DF1652}"/>
              </a:ext>
            </a:extLst>
          </p:cNvPr>
          <p:cNvSpPr/>
          <p:nvPr/>
        </p:nvSpPr>
        <p:spPr>
          <a:xfrm>
            <a:off x="4608147" y="2913169"/>
            <a:ext cx="1728192" cy="138506"/>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Calibri"/>
              <a:ea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7C134985-2FAC-9C2C-2ADA-368D6C9DB261}"/>
              </a:ext>
            </a:extLst>
          </p:cNvPr>
          <p:cNvSpPr txBox="1"/>
          <p:nvPr/>
        </p:nvSpPr>
        <p:spPr>
          <a:xfrm>
            <a:off x="3828288" y="194720"/>
            <a:ext cx="3501619" cy="215444"/>
          </a:xfrm>
          <a:prstGeom prst="rect">
            <a:avLst/>
          </a:prstGeom>
          <a:noFill/>
        </p:spPr>
        <p:txBody>
          <a:bodyPr wrap="square" rtlCol="0">
            <a:spAutoFit/>
          </a:bodyPr>
          <a:lstStyle/>
          <a:p>
            <a:r>
              <a:rPr kumimoji="1" lang="ja-JP" altLang="en-US" sz="800" b="1" dirty="0"/>
              <a:t>講義内容および講師については、予告なく変更になる可能性がございます</a:t>
            </a:r>
          </a:p>
        </p:txBody>
      </p:sp>
      <p:pic>
        <p:nvPicPr>
          <p:cNvPr id="3" name="図 2">
            <a:extLst>
              <a:ext uri="{FF2B5EF4-FFF2-40B4-BE49-F238E27FC236}">
                <a16:creationId xmlns:a16="http://schemas.microsoft.com/office/drawing/2014/main" id="{E60F90F8-406B-962C-D4AF-8CC64D0F0434}"/>
              </a:ext>
            </a:extLst>
          </p:cNvPr>
          <p:cNvPicPr>
            <a:picLocks noChangeAspect="1"/>
          </p:cNvPicPr>
          <p:nvPr/>
        </p:nvPicPr>
        <p:blipFill>
          <a:blip r:embed="rId5"/>
          <a:stretch>
            <a:fillRect/>
          </a:stretch>
        </p:blipFill>
        <p:spPr>
          <a:xfrm>
            <a:off x="6376428" y="4691681"/>
            <a:ext cx="706512" cy="653787"/>
          </a:xfrm>
          <a:prstGeom prst="rect">
            <a:avLst/>
          </a:prstGeom>
        </p:spPr>
      </p:pic>
      <p:pic>
        <p:nvPicPr>
          <p:cNvPr id="5" name="図 4" descr="スーツを着た男性&#10;&#10;自動的に生成された説明">
            <a:extLst>
              <a:ext uri="{FF2B5EF4-FFF2-40B4-BE49-F238E27FC236}">
                <a16:creationId xmlns:a16="http://schemas.microsoft.com/office/drawing/2014/main" id="{74834D45-FE35-D983-55BD-0FFA519D1C60}"/>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b="14895"/>
          <a:stretch/>
        </p:blipFill>
        <p:spPr>
          <a:xfrm>
            <a:off x="6428855" y="6743795"/>
            <a:ext cx="637712" cy="701768"/>
          </a:xfrm>
          <a:prstGeom prst="rect">
            <a:avLst/>
          </a:prstGeom>
        </p:spPr>
      </p:pic>
    </p:spTree>
    <p:extLst>
      <p:ext uri="{BB962C8B-B14F-4D97-AF65-F5344CB8AC3E}">
        <p14:creationId xmlns:p14="http://schemas.microsoft.com/office/powerpoint/2010/main" val="4944709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1245</Words>
  <Application>Microsoft Office PowerPoint</Application>
  <PresentationFormat>ユーザー設定</PresentationFormat>
  <Paragraphs>182</Paragraphs>
  <Slides>2</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AR P丸ゴシック体M</vt:lpstr>
      <vt:lpstr>HG丸ｺﾞｼｯｸM-PRO</vt:lpstr>
      <vt:lpstr>HG創英角ｺﾞｼｯｸUB</vt:lpstr>
      <vt:lpstr>Meiryo UI</vt:lpstr>
      <vt:lpstr>ＭＳ Ｐゴシック</vt:lpstr>
      <vt:lpstr>ＭＳ Ｐゴシック 本文</vt:lpstr>
      <vt:lpstr>游ゴシック</vt:lpstr>
      <vt:lpstr>Arial</vt:lpstr>
      <vt:lpstr>Arial Black</vt:lpstr>
      <vt:lpstr>Calibri</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大村　明裕</dc:creator>
  <cp:lastModifiedBy>HW53749</cp:lastModifiedBy>
  <cp:revision>3</cp:revision>
  <cp:lastPrinted>2023-05-12T06:33:18Z</cp:lastPrinted>
  <dcterms:modified xsi:type="dcterms:W3CDTF">2023-05-19T09:51:08Z</dcterms:modified>
</cp:coreProperties>
</file>