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320" r:id="rId3"/>
    <p:sldId id="319" r:id="rId4"/>
    <p:sldId id="318" r:id="rId5"/>
  </p:sldIdLst>
  <p:sldSz cx="9144000" cy="5143500" type="screen16x9"/>
  <p:notesSz cx="6735763" cy="9866313"/>
  <p:defaultTextStyle>
    <a:defPPr>
      <a:defRPr lang="ja-JP"/>
    </a:defPPr>
    <a:lvl1pPr marL="0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kumimoji="1"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66"/>
    <a:srgbClr val="FFFF99"/>
    <a:srgbClr val="FF99CC"/>
    <a:srgbClr val="FF9900"/>
    <a:srgbClr val="0000CC"/>
    <a:srgbClr val="FF5050"/>
    <a:srgbClr val="FF6600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5" autoAdjust="0"/>
    <p:restoredTop sz="94333" autoAdjust="0"/>
  </p:normalViewPr>
  <p:slideViewPr>
    <p:cSldViewPr>
      <p:cViewPr varScale="1">
        <p:scale>
          <a:sx n="92" d="100"/>
          <a:sy n="92" d="100"/>
        </p:scale>
        <p:origin x="510" y="-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19413" cy="495300"/>
          </a:xfrm>
          <a:prstGeom prst="rect">
            <a:avLst/>
          </a:prstGeom>
        </p:spPr>
        <p:txBody>
          <a:bodyPr vert="horz" lIns="91374" tIns="45688" rIns="91374" bIns="4568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74" tIns="45688" rIns="91374" bIns="45688" rtlCol="0"/>
          <a:lstStyle>
            <a:lvl1pPr algn="r">
              <a:defRPr sz="1200"/>
            </a:lvl1pPr>
          </a:lstStyle>
          <a:p>
            <a:fld id="{571E4017-5DC4-40CC-BB96-DB8C5EDCF1BB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4" tIns="45688" rIns="91374" bIns="4568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4" y="4748213"/>
            <a:ext cx="5389563" cy="3884612"/>
          </a:xfrm>
          <a:prstGeom prst="rect">
            <a:avLst/>
          </a:prstGeom>
        </p:spPr>
        <p:txBody>
          <a:bodyPr vert="horz" lIns="91374" tIns="45688" rIns="91374" bIns="4568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1015"/>
            <a:ext cx="2919413" cy="495300"/>
          </a:xfrm>
          <a:prstGeom prst="rect">
            <a:avLst/>
          </a:prstGeom>
        </p:spPr>
        <p:txBody>
          <a:bodyPr vert="horz" lIns="91374" tIns="45688" rIns="91374" bIns="4568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74" tIns="45688" rIns="91374" bIns="45688" rtlCol="0" anchor="b"/>
          <a:lstStyle>
            <a:lvl1pPr algn="r">
              <a:defRPr sz="1200"/>
            </a:lvl1pPr>
          </a:lstStyle>
          <a:p>
            <a:fld id="{1553DE9D-2765-4DD5-A722-0DC9131CD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42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22">
              <a:defRPr/>
            </a:pPr>
            <a:fld id="{74E9FCAE-3735-4E4E-8B3F-23E016643FF2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22">
                <a:defRPr/>
              </a:pPr>
              <a:t>2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5210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F47E1-0F83-4941-B758-F83191F77973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227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9559-F4F5-4F2E-B1A1-2EF5FBD389AF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343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4A19E-7F7C-4906-A6D3-80A6C43FBBCE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840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3B64-4BF7-43DE-96AA-93F73FFDE7E2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47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0AC-DAE5-4F17-9A5E-06CF90B9DD18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29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7C3E8-DE52-4946-A1F0-D0D8AAD8BF54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245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662FF-93B1-4293-AEBE-77604148B93D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334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9BE65-8249-40E6-BD27-6803C498AD12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6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3020-F37D-4A39-9AC0-955CB9941C99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921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BAC59-1FCB-4192-8912-6D5A5FADAF7F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94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57CD-0C3A-4200-BBCF-FEF9131BF2E1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4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2020/5/20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79252" rtl="0" eaLnBrk="1" latinLnBrk="0" hangingPunct="1">
        <a:spcBef>
          <a:spcPct val="0"/>
        </a:spcBef>
        <a:buNone/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itchFamily="34" charset="0"/>
        <a:buChar char="–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itchFamily="34" charset="0"/>
        <a:buChar char="–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itchFamily="34" charset="0"/>
        <a:buChar char="»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C102-D372-44A2-8877-081982D5A0D8}" type="datetime1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24BCF-50F5-4300-99E6-5C4B0B0B0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02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6008" y="0"/>
            <a:ext cx="7429500" cy="433558"/>
          </a:xfrm>
        </p:spPr>
        <p:txBody>
          <a:bodyPr>
            <a:norm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新型コロナウイルス感染拡大防止に係る石川県の取組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-108520" y="433558"/>
            <a:ext cx="936104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サブタイトル 2"/>
          <p:cNvSpPr txBox="1">
            <a:spLocks/>
          </p:cNvSpPr>
          <p:nvPr/>
        </p:nvSpPr>
        <p:spPr>
          <a:xfrm>
            <a:off x="107504" y="922712"/>
            <a:ext cx="9036496" cy="436392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イベント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屋内の場合：１００人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以下かつ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収容定員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の半分以下の参加人数にする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・ 屋外の場合：２００人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以下かつ人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と人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との距離を十分に確保できる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（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できるだけ２ｍ）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500"/>
              </a:lnSpc>
              <a:spcBef>
                <a:spcPts val="750"/>
              </a:spcBef>
            </a:pP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在宅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勤務、ローテーション勤務、時差出勤など、人との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接触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en-US" altLang="ja-JP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を低減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する取組</a:t>
            </a:r>
            <a:endParaRPr lang="en-US" alt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500"/>
              </a:lnSpc>
              <a:spcBef>
                <a:spcPts val="750"/>
              </a:spcBef>
            </a:pP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 適切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な感染防止対策の実施</a:t>
            </a:r>
            <a:endParaRPr lang="en-US" alt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業種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や施設の種別ごとの感染拡大予防ガイドライン等を踏まえ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適切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な感染防止対策を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181" y="461046"/>
            <a:ext cx="380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ja-JP" altLang="en-US" sz="2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事業者の皆様へのお願い</a:t>
            </a:r>
            <a:endParaRPr kumimoji="0" lang="ja-JP" altLang="en-US" sz="2400" b="1" u="sng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481692" y="4869657"/>
            <a:ext cx="1671638" cy="273844"/>
          </a:xfrm>
        </p:spPr>
        <p:txBody>
          <a:bodyPr/>
          <a:lstStyle/>
          <a:p>
            <a:pPr defTabSz="779233"/>
            <a:r>
              <a:rPr lang="en-US" altLang="ja-JP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4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6008" y="0"/>
            <a:ext cx="7429500" cy="433558"/>
          </a:xfrm>
        </p:spPr>
        <p:txBody>
          <a:bodyPr>
            <a:norm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新型コロナウイルス感染拡大防止に係る石川県の取組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433558"/>
            <a:ext cx="91440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サブタイトル 2"/>
          <p:cNvSpPr txBox="1">
            <a:spLocks/>
          </p:cNvSpPr>
          <p:nvPr/>
        </p:nvSpPr>
        <p:spPr>
          <a:xfrm>
            <a:off x="0" y="866307"/>
            <a:ext cx="9468544" cy="436973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1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200"/>
              </a:lnSpc>
              <a:spcBef>
                <a:spcPts val="750"/>
              </a:spcBef>
            </a:pP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200"/>
              </a:lnSpc>
              <a:spcBef>
                <a:spcPts val="750"/>
              </a:spcBef>
            </a:pP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200"/>
              </a:lnSpc>
              <a:spcBef>
                <a:spcPts val="750"/>
              </a:spcBef>
            </a:pPr>
            <a:r>
              <a:rPr lang="en-US" altLang="ja-JP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④「</a:t>
            </a:r>
            <a:r>
              <a:rPr lang="ja-JP" altLang="en-US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新しい生活様式」の定着</a:t>
            </a: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「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人と人との距離の確保」、「マスクの着用」、「手洗いなど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の手指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衛生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20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をはじめ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とした基本的な感染対策の継続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⇒　「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新しい生活様式の実践例」を参照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975"/>
              </a:lnSpc>
              <a:spcBef>
                <a:spcPts val="0"/>
              </a:spcBef>
            </a:pP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 都道府県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をまたぐ移動の自粛</a:t>
            </a:r>
            <a:endParaRPr lang="en-US" alt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帰省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や旅行など、都道府県をまたいだ不要不急の移動を可能な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限り控える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ts val="975"/>
              </a:lnSpc>
              <a:spcBef>
                <a:spcPts val="0"/>
              </a:spcBef>
            </a:pPr>
            <a:endParaRPr lang="en-US" altLang="ja-JP" sz="14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 これ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までにクラスターが発生しているような施設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や</a:t>
            </a:r>
            <a:endParaRPr lang="en-US" altLang="ja-JP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en-US" altLang="ja-JP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三つの密</a:t>
            </a:r>
            <a:r>
              <a:rPr lang="ja-JP" altLang="en-US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」の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ある場への外出を避ける</a:t>
            </a:r>
            <a:endParaRPr lang="en-US" altLang="ja-JP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7504" y="635473"/>
            <a:ext cx="3803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ja-JP" altLang="en-US" sz="2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従業者</a:t>
            </a:r>
            <a:r>
              <a:rPr lang="ja-JP" altLang="en-US" sz="24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皆様へのお願い</a:t>
            </a:r>
            <a:endParaRPr kumimoji="0" lang="ja-JP" altLang="en-US" sz="2400" b="1" u="sng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481692" y="4869657"/>
            <a:ext cx="1671638" cy="273844"/>
          </a:xfrm>
        </p:spPr>
        <p:txBody>
          <a:bodyPr/>
          <a:lstStyle/>
          <a:p>
            <a:pPr defTabSz="779233"/>
            <a:r>
              <a:rPr lang="en-US" altLang="ja-JP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5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2809" y="1737390"/>
            <a:ext cx="9028004" cy="141042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811" y="-27012"/>
            <a:ext cx="9144000" cy="397335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県 有 施 設 の 再 開 に つ い て</a:t>
            </a: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サブタイトル 2"/>
          <p:cNvSpPr>
            <a:spLocks noGrp="1"/>
          </p:cNvSpPr>
          <p:nvPr>
            <p:ph type="subTitle" idx="1"/>
          </p:nvPr>
        </p:nvSpPr>
        <p:spPr>
          <a:xfrm>
            <a:off x="35496" y="413484"/>
            <a:ext cx="10329009" cy="1150154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altLang="ja-JP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31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日まで休館・休園している県有施設</a:t>
            </a:r>
            <a:r>
              <a:rPr lang="ja-JP" altLang="en-US" sz="2000" dirty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、民間施設の休業要請を解除する</a:t>
            </a:r>
            <a:endParaRPr lang="en-US" altLang="ja-JP" sz="2000" dirty="0" smtClean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lnSpc>
                <a:spcPts val="2100"/>
              </a:lnSpc>
              <a:spcBef>
                <a:spcPts val="0"/>
              </a:spcBef>
            </a:pPr>
            <a:r>
              <a:rPr lang="en-US" altLang="ja-JP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20</a:t>
            </a:r>
            <a:r>
              <a:rPr lang="ja-JP" altLang="en-US" sz="2000" dirty="0" smtClean="0">
                <a:solidFill>
                  <a:srgbClr val="FF000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日以降、感染防止策の準備が整い次第、順次、開館・開園。</a:t>
            </a:r>
            <a:endParaRPr lang="en-US" altLang="ja-JP" sz="2000" dirty="0" smtClean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lnSpc>
                <a:spcPts val="800"/>
              </a:lnSpc>
              <a:spcBef>
                <a:spcPts val="0"/>
              </a:spcBef>
            </a:pPr>
            <a:endParaRPr lang="en-US" altLang="ja-JP" sz="1700" dirty="0" smtClean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※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観光スポットの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側面が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強い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４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施設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（兼六園、伝統産業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工芸館</a:t>
            </a:r>
            <a:r>
              <a:rPr lang="en-US" altLang="ja-JP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いしかわ生活工芸ﾐｭｰｼﾞｱﾑ</a:t>
            </a:r>
            <a:r>
              <a:rPr lang="en-US" altLang="ja-JP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lang="ja-JP" altLang="en-US" sz="1700" dirty="0" err="1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、</a:t>
            </a:r>
            <a:endParaRPr lang="en-US" altLang="ja-JP" sz="1700" dirty="0" smtClean="0">
              <a:solidFill>
                <a:schemeClr val="tx1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l">
              <a:spcBef>
                <a:spcPts val="0"/>
              </a:spcBef>
            </a:pPr>
            <a:r>
              <a:rPr lang="en-US" altLang="ja-JP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</a:t>
            </a:r>
            <a:r>
              <a:rPr lang="en-US" altLang="ja-JP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 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金沢城公園の屋内施設、千里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浜</a:t>
            </a:r>
            <a:r>
              <a:rPr lang="ja-JP" altLang="en-US" sz="1700" dirty="0" smtClean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なぎさﾄﾞﾗｲﾌﾞｳｪｲ）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は、</a:t>
            </a:r>
            <a:r>
              <a:rPr lang="en-US" altLang="ja-JP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月</a:t>
            </a:r>
            <a:r>
              <a:rPr lang="en-US" altLang="ja-JP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31</a:t>
            </a:r>
            <a:r>
              <a:rPr lang="ja-JP" altLang="en-US" sz="1700" dirty="0">
                <a:solidFill>
                  <a:schemeClr val="tx1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日まで休館・休園等を継続</a:t>
            </a:r>
          </a:p>
          <a:p>
            <a:pPr algn="l">
              <a:spcBef>
                <a:spcPts val="0"/>
              </a:spcBef>
            </a:pPr>
            <a:endParaRPr lang="en-US" altLang="ja-JP" sz="1800" dirty="0">
              <a:solidFill>
                <a:srgbClr val="FF000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 flipV="1">
            <a:off x="37568" y="378165"/>
            <a:ext cx="9057254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8303" tIns="29152" rIns="58303" bIns="29152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-40493" y="3628990"/>
            <a:ext cx="2849093" cy="23771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（今回方針を決定した主な施設）</a:t>
            </a:r>
            <a:endParaRPr lang="en-US" altLang="ja-JP" sz="12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265925"/>
              </p:ext>
            </p:extLst>
          </p:nvPr>
        </p:nvGraphicFramePr>
        <p:xfrm>
          <a:off x="2499731" y="3628990"/>
          <a:ext cx="6536765" cy="1463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37395">
                  <a:extLst>
                    <a:ext uri="{9D8B030D-6E8A-4147-A177-3AD203B41FA5}">
                      <a16:colId xmlns:a16="http://schemas.microsoft.com/office/drawing/2014/main" val="988313162"/>
                    </a:ext>
                  </a:extLst>
                </a:gridCol>
                <a:gridCol w="5299370">
                  <a:extLst>
                    <a:ext uri="{9D8B030D-6E8A-4147-A177-3AD203B41FA5}">
                      <a16:colId xmlns:a16="http://schemas.microsoft.com/office/drawing/2014/main" val="714426283"/>
                    </a:ext>
                  </a:extLst>
                </a:gridCol>
              </a:tblGrid>
              <a:tr h="220186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施　設　名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042178"/>
                  </a:ext>
                </a:extLst>
              </a:tr>
              <a:tr h="2201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文化・教育施設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能楽堂、音楽堂、しいのき迎賓館、生涯学習センター、</a:t>
                      </a:r>
                      <a:endParaRPr kumimoji="1" lang="en-US" altLang="ja-JP" sz="1100" dirty="0" smtClean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いしかわ子ども交流センター（本館、七尾館、小松館）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5292919"/>
                  </a:ext>
                </a:extLst>
              </a:tr>
              <a:tr h="2201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スポーツ施設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いしかわ総合スポーツセンター、武道館、野球場、西部緑地公園陸上競技場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3256718"/>
                  </a:ext>
                </a:extLst>
              </a:tr>
              <a:tr h="2201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宿泊・研修施設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少年自然の家（白山ろく、鹿島、能登）、白山青年の家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7703401"/>
                  </a:ext>
                </a:extLst>
              </a:tr>
              <a:tr h="2201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その他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産業展示館、公園内の屋内施設</a:t>
                      </a:r>
                      <a:endParaRPr kumimoji="1" lang="ja-JP" altLang="en-US" sz="11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785145"/>
                  </a:ext>
                </a:extLst>
              </a:tr>
            </a:tbl>
          </a:graphicData>
        </a:graphic>
      </p:graphicFrame>
      <p:sp>
        <p:nvSpPr>
          <p:cNvPr id="14" name="サブタイトル 2"/>
          <p:cNvSpPr txBox="1">
            <a:spLocks/>
          </p:cNvSpPr>
          <p:nvPr/>
        </p:nvSpPr>
        <p:spPr>
          <a:xfrm>
            <a:off x="74938" y="1727784"/>
            <a:ext cx="9091191" cy="105999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en-US" altLang="ja-JP" sz="1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&lt;</a:t>
            </a:r>
            <a:r>
              <a:rPr lang="ja-JP" altLang="en-US" sz="1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基本的な考え方</a:t>
            </a:r>
            <a:r>
              <a:rPr lang="en-US" altLang="ja-JP" sz="1600" b="1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&gt;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既に開館している県立美術館等の感染防止策や、各施設に関連する業種毎のガイドライン、他県の対応などを参考に、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万全の感染防止策を講じる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貸館施設は、国の通知に基づき、当面、屋内イベントは、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人以下、かつ収容定員の半分以下の参加人数のもの、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屋外イベントは、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200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人以下、かつ人と人との距離を十分に確保できるもの（できるだけ</a:t>
            </a: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2m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）に限り、使用を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認める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当面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、県民の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利用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基本とする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3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-168028" y="930138"/>
            <a:ext cx="9756577" cy="37820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　</a:t>
            </a:r>
            <a:endParaRPr lang="en-US" altLang="ja-JP" sz="1100" dirty="0" smtClean="0">
              <a:latin typeface="+mj-ea"/>
              <a:ea typeface="+mj-ea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-49963" y="3195124"/>
            <a:ext cx="2617203" cy="25999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2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（既に開館・開園を決定した施設）</a:t>
            </a:r>
            <a:endParaRPr lang="en-US" altLang="ja-JP" sz="12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08915" y="3216821"/>
            <a:ext cx="6522757" cy="385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美術館、歴史博物館、いしかわ動物園、のとじま水族館、ふれあい昆虫館、図書館</a:t>
            </a:r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、石川四</a:t>
            </a:r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高記念文化交流館</a:t>
            </a:r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</a:t>
            </a:r>
            <a:endParaRPr lang="en-US" altLang="ja-JP" sz="105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白山</a:t>
            </a:r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ろく民俗資料館</a:t>
            </a:r>
            <a:r>
              <a:rPr lang="ja-JP" altLang="en-US" sz="105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、自然史</a:t>
            </a:r>
            <a:r>
              <a:rPr lang="ja-JP" altLang="en-US" sz="105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資料館、埋蔵文化財センター、のと海洋ふれあいセンター、海洋漁業科学館</a:t>
            </a:r>
            <a:endParaRPr kumimoji="1" lang="ja-JP" altLang="en-US" sz="105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481692" y="4869657"/>
            <a:ext cx="1671638" cy="273844"/>
          </a:xfrm>
        </p:spPr>
        <p:txBody>
          <a:bodyPr/>
          <a:lstStyle/>
          <a:p>
            <a:pPr defTabSz="779233"/>
            <a:r>
              <a:rPr lang="en-US" altLang="ja-JP" sz="20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endParaRPr lang="ja-JP" altLang="en-US" sz="20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938" y="32273"/>
            <a:ext cx="968670" cy="3231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参　考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0"/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>
          <a:lnSpc>
            <a:spcPct val="110000"/>
          </a:lnSpc>
          <a:spcBef>
            <a:spcPts val="1800"/>
          </a:spcBef>
          <a:defRPr sz="20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642</Words>
  <Application>Microsoft Office PowerPoint</Application>
  <PresentationFormat>画面に合わせる (16:9)</PresentationFormat>
  <Paragraphs>60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7" baseType="lpstr">
      <vt:lpstr>HGP創英角ｺﾞｼｯｸUB</vt:lpstr>
      <vt:lpstr>HGS創英角ｺﾞｼｯｸUB</vt:lpstr>
      <vt:lpstr>HG丸ｺﾞｼｯｸM-PRO</vt:lpstr>
      <vt:lpstr>HG創英角ｺﾞｼｯｸUB</vt:lpstr>
      <vt:lpstr>Meiryo UI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新型コロナウイルス感染拡大防止に係る石川県の取組</vt:lpstr>
      <vt:lpstr>新型コロナウイルス感染拡大防止に係る石川県の取組</vt:lpstr>
      <vt:lpstr>県 有 施 設 の 再 開 に つ い 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皆本　豊</dc:creator>
  <cp:lastModifiedBy>枝久保　貴継</cp:lastModifiedBy>
  <cp:revision>9</cp:revision>
  <cp:lastPrinted>2020-05-20T00:54:56Z</cp:lastPrinted>
  <dcterms:modified xsi:type="dcterms:W3CDTF">2020-05-20T01:08:48Z</dcterms:modified>
</cp:coreProperties>
</file>