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7" r:id="rId2"/>
    <p:sldId id="272" r:id="rId3"/>
  </p:sldIdLst>
  <p:sldSz cx="7200900" cy="10261600"/>
  <p:notesSz cx="6735763" cy="9866313"/>
  <p:defaultTextStyle>
    <a:defPPr>
      <a:defRPr lang="ja-JP"/>
    </a:defPPr>
    <a:lvl1pPr marL="0" algn="l" defTabSz="92869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64349" algn="l" defTabSz="92869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28698" algn="l" defTabSz="92869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393046" algn="l" defTabSz="92869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857395" algn="l" defTabSz="92869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21744" algn="l" defTabSz="92869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786093" algn="l" defTabSz="92869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250441" algn="l" defTabSz="92869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714790" algn="l" defTabSz="92869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2">
          <p15:clr>
            <a:srgbClr val="A4A3A4"/>
          </p15:clr>
        </p15:guide>
        <p15:guide id="2" pos="2267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田中　宏和" initials="田中" lastIdx="1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05FB"/>
    <a:srgbClr val="0150FF"/>
    <a:srgbClr val="DCE6F2"/>
    <a:srgbClr val="FDEADA"/>
    <a:srgbClr val="EAFDDF"/>
    <a:srgbClr val="EBF1DE"/>
    <a:srgbClr val="CCFFCC"/>
    <a:srgbClr val="FFFFCC"/>
    <a:srgbClr val="FF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80" autoAdjust="0"/>
    <p:restoredTop sz="94660"/>
  </p:normalViewPr>
  <p:slideViewPr>
    <p:cSldViewPr>
      <p:cViewPr varScale="1">
        <p:scale>
          <a:sx n="73" d="100"/>
          <a:sy n="73" d="100"/>
        </p:scale>
        <p:origin x="3360" y="54"/>
      </p:cViewPr>
      <p:guideLst>
        <p:guide orient="horz" pos="3232"/>
        <p:guide pos="22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413" cy="495300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DA685E68-331B-4E99-B819-98F6FAA87134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0275" y="1233488"/>
            <a:ext cx="23352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1" y="4748213"/>
            <a:ext cx="5389563" cy="3884612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3"/>
            <a:ext cx="2919413" cy="495300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B648E0AC-CC16-4869-93C2-7DEBD8005D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292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8E0AC-CC16-4869-93C2-7DEBD8005DB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37547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8E0AC-CC16-4869-93C2-7DEBD8005DB7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3222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0068" y="3187753"/>
            <a:ext cx="6120766" cy="219959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80136" y="5814909"/>
            <a:ext cx="5040630" cy="262240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4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286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930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57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21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86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50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147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56CF-0E2A-49ED-A903-9217649B01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DA59-F38E-4C84-BA41-3AD340BEE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650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56CF-0E2A-49ED-A903-9217649B01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DA59-F38E-4C84-BA41-3AD340BEE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2038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915489" y="548715"/>
            <a:ext cx="1215153" cy="1167257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70038" y="548715"/>
            <a:ext cx="3525441" cy="1167257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56CF-0E2A-49ED-A903-9217649B01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DA59-F38E-4C84-BA41-3AD340BEE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0802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56CF-0E2A-49ED-A903-9217649B01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DA59-F38E-4C84-BA41-3AD340BEE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8767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822" y="6594028"/>
            <a:ext cx="6120766" cy="2038068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68822" y="4349306"/>
            <a:ext cx="6120766" cy="224472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6434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286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930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573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217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8609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5044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147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56CF-0E2A-49ED-A903-9217649B01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DA59-F38E-4C84-BA41-3AD340BEE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396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70037" y="3192500"/>
            <a:ext cx="2370296" cy="90287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760348" y="3192500"/>
            <a:ext cx="2370296" cy="90287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56CF-0E2A-49ED-A903-9217649B01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DA59-F38E-4C84-BA41-3AD340BEE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3478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6" y="410943"/>
            <a:ext cx="6480810" cy="1710267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8" y="2296989"/>
            <a:ext cx="3181648" cy="9572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4349" indent="0">
              <a:buNone/>
              <a:defRPr sz="2000" b="1"/>
            </a:lvl2pPr>
            <a:lvl3pPr marL="928698" indent="0">
              <a:buNone/>
              <a:defRPr sz="1900" b="1"/>
            </a:lvl3pPr>
            <a:lvl4pPr marL="1393046" indent="0">
              <a:buNone/>
              <a:defRPr sz="1600" b="1"/>
            </a:lvl4pPr>
            <a:lvl5pPr marL="1857395" indent="0">
              <a:buNone/>
              <a:defRPr sz="1600" b="1"/>
            </a:lvl5pPr>
            <a:lvl6pPr marL="2321744" indent="0">
              <a:buNone/>
              <a:defRPr sz="1600" b="1"/>
            </a:lvl6pPr>
            <a:lvl7pPr marL="2786093" indent="0">
              <a:buNone/>
              <a:defRPr sz="1600" b="1"/>
            </a:lvl7pPr>
            <a:lvl8pPr marL="3250441" indent="0">
              <a:buNone/>
              <a:defRPr sz="1600" b="1"/>
            </a:lvl8pPr>
            <a:lvl9pPr marL="371479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0048" y="3254257"/>
            <a:ext cx="3181648" cy="59122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657960" y="2296989"/>
            <a:ext cx="3182898" cy="9572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4349" indent="0">
              <a:buNone/>
              <a:defRPr sz="2000" b="1"/>
            </a:lvl2pPr>
            <a:lvl3pPr marL="928698" indent="0">
              <a:buNone/>
              <a:defRPr sz="1900" b="1"/>
            </a:lvl3pPr>
            <a:lvl4pPr marL="1393046" indent="0">
              <a:buNone/>
              <a:defRPr sz="1600" b="1"/>
            </a:lvl4pPr>
            <a:lvl5pPr marL="1857395" indent="0">
              <a:buNone/>
              <a:defRPr sz="1600" b="1"/>
            </a:lvl5pPr>
            <a:lvl6pPr marL="2321744" indent="0">
              <a:buNone/>
              <a:defRPr sz="1600" b="1"/>
            </a:lvl6pPr>
            <a:lvl7pPr marL="2786093" indent="0">
              <a:buNone/>
              <a:defRPr sz="1600" b="1"/>
            </a:lvl7pPr>
            <a:lvl8pPr marL="3250441" indent="0">
              <a:buNone/>
              <a:defRPr sz="1600" b="1"/>
            </a:lvl8pPr>
            <a:lvl9pPr marL="371479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657960" y="3254257"/>
            <a:ext cx="3182898" cy="59122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56CF-0E2A-49ED-A903-9217649B01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DA59-F38E-4C84-BA41-3AD340BEE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092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56CF-0E2A-49ED-A903-9217649B01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DA59-F38E-4C84-BA41-3AD340BEE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2836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56CF-0E2A-49ED-A903-9217649B01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DA59-F38E-4C84-BA41-3AD340BEE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953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9" y="408566"/>
            <a:ext cx="2369047" cy="173877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15355" y="408569"/>
            <a:ext cx="4025504" cy="8757991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0049" y="2147336"/>
            <a:ext cx="2369047" cy="7019221"/>
          </a:xfrm>
        </p:spPr>
        <p:txBody>
          <a:bodyPr/>
          <a:lstStyle>
            <a:lvl1pPr marL="0" indent="0">
              <a:buNone/>
              <a:defRPr sz="1400"/>
            </a:lvl1pPr>
            <a:lvl2pPr marL="464349" indent="0">
              <a:buNone/>
              <a:defRPr sz="1200"/>
            </a:lvl2pPr>
            <a:lvl3pPr marL="928698" indent="0">
              <a:buNone/>
              <a:defRPr sz="1000"/>
            </a:lvl3pPr>
            <a:lvl4pPr marL="1393046" indent="0">
              <a:buNone/>
              <a:defRPr sz="900"/>
            </a:lvl4pPr>
            <a:lvl5pPr marL="1857395" indent="0">
              <a:buNone/>
              <a:defRPr sz="900"/>
            </a:lvl5pPr>
            <a:lvl6pPr marL="2321744" indent="0">
              <a:buNone/>
              <a:defRPr sz="900"/>
            </a:lvl6pPr>
            <a:lvl7pPr marL="2786093" indent="0">
              <a:buNone/>
              <a:defRPr sz="900"/>
            </a:lvl7pPr>
            <a:lvl8pPr marL="3250441" indent="0">
              <a:buNone/>
              <a:defRPr sz="900"/>
            </a:lvl8pPr>
            <a:lvl9pPr marL="371479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56CF-0E2A-49ED-A903-9217649B01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DA59-F38E-4C84-BA41-3AD340BEE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1513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426" y="7183122"/>
            <a:ext cx="4320540" cy="84800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11426" y="916893"/>
            <a:ext cx="4320540" cy="6156960"/>
          </a:xfrm>
        </p:spPr>
        <p:txBody>
          <a:bodyPr/>
          <a:lstStyle>
            <a:lvl1pPr marL="0" indent="0">
              <a:buNone/>
              <a:defRPr sz="3300"/>
            </a:lvl1pPr>
            <a:lvl2pPr marL="464349" indent="0">
              <a:buNone/>
              <a:defRPr sz="2800"/>
            </a:lvl2pPr>
            <a:lvl3pPr marL="928698" indent="0">
              <a:buNone/>
              <a:defRPr sz="2400"/>
            </a:lvl3pPr>
            <a:lvl4pPr marL="1393046" indent="0">
              <a:buNone/>
              <a:defRPr sz="2000"/>
            </a:lvl4pPr>
            <a:lvl5pPr marL="1857395" indent="0">
              <a:buNone/>
              <a:defRPr sz="2000"/>
            </a:lvl5pPr>
            <a:lvl6pPr marL="2321744" indent="0">
              <a:buNone/>
              <a:defRPr sz="2000"/>
            </a:lvl6pPr>
            <a:lvl7pPr marL="2786093" indent="0">
              <a:buNone/>
              <a:defRPr sz="2000"/>
            </a:lvl7pPr>
            <a:lvl8pPr marL="3250441" indent="0">
              <a:buNone/>
              <a:defRPr sz="2000"/>
            </a:lvl8pPr>
            <a:lvl9pPr marL="371479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11426" y="8031132"/>
            <a:ext cx="4320540" cy="1204311"/>
          </a:xfrm>
        </p:spPr>
        <p:txBody>
          <a:bodyPr/>
          <a:lstStyle>
            <a:lvl1pPr marL="0" indent="0">
              <a:buNone/>
              <a:defRPr sz="1400"/>
            </a:lvl1pPr>
            <a:lvl2pPr marL="464349" indent="0">
              <a:buNone/>
              <a:defRPr sz="1200"/>
            </a:lvl2pPr>
            <a:lvl3pPr marL="928698" indent="0">
              <a:buNone/>
              <a:defRPr sz="1000"/>
            </a:lvl3pPr>
            <a:lvl4pPr marL="1393046" indent="0">
              <a:buNone/>
              <a:defRPr sz="900"/>
            </a:lvl4pPr>
            <a:lvl5pPr marL="1857395" indent="0">
              <a:buNone/>
              <a:defRPr sz="900"/>
            </a:lvl5pPr>
            <a:lvl6pPr marL="2321744" indent="0">
              <a:buNone/>
              <a:defRPr sz="900"/>
            </a:lvl6pPr>
            <a:lvl7pPr marL="2786093" indent="0">
              <a:buNone/>
              <a:defRPr sz="900"/>
            </a:lvl7pPr>
            <a:lvl8pPr marL="3250441" indent="0">
              <a:buNone/>
              <a:defRPr sz="900"/>
            </a:lvl8pPr>
            <a:lvl9pPr marL="371479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56CF-0E2A-49ED-A903-9217649B01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DA59-F38E-4C84-BA41-3AD340BEE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528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60046" y="410943"/>
            <a:ext cx="6480810" cy="1710267"/>
          </a:xfrm>
          <a:prstGeom prst="rect">
            <a:avLst/>
          </a:prstGeom>
        </p:spPr>
        <p:txBody>
          <a:bodyPr vert="horz" lIns="92870" tIns="46435" rIns="92870" bIns="46435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6" y="2394380"/>
            <a:ext cx="6480810" cy="6772181"/>
          </a:xfrm>
          <a:prstGeom prst="rect">
            <a:avLst/>
          </a:prstGeom>
        </p:spPr>
        <p:txBody>
          <a:bodyPr vert="horz" lIns="92870" tIns="46435" rIns="92870" bIns="46435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60047" y="9510987"/>
            <a:ext cx="1680211" cy="546334"/>
          </a:xfrm>
          <a:prstGeom prst="rect">
            <a:avLst/>
          </a:prstGeom>
        </p:spPr>
        <p:txBody>
          <a:bodyPr vert="horz" lIns="92870" tIns="46435" rIns="92870" bIns="4643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056CF-0E2A-49ED-A903-9217649B0161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460310" y="9510987"/>
            <a:ext cx="2280285" cy="546334"/>
          </a:xfrm>
          <a:prstGeom prst="rect">
            <a:avLst/>
          </a:prstGeom>
        </p:spPr>
        <p:txBody>
          <a:bodyPr vert="horz" lIns="92870" tIns="46435" rIns="92870" bIns="4643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160646" y="9510987"/>
            <a:ext cx="1680211" cy="546334"/>
          </a:xfrm>
          <a:prstGeom prst="rect">
            <a:avLst/>
          </a:prstGeom>
        </p:spPr>
        <p:txBody>
          <a:bodyPr vert="horz" lIns="92870" tIns="46435" rIns="92870" bIns="4643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2DA59-F38E-4C84-BA41-3AD340BEE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2219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28698" rtl="0" eaLnBrk="1" latinLnBrk="0" hangingPunct="1">
        <a:spcBef>
          <a:spcPct val="0"/>
        </a:spcBef>
        <a:buNone/>
        <a:defRPr kumimoji="1"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8261" indent="-348261" algn="l" defTabSz="92869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54567" indent="-290218" algn="l" defTabSz="92869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60872" indent="-232174" algn="l" defTabSz="92869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25221" indent="-232174" algn="l" defTabSz="92869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89569" indent="-232174" algn="l" defTabSz="928698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53918" indent="-232174" algn="l" defTabSz="92869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18266" indent="-232174" algn="l" defTabSz="92869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2616" indent="-232174" algn="l" defTabSz="92869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46963" indent="-232174" algn="l" defTabSz="92869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2869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64349" algn="l" defTabSz="92869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28698" algn="l" defTabSz="92869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93046" algn="l" defTabSz="92869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57395" algn="l" defTabSz="92869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21744" algn="l" defTabSz="92869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86093" algn="l" defTabSz="92869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50441" algn="l" defTabSz="92869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14790" algn="l" defTabSz="92869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-15610" y="1098352"/>
            <a:ext cx="7399665" cy="12561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変化する社会・経営環境に対応するために、</a:t>
            </a:r>
            <a:r>
              <a:rPr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今後の経営にはデジタル化が必須であることを理解し、デジタル技術を活用した経営戦略を作成でき、推進役となる人材（</a:t>
            </a:r>
            <a:r>
              <a:rPr lang="en-US" altLang="ja-JP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CDO</a:t>
            </a:r>
            <a:r>
              <a:rPr lang="ja-JP" altLang="en-US" sz="2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を育成する研修を開催します！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kumimoji="1"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</a:p>
        </p:txBody>
      </p:sp>
      <p:sp>
        <p:nvSpPr>
          <p:cNvPr id="47" name="ホームベース 46"/>
          <p:cNvSpPr/>
          <p:nvPr/>
        </p:nvSpPr>
        <p:spPr>
          <a:xfrm>
            <a:off x="25525" y="2190721"/>
            <a:ext cx="1080000" cy="747804"/>
          </a:xfrm>
          <a:prstGeom prst="homePlate">
            <a:avLst>
              <a:gd name="adj" fmla="val 1645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dist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prstClr val="white"/>
                </a:solidFill>
                <a:latin typeface="Trebuchet MS" panose="020B0603020202020204"/>
                <a:ea typeface="メイリオ" panose="020B0604030504040204" pitchFamily="50" charset="-128"/>
              </a:rPr>
              <a:t>受講</a:t>
            </a:r>
            <a:endParaRPr lang="en-US" altLang="ja-JP" sz="1800" b="1" dirty="0">
              <a:solidFill>
                <a:prstClr val="white"/>
              </a:solidFill>
              <a:latin typeface="Trebuchet MS" panose="020B0603020202020204"/>
              <a:ea typeface="メイリオ" panose="020B0604030504040204" pitchFamily="50" charset="-128"/>
            </a:endParaRPr>
          </a:p>
          <a:p>
            <a:pPr marL="0" marR="0" lvl="0" indent="0" algn="dist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prstClr val="white"/>
                </a:solidFill>
                <a:latin typeface="Trebuchet MS" panose="020B0603020202020204"/>
                <a:ea typeface="メイリオ" panose="020B0604030504040204" pitchFamily="50" charset="-128"/>
              </a:rPr>
              <a:t>対象者　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99051" y="2178472"/>
            <a:ext cx="63402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デジタル化・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DX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を進めるにあたり社内で推進役となる経営者層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（社長、役員、事業部長等）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2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lang="ja-JP" altLang="en-US" sz="2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０</a:t>
            </a:r>
            <a:r>
              <a:rPr kumimoji="1"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名程度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（先着）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-15609" y="0"/>
            <a:ext cx="7216509" cy="105464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noAutofit/>
          </a:bodyPr>
          <a:lstStyle/>
          <a:p>
            <a:pPr>
              <a:lnSpc>
                <a:spcPct val="90000"/>
              </a:lnSpc>
            </a:pPr>
            <a:r>
              <a:rPr lang="ja-JP" altLang="en-US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スマートエスイー</a:t>
            </a:r>
            <a:r>
              <a:rPr lang="en-US" altLang="ja-JP" sz="1800" b="1" dirty="0" err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IoT</a:t>
            </a:r>
            <a:r>
              <a:rPr lang="en-US" altLang="ja-JP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/AI</a:t>
            </a:r>
            <a:r>
              <a:rPr lang="ja-JP" altLang="en-US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石川スクール　</a:t>
            </a:r>
            <a:endParaRPr lang="en-US" altLang="ja-JP" sz="1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ct val="90000"/>
              </a:lnSpc>
            </a:pPr>
            <a:r>
              <a:rPr lang="en-US" altLang="ja-JP" sz="25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CDO</a:t>
            </a:r>
            <a:r>
              <a:rPr lang="ja-JP" altLang="en-US" sz="25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育成研修</a:t>
            </a:r>
            <a:r>
              <a:rPr lang="en-US" altLang="ja-JP" sz="25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lang="ja-JP" altLang="en-US" sz="25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全１０日</a:t>
            </a:r>
            <a:endParaRPr lang="en-US" altLang="ja-JP" sz="25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ct val="90000"/>
              </a:lnSpc>
            </a:pPr>
            <a:r>
              <a:rPr lang="en-US" altLang="ja-JP" sz="1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※CDO</a:t>
            </a:r>
            <a:r>
              <a:rPr lang="ja-JP" altLang="en-US" sz="1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Chief Digital Officer</a:t>
            </a:r>
            <a:r>
              <a:rPr lang="ja-JP" altLang="en-US" sz="1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（最高デジタル責任者）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2800" b="1" u="sng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2800" b="1" u="sng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-15609" y="9997536"/>
            <a:ext cx="7213075" cy="2585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「スマートエスイー</a:t>
            </a:r>
            <a:r>
              <a:rPr lang="en-US" altLang="ja-JP" sz="1200" b="1" dirty="0" err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IoT</a:t>
            </a:r>
            <a:r>
              <a:rPr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/AI</a:t>
            </a:r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石川スクール」運営コンソーシアム</a:t>
            </a:r>
            <a:endParaRPr lang="en-US" altLang="ja-JP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ホームベース 19"/>
          <p:cNvSpPr/>
          <p:nvPr/>
        </p:nvSpPr>
        <p:spPr>
          <a:xfrm>
            <a:off x="24954" y="3012415"/>
            <a:ext cx="1080000" cy="517530"/>
          </a:xfrm>
          <a:prstGeom prst="homePlate">
            <a:avLst>
              <a:gd name="adj" fmla="val 2475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dist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prstClr val="white"/>
                </a:solidFill>
                <a:latin typeface="Trebuchet MS" panose="020B0603020202020204"/>
                <a:ea typeface="メイリオ" panose="020B0604030504040204" pitchFamily="50" charset="-128"/>
              </a:rPr>
              <a:t>期間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158870" y="2996511"/>
            <a:ext cx="60803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令和５年７月７日（金）～１１月６日（月）の期間中で全１０回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日時等の詳細は裏面カリキュラムを参照ください</a:t>
            </a:r>
          </a:p>
        </p:txBody>
      </p:sp>
      <p:sp>
        <p:nvSpPr>
          <p:cNvPr id="18" name="ホームベース 17"/>
          <p:cNvSpPr/>
          <p:nvPr/>
        </p:nvSpPr>
        <p:spPr>
          <a:xfrm>
            <a:off x="24954" y="4187828"/>
            <a:ext cx="1080000" cy="510103"/>
          </a:xfrm>
          <a:prstGeom prst="homePlate">
            <a:avLst>
              <a:gd name="adj" fmla="val 2179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dist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prstClr val="white"/>
                </a:solidFill>
                <a:latin typeface="Trebuchet MS" panose="020B0603020202020204"/>
                <a:ea typeface="メイリオ" panose="020B0604030504040204" pitchFamily="50" charset="-128"/>
              </a:rPr>
              <a:t>受講料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147790" y="4259116"/>
            <a:ext cx="2145195" cy="354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２５，０００円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ホームベース 17">
            <a:extLst>
              <a:ext uri="{FF2B5EF4-FFF2-40B4-BE49-F238E27FC236}">
                <a16:creationId xmlns:a16="http://schemas.microsoft.com/office/drawing/2014/main" id="{6D50ABF0-AE2E-4592-84CE-011AF2D319AA}"/>
              </a:ext>
            </a:extLst>
          </p:cNvPr>
          <p:cNvSpPr/>
          <p:nvPr/>
        </p:nvSpPr>
        <p:spPr>
          <a:xfrm>
            <a:off x="26627" y="3603835"/>
            <a:ext cx="1080000" cy="510103"/>
          </a:xfrm>
          <a:prstGeom prst="homePlate">
            <a:avLst>
              <a:gd name="adj" fmla="val 2179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dist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rPr>
              <a:t>会場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18086881-8EFE-4F61-B933-99731735E31E}"/>
              </a:ext>
            </a:extLst>
          </p:cNvPr>
          <p:cNvSpPr txBox="1"/>
          <p:nvPr/>
        </p:nvSpPr>
        <p:spPr>
          <a:xfrm>
            <a:off x="1158871" y="3718428"/>
            <a:ext cx="59848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石川県地場産業振興センター　研修室</a:t>
            </a:r>
          </a:p>
        </p:txBody>
      </p:sp>
      <p:graphicFrame>
        <p:nvGraphicFramePr>
          <p:cNvPr id="26" name="Group 106">
            <a:extLst>
              <a:ext uri="{FF2B5EF4-FFF2-40B4-BE49-F238E27FC236}">
                <a16:creationId xmlns:a16="http://schemas.microsoft.com/office/drawing/2014/main" id="{CBB0781A-9650-4D60-9920-EECAD3C6B6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655817"/>
              </p:ext>
            </p:extLst>
          </p:nvPr>
        </p:nvGraphicFramePr>
        <p:xfrm>
          <a:off x="143512" y="5127960"/>
          <a:ext cx="6931091" cy="927526"/>
        </p:xfrm>
        <a:graphic>
          <a:graphicData uri="http://schemas.openxmlformats.org/drawingml/2006/table">
            <a:tbl>
              <a:tblPr/>
              <a:tblGrid>
                <a:gridCol w="12434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24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1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39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07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貴社名　　</a:t>
                      </a:r>
                    </a:p>
                  </a:txBody>
                  <a:tcPr marT="45739" marB="4573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所在地</a:t>
                      </a:r>
                    </a:p>
                  </a:txBody>
                  <a:tcPr marT="45739" marB="4573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〒</a:t>
                      </a:r>
                      <a:endParaRPr kumimoji="1" lang="ja-JP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7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TEL</a:t>
                      </a: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T="45739" marB="4573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FAX</a:t>
                      </a: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T="45739" marB="457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8D3BF54B-818A-48BF-9C3D-67E8201D1BB2}"/>
              </a:ext>
            </a:extLst>
          </p:cNvPr>
          <p:cNvSpPr txBox="1"/>
          <p:nvPr/>
        </p:nvSpPr>
        <p:spPr>
          <a:xfrm>
            <a:off x="2247215" y="7000519"/>
            <a:ext cx="513684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en-US" altLang="ja-JP" sz="15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※</a:t>
            </a:r>
            <a:r>
              <a:rPr lang="ja-JP" altLang="en-US" sz="15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会場の都合のため</a:t>
            </a:r>
            <a:r>
              <a:rPr lang="ja-JP" altLang="en-US" sz="1500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１社１名様限り</a:t>
            </a:r>
            <a:r>
              <a:rPr lang="ja-JP" altLang="en-US" sz="15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でお願いいたします。</a:t>
            </a:r>
          </a:p>
        </p:txBody>
      </p:sp>
      <p:graphicFrame>
        <p:nvGraphicFramePr>
          <p:cNvPr id="28" name="Group 106">
            <a:extLst>
              <a:ext uri="{FF2B5EF4-FFF2-40B4-BE49-F238E27FC236}">
                <a16:creationId xmlns:a16="http://schemas.microsoft.com/office/drawing/2014/main" id="{221322C4-AF07-47F0-88F6-E5C3F7204A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598600"/>
              </p:ext>
            </p:extLst>
          </p:nvPr>
        </p:nvGraphicFramePr>
        <p:xfrm>
          <a:off x="143512" y="6069310"/>
          <a:ext cx="6931090" cy="966304"/>
        </p:xfrm>
        <a:graphic>
          <a:graphicData uri="http://schemas.openxmlformats.org/drawingml/2006/table">
            <a:tbl>
              <a:tblPr/>
              <a:tblGrid>
                <a:gridCol w="327263">
                  <a:extLst>
                    <a:ext uri="{9D8B030D-6E8A-4147-A177-3AD203B41FA5}">
                      <a16:colId xmlns:a16="http://schemas.microsoft.com/office/drawing/2014/main" val="3265801703"/>
                    </a:ext>
                  </a:extLst>
                </a:gridCol>
                <a:gridCol w="91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3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24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13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362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参加者</a:t>
                      </a:r>
                    </a:p>
                  </a:txBody>
                  <a:tcPr marT="45739" marB="45739" vert="eaVert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ふりがな</a:t>
                      </a: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所属･役職</a:t>
                      </a: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HG創英角ｺﾞｼｯｸUB" pitchFamily="49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1296388"/>
                  </a:ext>
                </a:extLst>
              </a:tr>
              <a:tr h="36026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創英角ｺﾞｼｯｸUB" pitchFamily="49" charset="-128"/>
                        <a:ea typeface="HG創英角ｺﾞｼｯｸUB" pitchFamily="49" charset="-128"/>
                      </a:endParaRPr>
                    </a:p>
                  </a:txBody>
                  <a:tcPr marT="45739" marB="4573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氏　名　　</a:t>
                      </a: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HG創英角ｺﾞｼｯｸUB" pitchFamily="49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HG創英角ｺﾞｼｯｸUB" pitchFamily="49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41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ea typeface="HG創英角ｺﾞｼｯｸUB" pitchFamily="49" charset="-128"/>
                      </a:endParaRPr>
                    </a:p>
                  </a:txBody>
                  <a:tcPr marT="45739" marB="4573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E-Mail</a:t>
                      </a: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　　　　</a:t>
                      </a:r>
                    </a:p>
                  </a:txBody>
                  <a:tcPr marT="45739" marB="4573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" name="ホームベース 49">
            <a:extLst>
              <a:ext uri="{FF2B5EF4-FFF2-40B4-BE49-F238E27FC236}">
                <a16:creationId xmlns:a16="http://schemas.microsoft.com/office/drawing/2014/main" id="{A5B6BDB0-2B24-47DC-89A3-0A8E4C282DD1}"/>
              </a:ext>
            </a:extLst>
          </p:cNvPr>
          <p:cNvSpPr/>
          <p:nvPr/>
        </p:nvSpPr>
        <p:spPr>
          <a:xfrm>
            <a:off x="27516" y="4803395"/>
            <a:ext cx="1077438" cy="275580"/>
          </a:xfrm>
          <a:prstGeom prst="homePlat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dist" defTabSz="457200">
              <a:lnSpc>
                <a:spcPct val="130000"/>
              </a:lnSpc>
              <a:defRPr/>
            </a:pPr>
            <a:r>
              <a:rPr lang="ja-JP" altLang="en-US" sz="1800" b="1" dirty="0">
                <a:solidFill>
                  <a:schemeClr val="tx1"/>
                </a:solidFill>
                <a:latin typeface="Trebuchet MS" panose="020B0603020202020204"/>
                <a:ea typeface="メイリオ" panose="020B0604030504040204" pitchFamily="50" charset="-128"/>
              </a:rPr>
              <a:t>申込書</a:t>
            </a:r>
          </a:p>
        </p:txBody>
      </p:sp>
      <p:sp>
        <p:nvSpPr>
          <p:cNvPr id="31" name="Rectangle 2">
            <a:extLst>
              <a:ext uri="{FF2B5EF4-FFF2-40B4-BE49-F238E27FC236}">
                <a16:creationId xmlns:a16="http://schemas.microsoft.com/office/drawing/2014/main" id="{10019253-DD80-40C5-B49E-290DB2D4EB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259" y="7428473"/>
            <a:ext cx="1800383" cy="236956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32" name="Text Box 4">
            <a:extLst>
              <a:ext uri="{FF2B5EF4-FFF2-40B4-BE49-F238E27FC236}">
                <a16:creationId xmlns:a16="http://schemas.microsoft.com/office/drawing/2014/main" id="{45428EA6-0637-4768-85F3-85E36116E1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272" y="7396190"/>
            <a:ext cx="13003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ja-JP" sz="1200" u="none" dirty="0">
                <a:solidFill>
                  <a:schemeClr val="bg1"/>
                </a:solidFill>
                <a:ea typeface="HG創英角ｺﾞｼｯｸUB" pitchFamily="49" charset="-128"/>
              </a:rPr>
              <a:t>【 </a:t>
            </a:r>
            <a:r>
              <a:rPr lang="ja-JP" altLang="en-US" sz="1200" u="none" dirty="0">
                <a:solidFill>
                  <a:schemeClr val="bg1"/>
                </a:solidFill>
                <a:ea typeface="HG創英角ｺﾞｼｯｸUB" pitchFamily="49" charset="-128"/>
              </a:rPr>
              <a:t>会 場 周 辺</a:t>
            </a:r>
            <a:r>
              <a:rPr lang="en-US" altLang="ja-JP" sz="1200" u="none" dirty="0">
                <a:solidFill>
                  <a:schemeClr val="bg1"/>
                </a:solidFill>
                <a:ea typeface="HG創英角ｺﾞｼｯｸUB" pitchFamily="49" charset="-128"/>
              </a:rPr>
              <a:t> 】</a:t>
            </a:r>
            <a:endParaRPr lang="ja-JP" altLang="en-US" sz="1200" u="none" dirty="0">
              <a:solidFill>
                <a:schemeClr val="bg1"/>
              </a:solidFill>
              <a:ea typeface="HG創英角ｺﾞｼｯｸUB" pitchFamily="49" charset="-128"/>
            </a:endParaRPr>
          </a:p>
        </p:txBody>
      </p: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CAD7F44C-9717-4296-A01D-21A7BFD0CCF0}"/>
              </a:ext>
            </a:extLst>
          </p:cNvPr>
          <p:cNvGrpSpPr/>
          <p:nvPr/>
        </p:nvGrpSpPr>
        <p:grpSpPr>
          <a:xfrm>
            <a:off x="287383" y="7737338"/>
            <a:ext cx="2224134" cy="2164308"/>
            <a:chOff x="393216" y="7811082"/>
            <a:chExt cx="2528949" cy="2412000"/>
          </a:xfrm>
        </p:grpSpPr>
        <p:pic>
          <p:nvPicPr>
            <p:cNvPr id="34" name="図 33">
              <a:extLst>
                <a:ext uri="{FF2B5EF4-FFF2-40B4-BE49-F238E27FC236}">
                  <a16:creationId xmlns:a16="http://schemas.microsoft.com/office/drawing/2014/main" id="{96FB7A96-D61F-4947-BAD9-ADC80D057CC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93216" y="7811082"/>
              <a:ext cx="2528949" cy="2412000"/>
            </a:xfrm>
            <a:prstGeom prst="rect">
              <a:avLst/>
            </a:prstGeom>
          </p:spPr>
        </p:pic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832843E6-A165-4B0F-8520-2BB4C4418FF5}"/>
                </a:ext>
              </a:extLst>
            </p:cNvPr>
            <p:cNvCxnSpPr/>
            <p:nvPr/>
          </p:nvCxnSpPr>
          <p:spPr>
            <a:xfrm>
              <a:off x="444312" y="8272324"/>
              <a:ext cx="126952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23DFF037-E08F-4E76-BE8D-8BAE0453BD39}"/>
                </a:ext>
              </a:extLst>
            </p:cNvPr>
            <p:cNvCxnSpPr/>
            <p:nvPr/>
          </p:nvCxnSpPr>
          <p:spPr>
            <a:xfrm>
              <a:off x="1713202" y="8267562"/>
              <a:ext cx="94127" cy="348958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EA3BA9F9-CD67-43F8-94C1-176A013057C8}"/>
                </a:ext>
              </a:extLst>
            </p:cNvPr>
            <p:cNvSpPr/>
            <p:nvPr/>
          </p:nvSpPr>
          <p:spPr>
            <a:xfrm>
              <a:off x="1773939" y="8616520"/>
              <a:ext cx="162000" cy="162000"/>
            </a:xfrm>
            <a:prstGeom prst="rect">
              <a:avLst/>
            </a:prstGeom>
            <a:noFill/>
            <a:ln w="95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288000" rtlCol="0" anchor="ctr"/>
            <a:lstStyle/>
            <a:p>
              <a:pPr algn="ctr"/>
              <a:endParaRPr kumimoji="0" lang="ja-JP" altLang="en-US" sz="2400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endParaRPr>
            </a:p>
          </p:txBody>
        </p:sp>
      </p:grpSp>
      <p:sp>
        <p:nvSpPr>
          <p:cNvPr id="38" name="Rectangle 2">
            <a:extLst>
              <a:ext uri="{FF2B5EF4-FFF2-40B4-BE49-F238E27FC236}">
                <a16:creationId xmlns:a16="http://schemas.microsoft.com/office/drawing/2014/main" id="{39380895-5FFE-4EC6-B2F9-C4B9A5DD4A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7318" y="7449217"/>
            <a:ext cx="4247284" cy="200949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40" name="Text Box 5">
            <a:extLst>
              <a:ext uri="{FF2B5EF4-FFF2-40B4-BE49-F238E27FC236}">
                <a16:creationId xmlns:a16="http://schemas.microsoft.com/office/drawing/2014/main" id="{461EF596-5998-4BBA-BDD2-D272F31B00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003" y="7697898"/>
            <a:ext cx="3432169" cy="978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ja-JP" altLang="en-US" sz="1200" b="1" u="none" dirty="0">
                <a:latin typeface="+mn-ea"/>
                <a:ea typeface="+mn-ea"/>
              </a:rPr>
              <a:t>申込書に所定事項をご記入の上、ＦＡＸまたは電子メール、あるいは</a:t>
            </a:r>
            <a:r>
              <a:rPr lang="en-US" altLang="ja-JP" sz="1200" b="1" u="none" dirty="0">
                <a:latin typeface="+mn-ea"/>
                <a:ea typeface="+mn-ea"/>
              </a:rPr>
              <a:t>WEB</a:t>
            </a:r>
            <a:r>
              <a:rPr lang="ja-JP" altLang="en-US" sz="1200" b="1" u="none" dirty="0">
                <a:latin typeface="+mn-ea"/>
                <a:ea typeface="+mn-ea"/>
              </a:rPr>
              <a:t>にてお申込み下さい。</a:t>
            </a:r>
            <a:endParaRPr lang="en-US" altLang="ja-JP" sz="1200" b="1" u="none" dirty="0">
              <a:latin typeface="+mn-ea"/>
              <a:ea typeface="+mn-ea"/>
            </a:endParaRPr>
          </a:p>
          <a:p>
            <a:pPr eaLnBrk="1" hangingPunct="1">
              <a:lnSpc>
                <a:spcPct val="120000"/>
              </a:lnSpc>
            </a:pPr>
            <a:endParaRPr lang="en-US" altLang="ja-JP" sz="400" b="1" u="none" dirty="0">
              <a:latin typeface="+mn-ea"/>
              <a:ea typeface="+mn-ea"/>
            </a:endParaRPr>
          </a:p>
          <a:p>
            <a:pPr eaLnBrk="1" hangingPunct="1"/>
            <a:r>
              <a:rPr lang="en-US" altLang="ja-JP" sz="1200" b="1" u="none" dirty="0">
                <a:latin typeface="+mn-ea"/>
                <a:ea typeface="+mn-ea"/>
              </a:rPr>
              <a:t>※</a:t>
            </a:r>
            <a:r>
              <a:rPr lang="en-US" altLang="ja-JP" sz="1200" u="none" dirty="0">
                <a:latin typeface="+mn-ea"/>
                <a:ea typeface="+mn-ea"/>
              </a:rPr>
              <a:t>WEB</a:t>
            </a:r>
            <a:r>
              <a:rPr lang="ja-JP" altLang="en-US" sz="1200" u="none" dirty="0">
                <a:latin typeface="+mn-ea"/>
                <a:ea typeface="+mn-ea"/>
              </a:rPr>
              <a:t>でのお申込みの場合は、こちらの</a:t>
            </a:r>
            <a:r>
              <a:rPr lang="en-US" altLang="ja-JP" sz="1200" u="none" dirty="0">
                <a:latin typeface="+mn-ea"/>
                <a:ea typeface="+mn-ea"/>
              </a:rPr>
              <a:t>QR</a:t>
            </a:r>
            <a:r>
              <a:rPr lang="ja-JP" altLang="en-US" sz="1200" u="none" dirty="0">
                <a:latin typeface="+mn-ea"/>
                <a:ea typeface="+mn-ea"/>
              </a:rPr>
              <a:t>コード</a:t>
            </a:r>
            <a:endParaRPr lang="en-US" altLang="ja-JP" sz="1200" u="none" dirty="0">
              <a:latin typeface="+mn-ea"/>
              <a:ea typeface="+mn-ea"/>
            </a:endParaRPr>
          </a:p>
          <a:p>
            <a:pPr eaLnBrk="1" hangingPunct="1"/>
            <a:r>
              <a:rPr lang="ja-JP" altLang="en-US" sz="1200" u="none" dirty="0">
                <a:latin typeface="+mn-ea"/>
                <a:ea typeface="+mn-ea"/>
              </a:rPr>
              <a:t>　を読み取って頂き、お申込み下さい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F2EAD4C9-0B8B-42EF-B023-31D323CABB02}"/>
              </a:ext>
            </a:extLst>
          </p:cNvPr>
          <p:cNvSpPr txBox="1"/>
          <p:nvPr/>
        </p:nvSpPr>
        <p:spPr>
          <a:xfrm>
            <a:off x="2827317" y="8652861"/>
            <a:ext cx="4477257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ja-JP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920-8580</a:t>
            </a:r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　石川県金沢市鞍月</a:t>
            </a:r>
            <a:r>
              <a:rPr lang="en-US" altLang="ja-JP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1-1</a:t>
            </a:r>
          </a:p>
          <a:p>
            <a:pPr eaLnBrk="1" hangingPunct="1"/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　　石川県商工労働部産業政策課　産業デジタル化支援グループ　　</a:t>
            </a:r>
            <a:endParaRPr lang="en-US" altLang="ja-JP" sz="1200" b="1" u="non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担当：</a:t>
            </a:r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北間</a:t>
            </a:r>
            <a:endParaRPr lang="en-US" altLang="ja-JP" sz="1200" b="1" u="non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endParaRPr lang="ja-JP" altLang="en-US" sz="800" b="1" u="non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/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 　ＴＥＬ：（０７６）２２５－１５１９</a:t>
            </a:r>
          </a:p>
          <a:p>
            <a:pPr eaLnBrk="1" hangingPunct="1"/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　 ＦＡＸ：（０７６）２２５－１５１４</a:t>
            </a:r>
          </a:p>
          <a:p>
            <a:pPr eaLnBrk="1" hangingPunct="1"/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Mail </a:t>
            </a:r>
            <a:r>
              <a:rPr lang="ja-JP" altLang="en-US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200" b="1" u="none" dirty="0">
                <a:latin typeface="Meiryo UI" panose="020B0604030504040204" pitchFamily="50" charset="-128"/>
                <a:ea typeface="Meiryo UI" panose="020B0604030504040204" pitchFamily="50" charset="-128"/>
              </a:rPr>
              <a:t>syoukou@pref.ishikawa.lg.jp</a:t>
            </a:r>
          </a:p>
        </p:txBody>
      </p:sp>
      <p:sp>
        <p:nvSpPr>
          <p:cNvPr id="43" name="Text Box 4">
            <a:extLst>
              <a:ext uri="{FF2B5EF4-FFF2-40B4-BE49-F238E27FC236}">
                <a16:creationId xmlns:a16="http://schemas.microsoft.com/office/drawing/2014/main" id="{9197D376-2D3A-409A-9E23-00ECFA1A6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3006" y="7411543"/>
            <a:ext cx="191590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ja-JP" sz="1200" u="none" dirty="0">
                <a:solidFill>
                  <a:schemeClr val="bg1"/>
                </a:solidFill>
                <a:ea typeface="HG創英角ｺﾞｼｯｸUB" pitchFamily="49" charset="-128"/>
              </a:rPr>
              <a:t>【 </a:t>
            </a:r>
            <a:r>
              <a:rPr lang="ja-JP" altLang="en-US" sz="1200" u="none" dirty="0">
                <a:solidFill>
                  <a:schemeClr val="bg1"/>
                </a:solidFill>
                <a:ea typeface="HG創英角ｺﾞｼｯｸUB" pitchFamily="49" charset="-128"/>
              </a:rPr>
              <a:t>申込み及び問合せ先</a:t>
            </a:r>
            <a:r>
              <a:rPr lang="en-US" altLang="ja-JP" sz="1200" u="none" dirty="0">
                <a:solidFill>
                  <a:schemeClr val="bg1"/>
                </a:solidFill>
                <a:ea typeface="HG創英角ｺﾞｼｯｸUB" pitchFamily="49" charset="-128"/>
              </a:rPr>
              <a:t>】</a:t>
            </a:r>
            <a:endParaRPr lang="ja-JP" altLang="en-US" sz="1200" u="none" dirty="0">
              <a:solidFill>
                <a:schemeClr val="bg1"/>
              </a:solidFill>
              <a:ea typeface="HG創英角ｺﾞｼｯｸUB" pitchFamily="49" charset="-128"/>
            </a:endParaRPr>
          </a:p>
        </p:txBody>
      </p:sp>
      <p:sp>
        <p:nvSpPr>
          <p:cNvPr id="44" name="Text Box 107">
            <a:extLst>
              <a:ext uri="{FF2B5EF4-FFF2-40B4-BE49-F238E27FC236}">
                <a16:creationId xmlns:a16="http://schemas.microsoft.com/office/drawing/2014/main" id="{9E298A54-5875-4434-AAAA-0C7768C77E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8522" y="4761227"/>
            <a:ext cx="2838157" cy="323165"/>
          </a:xfrm>
          <a:prstGeom prst="rect">
            <a:avLst/>
          </a:prstGeom>
          <a:solidFill>
            <a:srgbClr val="FF0000">
              <a:alpha val="92941"/>
            </a:srgb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1500" u="none" dirty="0">
                <a:solidFill>
                  <a:schemeClr val="bg1"/>
                </a:solidFill>
                <a:ea typeface="HG創英角ｺﾞｼｯｸUB" pitchFamily="49" charset="-128"/>
              </a:rPr>
              <a:t>申込締切：６月２３日</a:t>
            </a:r>
            <a:r>
              <a:rPr lang="en-US" altLang="ja-JP" sz="1500" u="none" dirty="0">
                <a:solidFill>
                  <a:schemeClr val="bg1"/>
                </a:solidFill>
                <a:ea typeface="HG創英角ｺﾞｼｯｸUB" pitchFamily="49" charset="-128"/>
              </a:rPr>
              <a:t>(</a:t>
            </a:r>
            <a:r>
              <a:rPr lang="ja-JP" altLang="en-US" sz="1500" u="none" dirty="0">
                <a:solidFill>
                  <a:schemeClr val="bg1"/>
                </a:solidFill>
                <a:ea typeface="HG創英角ｺﾞｼｯｸUB" pitchFamily="49" charset="-128"/>
              </a:rPr>
              <a:t>金</a:t>
            </a:r>
            <a:r>
              <a:rPr lang="en-US" altLang="ja-JP" sz="1500" u="none" dirty="0">
                <a:solidFill>
                  <a:schemeClr val="bg1"/>
                </a:solidFill>
                <a:ea typeface="HG創英角ｺﾞｼｯｸUB" pitchFamily="49" charset="-128"/>
              </a:rPr>
              <a:t>)</a:t>
            </a:r>
            <a:endParaRPr lang="ja-JP" altLang="en-US" sz="1500" u="none" dirty="0">
              <a:solidFill>
                <a:schemeClr val="bg1"/>
              </a:solidFill>
              <a:ea typeface="HG創英角ｺﾞｼｯｸUB" pitchFamily="49" charset="-128"/>
            </a:endParaRPr>
          </a:p>
        </p:txBody>
      </p:sp>
      <p:pic>
        <p:nvPicPr>
          <p:cNvPr id="5" name="図 4" descr="QR コード&#10;&#10;自動的に生成された説明">
            <a:extLst>
              <a:ext uri="{FF2B5EF4-FFF2-40B4-BE49-F238E27FC236}">
                <a16:creationId xmlns:a16="http://schemas.microsoft.com/office/drawing/2014/main" id="{BE733394-907E-4BE9-9F61-4728A11154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2197" y="7683899"/>
            <a:ext cx="1055664" cy="1055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569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ホームベース 49">
            <a:extLst>
              <a:ext uri="{FF2B5EF4-FFF2-40B4-BE49-F238E27FC236}">
                <a16:creationId xmlns:a16="http://schemas.microsoft.com/office/drawing/2014/main" id="{39FD0F22-2256-43D8-BED3-242B8702C468}"/>
              </a:ext>
            </a:extLst>
          </p:cNvPr>
          <p:cNvSpPr/>
          <p:nvPr/>
        </p:nvSpPr>
        <p:spPr>
          <a:xfrm>
            <a:off x="27025" y="26671"/>
            <a:ext cx="1969493" cy="341376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dist" defTabSz="457200">
              <a:lnSpc>
                <a:spcPct val="130000"/>
              </a:lnSpc>
              <a:defRPr/>
            </a:pPr>
            <a:r>
              <a:rPr lang="ja-JP" altLang="en-US" sz="1800" b="1" dirty="0">
                <a:solidFill>
                  <a:prstClr val="white"/>
                </a:solidFill>
                <a:latin typeface="Trebuchet MS" panose="020B0603020202020204"/>
                <a:ea typeface="メイリオ" panose="020B0604030504040204" pitchFamily="50" charset="-128"/>
              </a:rPr>
              <a:t>カリキュラム</a:t>
            </a:r>
          </a:p>
        </p:txBody>
      </p:sp>
      <p:graphicFrame>
        <p:nvGraphicFramePr>
          <p:cNvPr id="38" name="表 37">
            <a:extLst>
              <a:ext uri="{FF2B5EF4-FFF2-40B4-BE49-F238E27FC236}">
                <a16:creationId xmlns:a16="http://schemas.microsoft.com/office/drawing/2014/main" id="{94E777CA-B292-45D0-8061-60869B57E0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696795"/>
              </p:ext>
            </p:extLst>
          </p:nvPr>
        </p:nvGraphicFramePr>
        <p:xfrm>
          <a:off x="1624" y="401086"/>
          <a:ext cx="7199275" cy="942032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75930">
                  <a:extLst>
                    <a:ext uri="{9D8B030D-6E8A-4147-A177-3AD203B41FA5}">
                      <a16:colId xmlns:a16="http://schemas.microsoft.com/office/drawing/2014/main" val="1728565004"/>
                    </a:ext>
                  </a:extLst>
                </a:gridCol>
                <a:gridCol w="1218953">
                  <a:extLst>
                    <a:ext uri="{9D8B030D-6E8A-4147-A177-3AD203B41FA5}">
                      <a16:colId xmlns:a16="http://schemas.microsoft.com/office/drawing/2014/main" val="4204409680"/>
                    </a:ext>
                  </a:extLst>
                </a:gridCol>
                <a:gridCol w="2707848">
                  <a:extLst>
                    <a:ext uri="{9D8B030D-6E8A-4147-A177-3AD203B41FA5}">
                      <a16:colId xmlns:a16="http://schemas.microsoft.com/office/drawing/2014/main" val="3115691057"/>
                    </a:ext>
                  </a:extLst>
                </a:gridCol>
                <a:gridCol w="1988383">
                  <a:extLst>
                    <a:ext uri="{9D8B030D-6E8A-4147-A177-3AD203B41FA5}">
                      <a16:colId xmlns:a16="http://schemas.microsoft.com/office/drawing/2014/main" val="3353110381"/>
                    </a:ext>
                  </a:extLst>
                </a:gridCol>
                <a:gridCol w="1008161">
                  <a:extLst>
                    <a:ext uri="{9D8B030D-6E8A-4147-A177-3AD203B41FA5}">
                      <a16:colId xmlns:a16="http://schemas.microsoft.com/office/drawing/2014/main" val="3574374738"/>
                    </a:ext>
                  </a:extLst>
                </a:gridCol>
              </a:tblGrid>
              <a:tr h="322596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icrosoft Himalaya" panose="01010100010101010101" pitchFamily="2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日時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icrosoft Himalaya" panose="01010100010101010101" pitchFamily="2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講義内容（予定）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icrosoft Himalaya" panose="01010100010101010101" pitchFamily="2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講師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icrosoft Himalaya" panose="01010100010101010101" pitchFamily="2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icrosoft Himalaya" panose="01010100010101010101" pitchFamily="2" charset="0"/>
                        </a:rPr>
                        <a:t>会場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140633"/>
                  </a:ext>
                </a:extLst>
              </a:tr>
              <a:tr h="901563">
                <a:tc>
                  <a:txBody>
                    <a:bodyPr/>
                    <a:lstStyle/>
                    <a:p>
                      <a:pPr marL="0" marR="0" lvl="0" indent="0" algn="ctr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１日目</a:t>
                      </a:r>
                    </a:p>
                  </a:txBody>
                  <a:tcPr vert="eaVert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00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kumimoji="1" lang="en-US" altLang="ja-JP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00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開講式、オリエンテーション</a:t>
                      </a:r>
                      <a:br>
                        <a:rPr lang="en-US" altLang="ja-JP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ビジネスゲームで学ぶ</a:t>
                      </a:r>
                      <a:b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「ＩＴを経営の力とするポイント」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IT</a:t>
                      </a:r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コーディネータ協会</a:t>
                      </a:r>
                      <a:b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藤岡　友樹</a:t>
                      </a:r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zh-TW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地場産業振興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センター本館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第５研修室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0606671"/>
                  </a:ext>
                </a:extLst>
              </a:tr>
              <a:tr h="9132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日目</a:t>
                      </a:r>
                    </a:p>
                  </a:txBody>
                  <a:tcPr vert="eaVert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00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kumimoji="1" lang="en-US" altLang="ja-JP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00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セミナー</a:t>
                      </a:r>
                      <a:r>
                        <a:rPr lang="en-US" altLang="ja-JP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】DX</a:t>
                      </a:r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概論</a:t>
                      </a:r>
                      <a:endParaRPr lang="en-US" altLang="ja-JP" sz="120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「製造現場にデジタルの目を、ファクトリーサイエンティストが生み出す価値とは」（仮）</a:t>
                      </a:r>
                      <a:endParaRPr lang="en-US" altLang="ja-JP" sz="110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※CDO</a:t>
                      </a:r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研修の参加者以外も参加可能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一社</a:t>
                      </a:r>
                      <a:r>
                        <a:rPr lang="en-US" altLang="ja-JP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ファクトリーサイエンティスト協会</a:t>
                      </a:r>
                      <a:b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代表理事　大坪　正人氏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地場産業振興センター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本館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第５研修室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741527"/>
                  </a:ext>
                </a:extLst>
              </a:tr>
              <a:tr h="9015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３日目</a:t>
                      </a:r>
                    </a:p>
                  </a:txBody>
                  <a:tcPr vert="eaVert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00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kumimoji="1" lang="en-US" altLang="ja-JP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「ＩＴ経営とは」</a:t>
                      </a:r>
                      <a:b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「ＩＴ経営推進プロセスガイドライン」</a:t>
                      </a:r>
                      <a:b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「変革認識プロセス」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・「変革構想の検討とコミットメント」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IT</a:t>
                      </a:r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コーディネータ協会</a:t>
                      </a:r>
                      <a:b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横屋　俊一氏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地場産業振興センター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本館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第５研修室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756632"/>
                  </a:ext>
                </a:extLst>
              </a:tr>
              <a:tr h="9015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４日目</a:t>
                      </a:r>
                    </a:p>
                  </a:txBody>
                  <a:tcPr vert="eaVert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00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kumimoji="1" lang="en-US" altLang="ja-JP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「経営戦略プロセス」</a:t>
                      </a:r>
                      <a:b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・「企業理念・使命の確認と経営</a:t>
                      </a:r>
                      <a:endParaRPr lang="en-US" altLang="ja-JP" sz="120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環境情報収集・分析」</a:t>
                      </a:r>
                      <a:b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・「あるべき姿の構築」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IT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コーディネータ協会</a:t>
                      </a:r>
                      <a:b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横屋　俊一氏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地場産業振興センター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本館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第５研修室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79971724"/>
                  </a:ext>
                </a:extLst>
              </a:tr>
              <a:tr h="9015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５日目</a:t>
                      </a:r>
                    </a:p>
                  </a:txBody>
                  <a:tcPr vert="eaVert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火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00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kumimoji="1" lang="en-US" altLang="ja-JP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・「あるべき姿の構築」</a:t>
                      </a:r>
                      <a:b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・「経営リスクの評価と対応」</a:t>
                      </a:r>
                      <a:b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・「経営戦略策定」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IT</a:t>
                      </a:r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コーディネータ協会</a:t>
                      </a:r>
                      <a:b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横屋　俊一氏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地場産業振興センター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本館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第５研修室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16426165"/>
                  </a:ext>
                </a:extLst>
              </a:tr>
              <a:tr h="76339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６日目</a:t>
                      </a:r>
                    </a:p>
                  </a:txBody>
                  <a:tcPr vert="eaVert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木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00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00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最新のＩＴ技術に関する講義（仮）</a:t>
                      </a:r>
                      <a:endParaRPr lang="en-US" altLang="ja-JP" sz="120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オンラインにて実施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早稲田大学</a:t>
                      </a:r>
                      <a:b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招聘研究員</a:t>
                      </a:r>
                      <a:endParaRPr lang="en-US" altLang="ja-JP" sz="1200" b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山戸　昭三氏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地場産業振興センター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本館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第５研修室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460594"/>
                  </a:ext>
                </a:extLst>
              </a:tr>
              <a:tr h="9015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７日目</a:t>
                      </a:r>
                    </a:p>
                  </a:txBody>
                  <a:tcPr vert="eaVert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00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kumimoji="1" lang="en-US" altLang="ja-JP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・「経営戦略の展開」</a:t>
                      </a:r>
                      <a:b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「業務改革プロセス」</a:t>
                      </a:r>
                      <a:b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「ＩＴ戦略プロセス」</a:t>
                      </a:r>
                      <a:b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・「ＩＴ戦略の策定と展開」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IT</a:t>
                      </a:r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コーディネータ協会</a:t>
                      </a:r>
                      <a:b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横屋　俊一氏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地場産業振興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センター本館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第７研修室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362753"/>
                  </a:ext>
                </a:extLst>
              </a:tr>
              <a:tr h="9015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８日目</a:t>
                      </a:r>
                    </a:p>
                  </a:txBody>
                  <a:tcPr vert="eaVert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火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00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kumimoji="1" lang="en-US" altLang="ja-JP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「ＩＴ資源調達ステップ」</a:t>
                      </a:r>
                      <a:b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・「ＩＴ資源調達」</a:t>
                      </a:r>
                      <a:b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「ＩＴ導入ステップ」</a:t>
                      </a:r>
                      <a:b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・「ＩＴ導入」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IT</a:t>
                      </a:r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コーディネータ協会</a:t>
                      </a:r>
                      <a:b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横屋　俊一氏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地場産業振興センター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本館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第７研修室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6772869"/>
                  </a:ext>
                </a:extLst>
              </a:tr>
              <a:tr h="9015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９日目</a:t>
                      </a:r>
                    </a:p>
                  </a:txBody>
                  <a:tcPr vert="eaVert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00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kumimoji="1" lang="en-US" altLang="ja-JP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「ＩＴサービス利活用ステップ」</a:t>
                      </a:r>
                      <a:b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・「ＩＴサービス利活用」</a:t>
                      </a:r>
                      <a:b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「持続的成長認識プロセス」</a:t>
                      </a:r>
                      <a:b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・「持続的成長認識」</a:t>
                      </a:r>
                      <a:b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「自社ビジネスモデル変革」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IT</a:t>
                      </a:r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コーディネータ協会</a:t>
                      </a:r>
                      <a:b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中尾　克代氏</a:t>
                      </a:r>
                      <a:endParaRPr lang="en-US" altLang="ja-JP" sz="1200" b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横屋　俊一氏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地場産業振興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センター本館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第５研修室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379010"/>
                  </a:ext>
                </a:extLst>
              </a:tr>
              <a:tr h="90156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日目</a:t>
                      </a:r>
                    </a:p>
                  </a:txBody>
                  <a:tcPr vert="eaVert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00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kumimoji="1" lang="en-US" altLang="ja-JP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kumimoji="1" lang="en-US" altLang="ja-JP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「変革マネジメントプロセス」</a:t>
                      </a:r>
                      <a:b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・「変革マネジメント」</a:t>
                      </a:r>
                      <a:endParaRPr lang="en-US" altLang="ja-JP" sz="120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「自社のビジネスモデルのプレゼン」</a:t>
                      </a:r>
                      <a:endParaRPr lang="en-US" altLang="ja-JP" sz="120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「情報セキュリティ」</a:t>
                      </a:r>
                      <a:b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研修のまとめ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286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IT</a:t>
                      </a:r>
                      <a: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コーディネータ協会</a:t>
                      </a:r>
                      <a:br>
                        <a:rPr lang="ja-JP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CN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酒井　正幸氏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algn="l" fontAlgn="ctr"/>
                      <a:r>
                        <a:rPr lang="zh-CN" altLang="en-US" sz="12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横屋　俊一氏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地場産業振興センター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本館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286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第５研修室</a:t>
                      </a:r>
                      <a:endParaRPr kumimoji="1" lang="en-US" altLang="ja-JP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174480"/>
                  </a:ext>
                </a:extLst>
              </a:tr>
            </a:tbl>
          </a:graphicData>
        </a:graphic>
      </p:graphicFrame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E8AA3C53-A58F-440E-80D4-D1F46734A2ED}"/>
              </a:ext>
            </a:extLst>
          </p:cNvPr>
          <p:cNvSpPr/>
          <p:nvPr/>
        </p:nvSpPr>
        <p:spPr>
          <a:xfrm>
            <a:off x="1451" y="9849594"/>
            <a:ext cx="7200900" cy="39377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73613">
              <a:lnSpc>
                <a:spcPts val="1347"/>
              </a:lnSpc>
              <a:defRPr/>
            </a:pPr>
            <a:r>
              <a:rPr kumimoji="0" lang="ja-JP" altLang="en-US" sz="1347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＜お問い合わせ先＞</a:t>
            </a:r>
            <a:r>
              <a:rPr kumimoji="0" lang="ja-JP" altLang="en-US" sz="1243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石川県商工労働部産業政策課　産業デジタル化支援グループ 担当 北間</a:t>
            </a:r>
            <a:endParaRPr kumimoji="0" lang="en-US" altLang="ja-JP" sz="1347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defTabSz="473613">
              <a:lnSpc>
                <a:spcPts val="1347"/>
              </a:lnSpc>
              <a:defRPr/>
            </a:pPr>
            <a:r>
              <a:rPr kumimoji="0" lang="ja-JP" altLang="en-US" sz="1347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　　　　　　　　　　　　　 </a:t>
            </a:r>
            <a:r>
              <a:rPr kumimoji="0" lang="ja-JP" altLang="en-US" sz="1243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メール： </a:t>
            </a:r>
            <a:r>
              <a:rPr kumimoji="0" lang="en-US" altLang="ja-JP" sz="1243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syoukou@pref.ishikawa.lg.jp</a:t>
            </a:r>
            <a:r>
              <a:rPr kumimoji="0" lang="ja-JP" altLang="en-US" sz="1243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　電話：</a:t>
            </a:r>
            <a:r>
              <a:rPr kumimoji="0" lang="en-US" altLang="ja-JP" sz="1243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076-225-1519</a:t>
            </a:r>
            <a:endParaRPr kumimoji="0" lang="ja-JP" altLang="en-US" sz="1243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4470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</a:spPr>
      <a:bodyPr tIns="288000" rtlCol="0" anchor="ctr"/>
      <a:lstStyle>
        <a:defPPr algn="ctr">
          <a:defRPr kumimoji="0" sz="2400" kern="0" dirty="0" smtClean="0">
            <a:solidFill>
              <a:srgbClr val="FFFFFF"/>
            </a:solidFill>
            <a:latin typeface="Meiryo UI" panose="020B0604030504040204" pitchFamily="50" charset="-128"/>
            <a:ea typeface="Meiryo UI" panose="020B0604030504040204" pitchFamily="50" charset="-128"/>
            <a:cs typeface="Arial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2626</TotalTime>
  <Words>846</Words>
  <Application>Microsoft Office PowerPoint</Application>
  <PresentationFormat>ユーザー設定</PresentationFormat>
  <Paragraphs>127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3" baseType="lpstr">
      <vt:lpstr>BIZ UDPゴシック</vt:lpstr>
      <vt:lpstr>HGPｺﾞｼｯｸM</vt:lpstr>
      <vt:lpstr>HG創英角ｺﾞｼｯｸUB</vt:lpstr>
      <vt:lpstr>Meiryo UI</vt:lpstr>
      <vt:lpstr>ＭＳ Ｐゴシック</vt:lpstr>
      <vt:lpstr>游ゴシック</vt:lpstr>
      <vt:lpstr>Arial</vt:lpstr>
      <vt:lpstr>Calibri</vt:lpstr>
      <vt:lpstr>Times New Roman</vt:lpstr>
      <vt:lpstr>Trebuchet MS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大村　明裕</dc:creator>
  <cp:lastModifiedBy>HW53761</cp:lastModifiedBy>
  <cp:revision>74</cp:revision>
  <cp:lastPrinted>2023-05-12T07:03:43Z</cp:lastPrinted>
  <dcterms:modified xsi:type="dcterms:W3CDTF">2023-05-18T01:45:12Z</dcterms:modified>
</cp:coreProperties>
</file>