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3" r:id="rId2"/>
    <p:sldId id="262" r:id="rId3"/>
  </p:sldIdLst>
  <p:sldSz cx="7200900" cy="10261600"/>
  <p:notesSz cx="6735763" cy="9866313"/>
  <p:defaultTextStyle>
    <a:defPPr>
      <a:defRPr lang="ja-JP"/>
    </a:defPPr>
    <a:lvl1pPr marL="0" algn="l" defTabSz="928698" rtl="0" eaLnBrk="1" latinLnBrk="0" hangingPunct="1">
      <a:defRPr kumimoji="1" sz="1900" kern="1200">
        <a:solidFill>
          <a:schemeClr val="tx1"/>
        </a:solidFill>
        <a:latin typeface="+mn-lt"/>
        <a:ea typeface="+mn-ea"/>
        <a:cs typeface="+mn-cs"/>
      </a:defRPr>
    </a:lvl1pPr>
    <a:lvl2pPr marL="464349" algn="l" defTabSz="928698" rtl="0" eaLnBrk="1" latinLnBrk="0" hangingPunct="1">
      <a:defRPr kumimoji="1" sz="1900" kern="1200">
        <a:solidFill>
          <a:schemeClr val="tx1"/>
        </a:solidFill>
        <a:latin typeface="+mn-lt"/>
        <a:ea typeface="+mn-ea"/>
        <a:cs typeface="+mn-cs"/>
      </a:defRPr>
    </a:lvl2pPr>
    <a:lvl3pPr marL="928698" algn="l" defTabSz="928698" rtl="0" eaLnBrk="1" latinLnBrk="0" hangingPunct="1">
      <a:defRPr kumimoji="1" sz="1900" kern="1200">
        <a:solidFill>
          <a:schemeClr val="tx1"/>
        </a:solidFill>
        <a:latin typeface="+mn-lt"/>
        <a:ea typeface="+mn-ea"/>
        <a:cs typeface="+mn-cs"/>
      </a:defRPr>
    </a:lvl3pPr>
    <a:lvl4pPr marL="1393046" algn="l" defTabSz="928698" rtl="0" eaLnBrk="1" latinLnBrk="0" hangingPunct="1">
      <a:defRPr kumimoji="1" sz="1900" kern="1200">
        <a:solidFill>
          <a:schemeClr val="tx1"/>
        </a:solidFill>
        <a:latin typeface="+mn-lt"/>
        <a:ea typeface="+mn-ea"/>
        <a:cs typeface="+mn-cs"/>
      </a:defRPr>
    </a:lvl4pPr>
    <a:lvl5pPr marL="1857395" algn="l" defTabSz="928698" rtl="0" eaLnBrk="1" latinLnBrk="0" hangingPunct="1">
      <a:defRPr kumimoji="1" sz="1900" kern="1200">
        <a:solidFill>
          <a:schemeClr val="tx1"/>
        </a:solidFill>
        <a:latin typeface="+mn-lt"/>
        <a:ea typeface="+mn-ea"/>
        <a:cs typeface="+mn-cs"/>
      </a:defRPr>
    </a:lvl5pPr>
    <a:lvl6pPr marL="2321744" algn="l" defTabSz="928698" rtl="0" eaLnBrk="1" latinLnBrk="0" hangingPunct="1">
      <a:defRPr kumimoji="1" sz="1900" kern="1200">
        <a:solidFill>
          <a:schemeClr val="tx1"/>
        </a:solidFill>
        <a:latin typeface="+mn-lt"/>
        <a:ea typeface="+mn-ea"/>
        <a:cs typeface="+mn-cs"/>
      </a:defRPr>
    </a:lvl6pPr>
    <a:lvl7pPr marL="2786093" algn="l" defTabSz="928698" rtl="0" eaLnBrk="1" latinLnBrk="0" hangingPunct="1">
      <a:defRPr kumimoji="1" sz="1900" kern="1200">
        <a:solidFill>
          <a:schemeClr val="tx1"/>
        </a:solidFill>
        <a:latin typeface="+mn-lt"/>
        <a:ea typeface="+mn-ea"/>
        <a:cs typeface="+mn-cs"/>
      </a:defRPr>
    </a:lvl7pPr>
    <a:lvl8pPr marL="3250441" algn="l" defTabSz="928698" rtl="0" eaLnBrk="1" latinLnBrk="0" hangingPunct="1">
      <a:defRPr kumimoji="1" sz="1900" kern="1200">
        <a:solidFill>
          <a:schemeClr val="tx1"/>
        </a:solidFill>
        <a:latin typeface="+mn-lt"/>
        <a:ea typeface="+mn-ea"/>
        <a:cs typeface="+mn-cs"/>
      </a:defRPr>
    </a:lvl8pPr>
    <a:lvl9pPr marL="3714790" algn="l" defTabSz="928698" rtl="0" eaLnBrk="1" latinLnBrk="0" hangingPunct="1">
      <a:defRPr kumimoji="1"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32">
          <p15:clr>
            <a:srgbClr val="A4A3A4"/>
          </p15:clr>
        </p15:guide>
        <p15:guide id="2" pos="2267">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田中　宏和" initials="田中" lastIdx="16"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9C9CB"/>
    <a:srgbClr val="E8E7C9"/>
    <a:srgbClr val="B384DA"/>
    <a:srgbClr val="CAC59D"/>
    <a:srgbClr val="0000CC"/>
    <a:srgbClr val="FF9900"/>
    <a:srgbClr val="FFCC66"/>
    <a:srgbClr val="FFCC99"/>
    <a:srgbClr val="FFCCCC"/>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740" autoAdjust="0"/>
    <p:restoredTop sz="93504" autoAdjust="0"/>
  </p:normalViewPr>
  <p:slideViewPr>
    <p:cSldViewPr>
      <p:cViewPr varScale="1">
        <p:scale>
          <a:sx n="46" d="100"/>
          <a:sy n="46" d="100"/>
        </p:scale>
        <p:origin x="2388" y="54"/>
      </p:cViewPr>
      <p:guideLst>
        <p:guide orient="horz" pos="3232"/>
        <p:guide pos="226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DA685E68-331B-4E99-B819-98F6FAA87134}" type="datetimeFigureOut">
              <a:rPr kumimoji="1" lang="ja-JP" altLang="en-US" smtClean="0"/>
              <a:t>2020/8/31</a:t>
            </a:fld>
            <a:endParaRPr kumimoji="1" lang="ja-JP" altLang="en-US"/>
          </a:p>
        </p:txBody>
      </p:sp>
      <p:sp>
        <p:nvSpPr>
          <p:cNvPr id="4" name="スライド イメージ プレースホルダー 3"/>
          <p:cNvSpPr>
            <a:spLocks noGrp="1" noRot="1" noChangeAspect="1"/>
          </p:cNvSpPr>
          <p:nvPr>
            <p:ph type="sldImg" idx="2"/>
          </p:nvPr>
        </p:nvSpPr>
        <p:spPr>
          <a:xfrm>
            <a:off x="2200275" y="1233488"/>
            <a:ext cx="233521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B648E0AC-CC16-4869-93C2-7DEBD8005DB7}" type="slidenum">
              <a:rPr kumimoji="1" lang="ja-JP" altLang="en-US" smtClean="0"/>
              <a:t>‹#›</a:t>
            </a:fld>
            <a:endParaRPr kumimoji="1" lang="ja-JP" altLang="en-US"/>
          </a:p>
        </p:txBody>
      </p:sp>
    </p:spTree>
    <p:extLst>
      <p:ext uri="{BB962C8B-B14F-4D97-AF65-F5344CB8AC3E}">
        <p14:creationId xmlns:p14="http://schemas.microsoft.com/office/powerpoint/2010/main" val="299529266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648E0AC-CC16-4869-93C2-7DEBD8005DB7}" type="slidenum">
              <a:rPr kumimoji="1" lang="ja-JP" altLang="en-US" smtClean="0"/>
              <a:t>1</a:t>
            </a:fld>
            <a:endParaRPr kumimoji="1" lang="ja-JP" altLang="en-US"/>
          </a:p>
        </p:txBody>
      </p:sp>
    </p:spTree>
    <p:extLst>
      <p:ext uri="{BB962C8B-B14F-4D97-AF65-F5344CB8AC3E}">
        <p14:creationId xmlns:p14="http://schemas.microsoft.com/office/powerpoint/2010/main" val="16591390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40068" y="3187753"/>
            <a:ext cx="6120766" cy="2199593"/>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80136" y="5814909"/>
            <a:ext cx="5040630" cy="2622409"/>
          </a:xfrm>
        </p:spPr>
        <p:txBody>
          <a:bodyPr/>
          <a:lstStyle>
            <a:lvl1pPr marL="0" indent="0" algn="ctr">
              <a:buNone/>
              <a:defRPr>
                <a:solidFill>
                  <a:schemeClr val="tx1">
                    <a:tint val="75000"/>
                  </a:schemeClr>
                </a:solidFill>
              </a:defRPr>
            </a:lvl1pPr>
            <a:lvl2pPr marL="464349" indent="0" algn="ctr">
              <a:buNone/>
              <a:defRPr>
                <a:solidFill>
                  <a:schemeClr val="tx1">
                    <a:tint val="75000"/>
                  </a:schemeClr>
                </a:solidFill>
              </a:defRPr>
            </a:lvl2pPr>
            <a:lvl3pPr marL="928698" indent="0" algn="ctr">
              <a:buNone/>
              <a:defRPr>
                <a:solidFill>
                  <a:schemeClr val="tx1">
                    <a:tint val="75000"/>
                  </a:schemeClr>
                </a:solidFill>
              </a:defRPr>
            </a:lvl3pPr>
            <a:lvl4pPr marL="1393046" indent="0" algn="ctr">
              <a:buNone/>
              <a:defRPr>
                <a:solidFill>
                  <a:schemeClr val="tx1">
                    <a:tint val="75000"/>
                  </a:schemeClr>
                </a:solidFill>
              </a:defRPr>
            </a:lvl4pPr>
            <a:lvl5pPr marL="1857395" indent="0" algn="ctr">
              <a:buNone/>
              <a:defRPr>
                <a:solidFill>
                  <a:schemeClr val="tx1">
                    <a:tint val="75000"/>
                  </a:schemeClr>
                </a:solidFill>
              </a:defRPr>
            </a:lvl5pPr>
            <a:lvl6pPr marL="2321744" indent="0" algn="ctr">
              <a:buNone/>
              <a:defRPr>
                <a:solidFill>
                  <a:schemeClr val="tx1">
                    <a:tint val="75000"/>
                  </a:schemeClr>
                </a:solidFill>
              </a:defRPr>
            </a:lvl6pPr>
            <a:lvl7pPr marL="2786093" indent="0" algn="ctr">
              <a:buNone/>
              <a:defRPr>
                <a:solidFill>
                  <a:schemeClr val="tx1">
                    <a:tint val="75000"/>
                  </a:schemeClr>
                </a:solidFill>
              </a:defRPr>
            </a:lvl7pPr>
            <a:lvl8pPr marL="3250441" indent="0" algn="ctr">
              <a:buNone/>
              <a:defRPr>
                <a:solidFill>
                  <a:schemeClr val="tx1">
                    <a:tint val="75000"/>
                  </a:schemeClr>
                </a:solidFill>
              </a:defRPr>
            </a:lvl8pPr>
            <a:lvl9pPr marL="371479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CA056CF-0E2A-49ED-A903-9217649B0161}" type="datetimeFigureOut">
              <a:rPr kumimoji="1" lang="ja-JP" altLang="en-US" smtClean="0"/>
              <a:t>2020/8/31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42346500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CA056CF-0E2A-49ED-A903-9217649B0161}" type="datetimeFigureOut">
              <a:rPr kumimoji="1" lang="ja-JP" altLang="en-US" smtClean="0"/>
              <a:t>2020/8/31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6220381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915489" y="548715"/>
            <a:ext cx="1215153" cy="11672570"/>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270038" y="548715"/>
            <a:ext cx="3525441" cy="11672570"/>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CA056CF-0E2A-49ED-A903-9217649B0161}" type="datetimeFigureOut">
              <a:rPr kumimoji="1" lang="ja-JP" altLang="en-US" smtClean="0"/>
              <a:t>2020/8/31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15308023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CA056CF-0E2A-49ED-A903-9217649B0161}" type="datetimeFigureOut">
              <a:rPr kumimoji="1" lang="ja-JP" altLang="en-US" smtClean="0"/>
              <a:t>2020/8/31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3908767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68822" y="6594028"/>
            <a:ext cx="6120766" cy="2038068"/>
          </a:xfrm>
        </p:spPr>
        <p:txBody>
          <a:bodyPr anchor="t"/>
          <a:lstStyle>
            <a:lvl1pPr algn="l">
              <a:defRPr sz="41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68822" y="4349306"/>
            <a:ext cx="6120766" cy="2244724"/>
          </a:xfrm>
        </p:spPr>
        <p:txBody>
          <a:bodyPr anchor="b"/>
          <a:lstStyle>
            <a:lvl1pPr marL="0" indent="0">
              <a:buNone/>
              <a:defRPr sz="2000">
                <a:solidFill>
                  <a:schemeClr val="tx1">
                    <a:tint val="75000"/>
                  </a:schemeClr>
                </a:solidFill>
              </a:defRPr>
            </a:lvl1pPr>
            <a:lvl2pPr marL="464349" indent="0">
              <a:buNone/>
              <a:defRPr sz="1900">
                <a:solidFill>
                  <a:schemeClr val="tx1">
                    <a:tint val="75000"/>
                  </a:schemeClr>
                </a:solidFill>
              </a:defRPr>
            </a:lvl2pPr>
            <a:lvl3pPr marL="928698" indent="0">
              <a:buNone/>
              <a:defRPr sz="1600">
                <a:solidFill>
                  <a:schemeClr val="tx1">
                    <a:tint val="75000"/>
                  </a:schemeClr>
                </a:solidFill>
              </a:defRPr>
            </a:lvl3pPr>
            <a:lvl4pPr marL="1393046" indent="0">
              <a:buNone/>
              <a:defRPr sz="1400">
                <a:solidFill>
                  <a:schemeClr val="tx1">
                    <a:tint val="75000"/>
                  </a:schemeClr>
                </a:solidFill>
              </a:defRPr>
            </a:lvl4pPr>
            <a:lvl5pPr marL="1857395" indent="0">
              <a:buNone/>
              <a:defRPr sz="1400">
                <a:solidFill>
                  <a:schemeClr val="tx1">
                    <a:tint val="75000"/>
                  </a:schemeClr>
                </a:solidFill>
              </a:defRPr>
            </a:lvl5pPr>
            <a:lvl6pPr marL="2321744" indent="0">
              <a:buNone/>
              <a:defRPr sz="1400">
                <a:solidFill>
                  <a:schemeClr val="tx1">
                    <a:tint val="75000"/>
                  </a:schemeClr>
                </a:solidFill>
              </a:defRPr>
            </a:lvl6pPr>
            <a:lvl7pPr marL="2786093" indent="0">
              <a:buNone/>
              <a:defRPr sz="1400">
                <a:solidFill>
                  <a:schemeClr val="tx1">
                    <a:tint val="75000"/>
                  </a:schemeClr>
                </a:solidFill>
              </a:defRPr>
            </a:lvl7pPr>
            <a:lvl8pPr marL="3250441" indent="0">
              <a:buNone/>
              <a:defRPr sz="1400">
                <a:solidFill>
                  <a:schemeClr val="tx1">
                    <a:tint val="75000"/>
                  </a:schemeClr>
                </a:solidFill>
              </a:defRPr>
            </a:lvl8pPr>
            <a:lvl9pPr marL="371479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5CA056CF-0E2A-49ED-A903-9217649B0161}" type="datetimeFigureOut">
              <a:rPr kumimoji="1" lang="ja-JP" altLang="en-US" smtClean="0"/>
              <a:t>2020/8/31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32283966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270037" y="3192500"/>
            <a:ext cx="2370296" cy="9028784"/>
          </a:xfrm>
        </p:spPr>
        <p:txBody>
          <a:bodyPr/>
          <a:lstStyle>
            <a:lvl1pPr>
              <a:defRPr sz="2800"/>
            </a:lvl1pPr>
            <a:lvl2pPr>
              <a:defRPr sz="2400"/>
            </a:lvl2pPr>
            <a:lvl3pPr>
              <a:defRPr sz="2000"/>
            </a:lvl3pPr>
            <a:lvl4pPr>
              <a:defRPr sz="1900"/>
            </a:lvl4pPr>
            <a:lvl5pPr>
              <a:defRPr sz="1900"/>
            </a:lvl5pPr>
            <a:lvl6pPr>
              <a:defRPr sz="1900"/>
            </a:lvl6pPr>
            <a:lvl7pPr>
              <a:defRPr sz="1900"/>
            </a:lvl7pPr>
            <a:lvl8pPr>
              <a:defRPr sz="1900"/>
            </a:lvl8pPr>
            <a:lvl9pPr>
              <a:defRPr sz="1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2760348" y="3192500"/>
            <a:ext cx="2370296" cy="9028784"/>
          </a:xfrm>
        </p:spPr>
        <p:txBody>
          <a:bodyPr/>
          <a:lstStyle>
            <a:lvl1pPr>
              <a:defRPr sz="2800"/>
            </a:lvl1pPr>
            <a:lvl2pPr>
              <a:defRPr sz="2400"/>
            </a:lvl2pPr>
            <a:lvl3pPr>
              <a:defRPr sz="2000"/>
            </a:lvl3pPr>
            <a:lvl4pPr>
              <a:defRPr sz="1900"/>
            </a:lvl4pPr>
            <a:lvl5pPr>
              <a:defRPr sz="1900"/>
            </a:lvl5pPr>
            <a:lvl6pPr>
              <a:defRPr sz="1900"/>
            </a:lvl6pPr>
            <a:lvl7pPr>
              <a:defRPr sz="1900"/>
            </a:lvl7pPr>
            <a:lvl8pPr>
              <a:defRPr sz="1900"/>
            </a:lvl8pPr>
            <a:lvl9pPr>
              <a:defRPr sz="1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CA056CF-0E2A-49ED-A903-9217649B0161}" type="datetimeFigureOut">
              <a:rPr kumimoji="1" lang="ja-JP" altLang="en-US" smtClean="0"/>
              <a:t>2020/8/31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28834786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60046" y="410943"/>
            <a:ext cx="6480810" cy="1710267"/>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60048" y="2296989"/>
            <a:ext cx="3181648" cy="957273"/>
          </a:xfrm>
        </p:spPr>
        <p:txBody>
          <a:bodyPr anchor="b"/>
          <a:lstStyle>
            <a:lvl1pPr marL="0" indent="0">
              <a:buNone/>
              <a:defRPr sz="2400" b="1"/>
            </a:lvl1pPr>
            <a:lvl2pPr marL="464349" indent="0">
              <a:buNone/>
              <a:defRPr sz="2000" b="1"/>
            </a:lvl2pPr>
            <a:lvl3pPr marL="928698" indent="0">
              <a:buNone/>
              <a:defRPr sz="1900" b="1"/>
            </a:lvl3pPr>
            <a:lvl4pPr marL="1393046" indent="0">
              <a:buNone/>
              <a:defRPr sz="1600" b="1"/>
            </a:lvl4pPr>
            <a:lvl5pPr marL="1857395" indent="0">
              <a:buNone/>
              <a:defRPr sz="1600" b="1"/>
            </a:lvl5pPr>
            <a:lvl6pPr marL="2321744" indent="0">
              <a:buNone/>
              <a:defRPr sz="1600" b="1"/>
            </a:lvl6pPr>
            <a:lvl7pPr marL="2786093" indent="0">
              <a:buNone/>
              <a:defRPr sz="1600" b="1"/>
            </a:lvl7pPr>
            <a:lvl8pPr marL="3250441" indent="0">
              <a:buNone/>
              <a:defRPr sz="1600" b="1"/>
            </a:lvl8pPr>
            <a:lvl9pPr marL="371479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60048" y="3254257"/>
            <a:ext cx="3181648" cy="5912297"/>
          </a:xfrm>
        </p:spPr>
        <p:txBody>
          <a:bodyPr/>
          <a:lstStyle>
            <a:lvl1pPr>
              <a:defRPr sz="2400"/>
            </a:lvl1pPr>
            <a:lvl2pPr>
              <a:defRPr sz="2000"/>
            </a:lvl2pPr>
            <a:lvl3pPr>
              <a:defRPr sz="19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657960" y="2296989"/>
            <a:ext cx="3182898" cy="957273"/>
          </a:xfrm>
        </p:spPr>
        <p:txBody>
          <a:bodyPr anchor="b"/>
          <a:lstStyle>
            <a:lvl1pPr marL="0" indent="0">
              <a:buNone/>
              <a:defRPr sz="2400" b="1"/>
            </a:lvl1pPr>
            <a:lvl2pPr marL="464349" indent="0">
              <a:buNone/>
              <a:defRPr sz="2000" b="1"/>
            </a:lvl2pPr>
            <a:lvl3pPr marL="928698" indent="0">
              <a:buNone/>
              <a:defRPr sz="1900" b="1"/>
            </a:lvl3pPr>
            <a:lvl4pPr marL="1393046" indent="0">
              <a:buNone/>
              <a:defRPr sz="1600" b="1"/>
            </a:lvl4pPr>
            <a:lvl5pPr marL="1857395" indent="0">
              <a:buNone/>
              <a:defRPr sz="1600" b="1"/>
            </a:lvl5pPr>
            <a:lvl6pPr marL="2321744" indent="0">
              <a:buNone/>
              <a:defRPr sz="1600" b="1"/>
            </a:lvl6pPr>
            <a:lvl7pPr marL="2786093" indent="0">
              <a:buNone/>
              <a:defRPr sz="1600" b="1"/>
            </a:lvl7pPr>
            <a:lvl8pPr marL="3250441" indent="0">
              <a:buNone/>
              <a:defRPr sz="1600" b="1"/>
            </a:lvl8pPr>
            <a:lvl9pPr marL="371479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657960" y="3254257"/>
            <a:ext cx="3182898" cy="5912297"/>
          </a:xfrm>
        </p:spPr>
        <p:txBody>
          <a:bodyPr/>
          <a:lstStyle>
            <a:lvl1pPr>
              <a:defRPr sz="2400"/>
            </a:lvl1pPr>
            <a:lvl2pPr>
              <a:defRPr sz="2000"/>
            </a:lvl2pPr>
            <a:lvl3pPr>
              <a:defRPr sz="19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5CA056CF-0E2A-49ED-A903-9217649B0161}" type="datetimeFigureOut">
              <a:rPr kumimoji="1" lang="ja-JP" altLang="en-US" smtClean="0"/>
              <a:t>2020/8/31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3770922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5CA056CF-0E2A-49ED-A903-9217649B0161}" type="datetimeFigureOut">
              <a:rPr kumimoji="1" lang="ja-JP" altLang="en-US" smtClean="0"/>
              <a:t>2020/8/31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14528367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CA056CF-0E2A-49ED-A903-9217649B0161}" type="datetimeFigureOut">
              <a:rPr kumimoji="1" lang="ja-JP" altLang="en-US" smtClean="0"/>
              <a:t>2020/8/31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9499533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0049" y="408566"/>
            <a:ext cx="2369047" cy="1738771"/>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815355" y="408569"/>
            <a:ext cx="4025504" cy="8757991"/>
          </a:xfrm>
        </p:spPr>
        <p:txBody>
          <a:bodyPr/>
          <a:lstStyle>
            <a:lvl1pPr>
              <a:defRPr sz="33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60049" y="2147336"/>
            <a:ext cx="2369047" cy="7019221"/>
          </a:xfrm>
        </p:spPr>
        <p:txBody>
          <a:bodyPr/>
          <a:lstStyle>
            <a:lvl1pPr marL="0" indent="0">
              <a:buNone/>
              <a:defRPr sz="1400"/>
            </a:lvl1pPr>
            <a:lvl2pPr marL="464349" indent="0">
              <a:buNone/>
              <a:defRPr sz="1200"/>
            </a:lvl2pPr>
            <a:lvl3pPr marL="928698" indent="0">
              <a:buNone/>
              <a:defRPr sz="1000"/>
            </a:lvl3pPr>
            <a:lvl4pPr marL="1393046" indent="0">
              <a:buNone/>
              <a:defRPr sz="900"/>
            </a:lvl4pPr>
            <a:lvl5pPr marL="1857395" indent="0">
              <a:buNone/>
              <a:defRPr sz="900"/>
            </a:lvl5pPr>
            <a:lvl6pPr marL="2321744" indent="0">
              <a:buNone/>
              <a:defRPr sz="900"/>
            </a:lvl6pPr>
            <a:lvl7pPr marL="2786093" indent="0">
              <a:buNone/>
              <a:defRPr sz="900"/>
            </a:lvl7pPr>
            <a:lvl8pPr marL="3250441" indent="0">
              <a:buNone/>
              <a:defRPr sz="900"/>
            </a:lvl8pPr>
            <a:lvl9pPr marL="371479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CA056CF-0E2A-49ED-A903-9217649B0161}" type="datetimeFigureOut">
              <a:rPr kumimoji="1" lang="ja-JP" altLang="en-US" smtClean="0"/>
              <a:t>2020/8/31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3441513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11426" y="7183122"/>
            <a:ext cx="4320540" cy="848009"/>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411426" y="916893"/>
            <a:ext cx="4320540" cy="6156960"/>
          </a:xfrm>
        </p:spPr>
        <p:txBody>
          <a:bodyPr/>
          <a:lstStyle>
            <a:lvl1pPr marL="0" indent="0">
              <a:buNone/>
              <a:defRPr sz="3300"/>
            </a:lvl1pPr>
            <a:lvl2pPr marL="464349" indent="0">
              <a:buNone/>
              <a:defRPr sz="2800"/>
            </a:lvl2pPr>
            <a:lvl3pPr marL="928698" indent="0">
              <a:buNone/>
              <a:defRPr sz="2400"/>
            </a:lvl3pPr>
            <a:lvl4pPr marL="1393046" indent="0">
              <a:buNone/>
              <a:defRPr sz="2000"/>
            </a:lvl4pPr>
            <a:lvl5pPr marL="1857395" indent="0">
              <a:buNone/>
              <a:defRPr sz="2000"/>
            </a:lvl5pPr>
            <a:lvl6pPr marL="2321744" indent="0">
              <a:buNone/>
              <a:defRPr sz="2000"/>
            </a:lvl6pPr>
            <a:lvl7pPr marL="2786093" indent="0">
              <a:buNone/>
              <a:defRPr sz="2000"/>
            </a:lvl7pPr>
            <a:lvl8pPr marL="3250441" indent="0">
              <a:buNone/>
              <a:defRPr sz="2000"/>
            </a:lvl8pPr>
            <a:lvl9pPr marL="3714790" indent="0">
              <a:buNone/>
              <a:defRPr sz="2000"/>
            </a:lvl9pPr>
          </a:lstStyle>
          <a:p>
            <a:endParaRPr kumimoji="1" lang="ja-JP" altLang="en-US"/>
          </a:p>
        </p:txBody>
      </p:sp>
      <p:sp>
        <p:nvSpPr>
          <p:cNvPr id="4" name="テキスト プレースホルダー 3"/>
          <p:cNvSpPr>
            <a:spLocks noGrp="1"/>
          </p:cNvSpPr>
          <p:nvPr>
            <p:ph type="body" sz="half" idx="2"/>
          </p:nvPr>
        </p:nvSpPr>
        <p:spPr>
          <a:xfrm>
            <a:off x="1411426" y="8031132"/>
            <a:ext cx="4320540" cy="1204311"/>
          </a:xfrm>
        </p:spPr>
        <p:txBody>
          <a:bodyPr/>
          <a:lstStyle>
            <a:lvl1pPr marL="0" indent="0">
              <a:buNone/>
              <a:defRPr sz="1400"/>
            </a:lvl1pPr>
            <a:lvl2pPr marL="464349" indent="0">
              <a:buNone/>
              <a:defRPr sz="1200"/>
            </a:lvl2pPr>
            <a:lvl3pPr marL="928698" indent="0">
              <a:buNone/>
              <a:defRPr sz="1000"/>
            </a:lvl3pPr>
            <a:lvl4pPr marL="1393046" indent="0">
              <a:buNone/>
              <a:defRPr sz="900"/>
            </a:lvl4pPr>
            <a:lvl5pPr marL="1857395" indent="0">
              <a:buNone/>
              <a:defRPr sz="900"/>
            </a:lvl5pPr>
            <a:lvl6pPr marL="2321744" indent="0">
              <a:buNone/>
              <a:defRPr sz="900"/>
            </a:lvl6pPr>
            <a:lvl7pPr marL="2786093" indent="0">
              <a:buNone/>
              <a:defRPr sz="900"/>
            </a:lvl7pPr>
            <a:lvl8pPr marL="3250441" indent="0">
              <a:buNone/>
              <a:defRPr sz="900"/>
            </a:lvl8pPr>
            <a:lvl9pPr marL="371479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CA056CF-0E2A-49ED-A903-9217649B0161}" type="datetimeFigureOut">
              <a:rPr kumimoji="1" lang="ja-JP" altLang="en-US" smtClean="0"/>
              <a:t>2020/8/31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2685289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60046" y="410943"/>
            <a:ext cx="6480810" cy="1710267"/>
          </a:xfrm>
          <a:prstGeom prst="rect">
            <a:avLst/>
          </a:prstGeom>
        </p:spPr>
        <p:txBody>
          <a:bodyPr vert="horz" lIns="92870" tIns="46435" rIns="92870" bIns="46435"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60046" y="2394380"/>
            <a:ext cx="6480810" cy="6772181"/>
          </a:xfrm>
          <a:prstGeom prst="rect">
            <a:avLst/>
          </a:prstGeom>
        </p:spPr>
        <p:txBody>
          <a:bodyPr vert="horz" lIns="92870" tIns="46435" rIns="92870" bIns="46435"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60047" y="9510987"/>
            <a:ext cx="1680211" cy="546334"/>
          </a:xfrm>
          <a:prstGeom prst="rect">
            <a:avLst/>
          </a:prstGeom>
        </p:spPr>
        <p:txBody>
          <a:bodyPr vert="horz" lIns="92870" tIns="46435" rIns="92870" bIns="46435" rtlCol="0" anchor="ctr"/>
          <a:lstStyle>
            <a:lvl1pPr algn="l">
              <a:defRPr sz="1200">
                <a:solidFill>
                  <a:schemeClr val="tx1">
                    <a:tint val="75000"/>
                  </a:schemeClr>
                </a:solidFill>
              </a:defRPr>
            </a:lvl1pPr>
          </a:lstStyle>
          <a:p>
            <a:fld id="{5CA056CF-0E2A-49ED-A903-9217649B0161}" type="datetimeFigureOut">
              <a:rPr kumimoji="1" lang="ja-JP" altLang="en-US" smtClean="0"/>
              <a:t>2020/8/31</a:t>
            </a:fld>
            <a:endParaRPr kumimoji="1" lang="ja-JP" altLang="en-US"/>
          </a:p>
        </p:txBody>
      </p:sp>
      <p:sp>
        <p:nvSpPr>
          <p:cNvPr id="5" name="フッター プレースホルダー 4"/>
          <p:cNvSpPr>
            <a:spLocks noGrp="1"/>
          </p:cNvSpPr>
          <p:nvPr>
            <p:ph type="ftr" sz="quarter" idx="3"/>
          </p:nvPr>
        </p:nvSpPr>
        <p:spPr>
          <a:xfrm>
            <a:off x="2460310" y="9510987"/>
            <a:ext cx="2280285" cy="546334"/>
          </a:xfrm>
          <a:prstGeom prst="rect">
            <a:avLst/>
          </a:prstGeom>
        </p:spPr>
        <p:txBody>
          <a:bodyPr vert="horz" lIns="92870" tIns="46435" rIns="92870" bIns="46435"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160646" y="9510987"/>
            <a:ext cx="1680211" cy="546334"/>
          </a:xfrm>
          <a:prstGeom prst="rect">
            <a:avLst/>
          </a:prstGeom>
        </p:spPr>
        <p:txBody>
          <a:bodyPr vert="horz" lIns="92870" tIns="46435" rIns="92870" bIns="46435" rtlCol="0" anchor="ctr"/>
          <a:lstStyle>
            <a:lvl1pPr algn="r">
              <a:defRPr sz="1200">
                <a:solidFill>
                  <a:schemeClr val="tx1">
                    <a:tint val="75000"/>
                  </a:schemeClr>
                </a:solidFill>
              </a:defRPr>
            </a:lvl1p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31722195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28698" rtl="0" eaLnBrk="1" latinLnBrk="0" hangingPunct="1">
        <a:spcBef>
          <a:spcPct val="0"/>
        </a:spcBef>
        <a:buNone/>
        <a:defRPr kumimoji="1" sz="4500" kern="1200">
          <a:solidFill>
            <a:schemeClr val="tx1"/>
          </a:solidFill>
          <a:latin typeface="+mj-lt"/>
          <a:ea typeface="+mj-ea"/>
          <a:cs typeface="+mj-cs"/>
        </a:defRPr>
      </a:lvl1pPr>
    </p:titleStyle>
    <p:bodyStyle>
      <a:lvl1pPr marL="348261" indent="-348261" algn="l" defTabSz="928698" rtl="0" eaLnBrk="1" latinLnBrk="0" hangingPunct="1">
        <a:spcBef>
          <a:spcPct val="20000"/>
        </a:spcBef>
        <a:buFont typeface="Arial" panose="020B0604020202020204" pitchFamily="34" charset="0"/>
        <a:buChar char="•"/>
        <a:defRPr kumimoji="1" sz="3300" kern="1200">
          <a:solidFill>
            <a:schemeClr val="tx1"/>
          </a:solidFill>
          <a:latin typeface="+mn-lt"/>
          <a:ea typeface="+mn-ea"/>
          <a:cs typeface="+mn-cs"/>
        </a:defRPr>
      </a:lvl1pPr>
      <a:lvl2pPr marL="754567" indent="-290218" algn="l" defTabSz="928698"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60872" indent="-232174" algn="l" defTabSz="928698"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25221" indent="-232174" algn="l" defTabSz="92869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89569" indent="-232174" algn="l" defTabSz="92869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53918" indent="-232174" algn="l" defTabSz="92869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3018266" indent="-232174" algn="l" defTabSz="92869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82616" indent="-232174" algn="l" defTabSz="92869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946963" indent="-232174" algn="l" defTabSz="92869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28698" rtl="0" eaLnBrk="1" latinLnBrk="0" hangingPunct="1">
        <a:defRPr kumimoji="1" sz="1900" kern="1200">
          <a:solidFill>
            <a:schemeClr val="tx1"/>
          </a:solidFill>
          <a:latin typeface="+mn-lt"/>
          <a:ea typeface="+mn-ea"/>
          <a:cs typeface="+mn-cs"/>
        </a:defRPr>
      </a:lvl1pPr>
      <a:lvl2pPr marL="464349" algn="l" defTabSz="928698" rtl="0" eaLnBrk="1" latinLnBrk="0" hangingPunct="1">
        <a:defRPr kumimoji="1" sz="1900" kern="1200">
          <a:solidFill>
            <a:schemeClr val="tx1"/>
          </a:solidFill>
          <a:latin typeface="+mn-lt"/>
          <a:ea typeface="+mn-ea"/>
          <a:cs typeface="+mn-cs"/>
        </a:defRPr>
      </a:lvl2pPr>
      <a:lvl3pPr marL="928698" algn="l" defTabSz="928698" rtl="0" eaLnBrk="1" latinLnBrk="0" hangingPunct="1">
        <a:defRPr kumimoji="1" sz="1900" kern="1200">
          <a:solidFill>
            <a:schemeClr val="tx1"/>
          </a:solidFill>
          <a:latin typeface="+mn-lt"/>
          <a:ea typeface="+mn-ea"/>
          <a:cs typeface="+mn-cs"/>
        </a:defRPr>
      </a:lvl3pPr>
      <a:lvl4pPr marL="1393046" algn="l" defTabSz="928698" rtl="0" eaLnBrk="1" latinLnBrk="0" hangingPunct="1">
        <a:defRPr kumimoji="1" sz="1900" kern="1200">
          <a:solidFill>
            <a:schemeClr val="tx1"/>
          </a:solidFill>
          <a:latin typeface="+mn-lt"/>
          <a:ea typeface="+mn-ea"/>
          <a:cs typeface="+mn-cs"/>
        </a:defRPr>
      </a:lvl4pPr>
      <a:lvl5pPr marL="1857395" algn="l" defTabSz="928698" rtl="0" eaLnBrk="1" latinLnBrk="0" hangingPunct="1">
        <a:defRPr kumimoji="1" sz="1900" kern="1200">
          <a:solidFill>
            <a:schemeClr val="tx1"/>
          </a:solidFill>
          <a:latin typeface="+mn-lt"/>
          <a:ea typeface="+mn-ea"/>
          <a:cs typeface="+mn-cs"/>
        </a:defRPr>
      </a:lvl5pPr>
      <a:lvl6pPr marL="2321744" algn="l" defTabSz="928698" rtl="0" eaLnBrk="1" latinLnBrk="0" hangingPunct="1">
        <a:defRPr kumimoji="1" sz="1900" kern="1200">
          <a:solidFill>
            <a:schemeClr val="tx1"/>
          </a:solidFill>
          <a:latin typeface="+mn-lt"/>
          <a:ea typeface="+mn-ea"/>
          <a:cs typeface="+mn-cs"/>
        </a:defRPr>
      </a:lvl6pPr>
      <a:lvl7pPr marL="2786093" algn="l" defTabSz="928698" rtl="0" eaLnBrk="1" latinLnBrk="0" hangingPunct="1">
        <a:defRPr kumimoji="1" sz="1900" kern="1200">
          <a:solidFill>
            <a:schemeClr val="tx1"/>
          </a:solidFill>
          <a:latin typeface="+mn-lt"/>
          <a:ea typeface="+mn-ea"/>
          <a:cs typeface="+mn-cs"/>
        </a:defRPr>
      </a:lvl7pPr>
      <a:lvl8pPr marL="3250441" algn="l" defTabSz="928698" rtl="0" eaLnBrk="1" latinLnBrk="0" hangingPunct="1">
        <a:defRPr kumimoji="1" sz="1900" kern="1200">
          <a:solidFill>
            <a:schemeClr val="tx1"/>
          </a:solidFill>
          <a:latin typeface="+mn-lt"/>
          <a:ea typeface="+mn-ea"/>
          <a:cs typeface="+mn-cs"/>
        </a:defRPr>
      </a:lvl8pPr>
      <a:lvl9pPr marL="3714790" algn="l" defTabSz="928698"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7401" y="489741"/>
            <a:ext cx="7163499" cy="1931477"/>
          </a:xfrm>
          <a:prstGeom prst="rect">
            <a:avLst/>
          </a:prstGeom>
          <a:noFill/>
        </p:spPr>
        <p:txBody>
          <a:bodyPr wrap="square" rtlCol="0">
            <a:noAutofit/>
          </a:bodyPr>
          <a:lstStyle/>
          <a:p>
            <a:r>
              <a:rPr kumimoji="1" lang="ja-JP" altLang="en-US" sz="1400" dirty="0" smtClean="0">
                <a:latin typeface="Meiryo UI" panose="020B0604030504040204" pitchFamily="50" charset="-128"/>
                <a:ea typeface="Meiryo UI" panose="020B0604030504040204" pitchFamily="50" charset="-128"/>
              </a:rPr>
              <a:t>　　</a:t>
            </a:r>
            <a:r>
              <a:rPr lang="en-US" altLang="ja-JP" sz="2000" b="1" u="sng" dirty="0" err="1" smtClean="0">
                <a:solidFill>
                  <a:srgbClr val="FF0000"/>
                </a:solidFill>
                <a:latin typeface="Meiryo UI" panose="020B0604030504040204" pitchFamily="50" charset="-128"/>
                <a:ea typeface="Meiryo UI" panose="020B0604030504040204" pitchFamily="50" charset="-128"/>
              </a:rPr>
              <a:t>IoT</a:t>
            </a:r>
            <a:r>
              <a:rPr lang="en-US" altLang="ja-JP" sz="2000" b="1" u="sng" dirty="0" smtClean="0">
                <a:solidFill>
                  <a:srgbClr val="FF0000"/>
                </a:solidFill>
                <a:latin typeface="Meiryo UI" panose="020B0604030504040204" pitchFamily="50" charset="-128"/>
                <a:ea typeface="Meiryo UI" panose="020B0604030504040204" pitchFamily="50" charset="-128"/>
              </a:rPr>
              <a:t>/AI</a:t>
            </a:r>
            <a:r>
              <a:rPr lang="ja-JP" altLang="en-US" sz="2000" b="1" u="sng" dirty="0" smtClean="0">
                <a:solidFill>
                  <a:srgbClr val="FF0000"/>
                </a:solidFill>
                <a:latin typeface="Meiryo UI" panose="020B0604030504040204" pitchFamily="50" charset="-128"/>
                <a:ea typeface="Meiryo UI" panose="020B0604030504040204" pitchFamily="50" charset="-128"/>
              </a:rPr>
              <a:t>の活用</a:t>
            </a:r>
            <a:r>
              <a:rPr lang="ja-JP" altLang="en-US" sz="2000" b="1" u="sng" dirty="0" smtClean="0">
                <a:latin typeface="Meiryo UI" panose="020B0604030504040204" pitchFamily="50" charset="-128"/>
                <a:ea typeface="Meiryo UI" panose="020B0604030504040204" pitchFamily="50" charset="-128"/>
              </a:rPr>
              <a:t>による</a:t>
            </a:r>
            <a:r>
              <a:rPr lang="ja-JP" altLang="en-US" sz="2000" b="1" u="sng" dirty="0" smtClean="0">
                <a:solidFill>
                  <a:srgbClr val="FF0000"/>
                </a:solidFill>
                <a:latin typeface="Meiryo UI" panose="020B0604030504040204" pitchFamily="50" charset="-128"/>
                <a:ea typeface="Meiryo UI" panose="020B0604030504040204" pitchFamily="50" charset="-128"/>
              </a:rPr>
              <a:t>自社の課題解決・生産性向上等</a:t>
            </a:r>
            <a:r>
              <a:rPr lang="ja-JP" altLang="en-US" sz="2000" b="1" u="sng" dirty="0" smtClean="0">
                <a:latin typeface="Meiryo UI" panose="020B0604030504040204" pitchFamily="50" charset="-128"/>
                <a:ea typeface="Meiryo UI" panose="020B0604030504040204" pitchFamily="50" charset="-128"/>
              </a:rPr>
              <a:t>を目指す県内企業の</a:t>
            </a:r>
            <a:r>
              <a:rPr lang="ja-JP" altLang="en-US" sz="2000" b="1" u="sng" dirty="0" smtClean="0">
                <a:solidFill>
                  <a:srgbClr val="FF0000"/>
                </a:solidFill>
                <a:latin typeface="Meiryo UI" panose="020B0604030504040204" pitchFamily="50" charset="-128"/>
                <a:ea typeface="Meiryo UI" panose="020B0604030504040204" pitchFamily="50" charset="-128"/>
              </a:rPr>
              <a:t>経営者の皆様方</a:t>
            </a:r>
            <a:r>
              <a:rPr lang="ja-JP" altLang="en-US" sz="2000" b="1" u="sng" dirty="0" smtClean="0">
                <a:latin typeface="Meiryo UI" panose="020B0604030504040204" pitchFamily="50" charset="-128"/>
                <a:ea typeface="Meiryo UI" panose="020B0604030504040204" pitchFamily="50" charset="-128"/>
              </a:rPr>
              <a:t>のためのセミナーを開催します！</a:t>
            </a:r>
            <a:endParaRPr lang="en-US" altLang="ja-JP" sz="2000" b="1" dirty="0" smtClean="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     　 </a:t>
            </a:r>
            <a:r>
              <a:rPr lang="en-US" altLang="ja-JP" sz="1600" b="1" dirty="0" smtClean="0">
                <a:latin typeface="Meiryo UI" panose="020B0604030504040204" pitchFamily="50" charset="-128"/>
                <a:ea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rPr>
              <a:t>内容</a:t>
            </a:r>
            <a:r>
              <a:rPr lang="en-US" altLang="ja-JP" sz="1600" b="1" dirty="0" smtClean="0">
                <a:latin typeface="Meiryo UI" panose="020B0604030504040204" pitchFamily="50" charset="-128"/>
                <a:ea typeface="Meiryo UI" panose="020B0604030504040204" pitchFamily="50" charset="-128"/>
              </a:rPr>
              <a:t>】</a:t>
            </a:r>
          </a:p>
          <a:p>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           ・</a:t>
            </a:r>
            <a:r>
              <a:rPr lang="en-US" altLang="ja-JP" sz="1600" b="1" dirty="0" smtClean="0">
                <a:solidFill>
                  <a:srgbClr val="FF0000"/>
                </a:solidFill>
                <a:latin typeface="Meiryo UI" panose="020B0604030504040204" pitchFamily="50" charset="-128"/>
                <a:ea typeface="Meiryo UI" panose="020B0604030504040204" pitchFamily="50" charset="-128"/>
              </a:rPr>
              <a:t> </a:t>
            </a:r>
            <a:r>
              <a:rPr lang="en-US" altLang="ja-JP" sz="1600" b="1" dirty="0" err="1" smtClean="0">
                <a:solidFill>
                  <a:srgbClr val="FF0000"/>
                </a:solidFill>
                <a:latin typeface="Meiryo UI" panose="020B0604030504040204" pitchFamily="50" charset="-128"/>
                <a:ea typeface="Meiryo UI" panose="020B0604030504040204" pitchFamily="50" charset="-128"/>
              </a:rPr>
              <a:t>IoT</a:t>
            </a:r>
            <a:r>
              <a:rPr lang="en-US" altLang="ja-JP" sz="1600" b="1" dirty="0" smtClean="0">
                <a:solidFill>
                  <a:srgbClr val="FF0000"/>
                </a:solidFill>
                <a:latin typeface="Meiryo UI" panose="020B0604030504040204" pitchFamily="50" charset="-128"/>
                <a:ea typeface="Meiryo UI" panose="020B0604030504040204" pitchFamily="50" charset="-128"/>
              </a:rPr>
              <a:t>/AI</a:t>
            </a:r>
            <a:r>
              <a:rPr lang="ja-JP" altLang="en-US" sz="1600" b="1" dirty="0" smtClean="0">
                <a:latin typeface="Meiryo UI" panose="020B0604030504040204" pitchFamily="50" charset="-128"/>
                <a:ea typeface="Meiryo UI" panose="020B0604030504040204" pitchFamily="50" charset="-128"/>
              </a:rPr>
              <a:t>の活用による自社の</a:t>
            </a:r>
            <a:r>
              <a:rPr lang="ja-JP" altLang="en-US" sz="1600" b="1" dirty="0" smtClean="0">
                <a:solidFill>
                  <a:srgbClr val="FF0000"/>
                </a:solidFill>
                <a:latin typeface="Meiryo UI" panose="020B0604030504040204" pitchFamily="50" charset="-128"/>
                <a:ea typeface="Meiryo UI" panose="020B0604030504040204" pitchFamily="50" charset="-128"/>
              </a:rPr>
              <a:t>課題解決・生産性向上</a:t>
            </a:r>
            <a:endParaRPr lang="en-US" altLang="ja-JP" sz="1600" b="1" dirty="0" smtClean="0">
              <a:solidFill>
                <a:srgbClr val="FF0000"/>
              </a:solidFill>
              <a:latin typeface="Meiryo UI" panose="020B0604030504040204" pitchFamily="50" charset="-128"/>
              <a:ea typeface="Meiryo UI" panose="020B0604030504040204" pitchFamily="50" charset="-128"/>
            </a:endParaRPr>
          </a:p>
          <a:p>
            <a:r>
              <a:rPr lang="ja-JP" altLang="en-US" sz="1600" b="1" dirty="0">
                <a:solidFill>
                  <a:srgbClr val="FF0000"/>
                </a:solidFill>
                <a:latin typeface="Meiryo UI" panose="020B0604030504040204" pitchFamily="50" charset="-128"/>
                <a:ea typeface="Meiryo UI" panose="020B0604030504040204" pitchFamily="50" charset="-128"/>
              </a:rPr>
              <a:t>　</a:t>
            </a:r>
            <a:r>
              <a:rPr lang="ja-JP" altLang="en-US" sz="1600" b="1" dirty="0" smtClean="0">
                <a:solidFill>
                  <a:srgbClr val="FF0000"/>
                </a:solidFill>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a:t>
            </a:r>
            <a:r>
              <a:rPr lang="en-US" altLang="ja-JP" sz="1600" b="1" dirty="0" smtClean="0">
                <a:latin typeface="Meiryo UI" panose="020B0604030504040204" pitchFamily="50" charset="-128"/>
                <a:ea typeface="Meiryo UI" panose="020B0604030504040204" pitchFamily="50" charset="-128"/>
              </a:rPr>
              <a:t> </a:t>
            </a:r>
            <a:r>
              <a:rPr lang="en-US" altLang="ja-JP" sz="1600" b="1" dirty="0" err="1" smtClean="0">
                <a:solidFill>
                  <a:srgbClr val="FF0000"/>
                </a:solidFill>
                <a:latin typeface="Meiryo UI" panose="020B0604030504040204" pitchFamily="50" charset="-128"/>
                <a:ea typeface="Meiryo UI" panose="020B0604030504040204" pitchFamily="50" charset="-128"/>
              </a:rPr>
              <a:t>IoT</a:t>
            </a:r>
            <a:r>
              <a:rPr lang="en-US" altLang="ja-JP" sz="1600" b="1" dirty="0" smtClean="0">
                <a:solidFill>
                  <a:srgbClr val="FF0000"/>
                </a:solidFill>
                <a:latin typeface="Meiryo UI" panose="020B0604030504040204" pitchFamily="50" charset="-128"/>
                <a:ea typeface="Meiryo UI" panose="020B0604030504040204" pitchFamily="50" charset="-128"/>
              </a:rPr>
              <a:t>/AI</a:t>
            </a:r>
            <a:r>
              <a:rPr lang="ja-JP" altLang="en-US" sz="1600" b="1" dirty="0" smtClean="0">
                <a:latin typeface="Meiryo UI" panose="020B0604030504040204" pitchFamily="50" charset="-128"/>
                <a:ea typeface="Meiryo UI" panose="020B0604030504040204" pitchFamily="50" charset="-128"/>
              </a:rPr>
              <a:t>を導入する際の</a:t>
            </a:r>
            <a:r>
              <a:rPr lang="ja-JP" altLang="en-US" sz="1600" b="1" dirty="0" smtClean="0">
                <a:solidFill>
                  <a:srgbClr val="FF0000"/>
                </a:solidFill>
                <a:latin typeface="Meiryo UI" panose="020B0604030504040204" pitchFamily="50" charset="-128"/>
                <a:ea typeface="Meiryo UI" panose="020B0604030504040204" pitchFamily="50" charset="-128"/>
              </a:rPr>
              <a:t>留意点</a:t>
            </a:r>
            <a:r>
              <a:rPr lang="ja-JP" altLang="en-US" sz="1600" b="1" dirty="0" smtClean="0">
                <a:latin typeface="Meiryo UI" panose="020B0604030504040204" pitchFamily="50" charset="-128"/>
                <a:ea typeface="Meiryo UI" panose="020B0604030504040204" pitchFamily="50" charset="-128"/>
              </a:rPr>
              <a:t>や</a:t>
            </a:r>
            <a:r>
              <a:rPr lang="ja-JP" altLang="en-US" sz="1600" b="1" dirty="0" smtClean="0">
                <a:solidFill>
                  <a:srgbClr val="FF0000"/>
                </a:solidFill>
                <a:latin typeface="Meiryo UI" panose="020B0604030504040204" pitchFamily="50" charset="-128"/>
                <a:ea typeface="Meiryo UI" panose="020B0604030504040204" pitchFamily="50" charset="-128"/>
              </a:rPr>
              <a:t>導入効果</a:t>
            </a:r>
            <a:r>
              <a:rPr lang="ja-JP" altLang="en-US" sz="1600" b="1" dirty="0" smtClean="0">
                <a:latin typeface="Meiryo UI" panose="020B0604030504040204" pitchFamily="50" charset="-128"/>
                <a:ea typeface="Meiryo UI" panose="020B0604030504040204" pitchFamily="50" charset="-128"/>
              </a:rPr>
              <a:t>と</a:t>
            </a:r>
            <a:r>
              <a:rPr lang="ja-JP" altLang="en-US" sz="1600" b="1" dirty="0" smtClean="0">
                <a:solidFill>
                  <a:srgbClr val="FF0000"/>
                </a:solidFill>
                <a:latin typeface="Meiryo UI" panose="020B0604030504040204" pitchFamily="50" charset="-128"/>
                <a:ea typeface="Meiryo UI" panose="020B0604030504040204" pitchFamily="50" charset="-128"/>
              </a:rPr>
              <a:t>ノウハウ</a:t>
            </a:r>
            <a:endParaRPr lang="en-US" altLang="ja-JP" sz="1600" b="1" dirty="0" smtClean="0">
              <a:solidFill>
                <a:srgbClr val="FF0000"/>
              </a:solidFill>
              <a:latin typeface="Meiryo UI" panose="020B0604030504040204" pitchFamily="50" charset="-128"/>
              <a:ea typeface="Meiryo UI" panose="020B0604030504040204" pitchFamily="50" charset="-128"/>
            </a:endParaRPr>
          </a:p>
          <a:p>
            <a:r>
              <a:rPr lang="ja-JP" altLang="en-US" sz="1600" b="1" dirty="0" smtClean="0">
                <a:solidFill>
                  <a:srgbClr val="FF0000"/>
                </a:solidFill>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a:t>
            </a:r>
            <a:r>
              <a:rPr lang="en-US" altLang="ja-JP" sz="1600" b="1" dirty="0" smtClean="0">
                <a:latin typeface="Meiryo UI" panose="020B0604030504040204" pitchFamily="50" charset="-128"/>
                <a:ea typeface="Meiryo UI" panose="020B0604030504040204" pitchFamily="50" charset="-128"/>
              </a:rPr>
              <a:t> </a:t>
            </a:r>
            <a:r>
              <a:rPr lang="en-US" altLang="ja-JP" sz="1600" b="1" dirty="0" err="1" smtClean="0">
                <a:solidFill>
                  <a:srgbClr val="FF0000"/>
                </a:solidFill>
                <a:latin typeface="Meiryo UI" panose="020B0604030504040204" pitchFamily="50" charset="-128"/>
                <a:ea typeface="Meiryo UI" panose="020B0604030504040204" pitchFamily="50" charset="-128"/>
              </a:rPr>
              <a:t>IoT</a:t>
            </a:r>
            <a:r>
              <a:rPr lang="en-US" altLang="ja-JP" sz="1600" b="1" dirty="0" smtClean="0">
                <a:solidFill>
                  <a:srgbClr val="FF0000"/>
                </a:solidFill>
                <a:latin typeface="Meiryo UI" panose="020B0604030504040204" pitchFamily="50" charset="-128"/>
                <a:ea typeface="Meiryo UI" panose="020B0604030504040204" pitchFamily="50" charset="-128"/>
              </a:rPr>
              <a:t>/AI</a:t>
            </a:r>
            <a:r>
              <a:rPr lang="ja-JP" altLang="en-US" sz="1600" b="1" dirty="0" smtClean="0">
                <a:latin typeface="Meiryo UI" panose="020B0604030504040204" pitchFamily="50" charset="-128"/>
                <a:ea typeface="Meiryo UI" panose="020B0604030504040204" pitchFamily="50" charset="-128"/>
              </a:rPr>
              <a:t>を通じた</a:t>
            </a:r>
            <a:r>
              <a:rPr lang="ja-JP" altLang="en-US" sz="1600" b="1" dirty="0" smtClean="0">
                <a:solidFill>
                  <a:srgbClr val="FF0000"/>
                </a:solidFill>
                <a:latin typeface="Meiryo UI" panose="020B0604030504040204" pitchFamily="50" charset="-128"/>
                <a:ea typeface="Meiryo UI" panose="020B0604030504040204" pitchFamily="50" charset="-128"/>
              </a:rPr>
              <a:t>中核人材育成の必要性・ノウハウ</a:t>
            </a:r>
            <a:endParaRPr lang="en-US" altLang="ja-JP" sz="1600" b="1" dirty="0" smtClean="0">
              <a:solidFill>
                <a:srgbClr val="FF0000"/>
              </a:solidFill>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           ・</a:t>
            </a:r>
            <a:r>
              <a:rPr lang="en-US" altLang="ja-JP" sz="1600" b="1" dirty="0" smtClean="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自社のビジネスチャンスとして</a:t>
            </a:r>
            <a:r>
              <a:rPr lang="en-US" altLang="ja-JP" sz="1600" b="1" dirty="0" err="1" smtClean="0">
                <a:solidFill>
                  <a:srgbClr val="FF0000"/>
                </a:solidFill>
                <a:latin typeface="Meiryo UI" panose="020B0604030504040204" pitchFamily="50" charset="-128"/>
                <a:ea typeface="Meiryo UI" panose="020B0604030504040204" pitchFamily="50" charset="-128"/>
              </a:rPr>
              <a:t>IoT</a:t>
            </a:r>
            <a:r>
              <a:rPr lang="en-US" altLang="ja-JP" sz="1600" b="1" dirty="0" smtClean="0">
                <a:solidFill>
                  <a:srgbClr val="FF0000"/>
                </a:solidFill>
                <a:latin typeface="Meiryo UI" panose="020B0604030504040204" pitchFamily="50" charset="-128"/>
                <a:ea typeface="Meiryo UI" panose="020B0604030504040204" pitchFamily="50" charset="-128"/>
              </a:rPr>
              <a:t>/AI</a:t>
            </a:r>
            <a:r>
              <a:rPr lang="ja-JP" altLang="en-US" sz="1600" b="1" dirty="0" smtClean="0">
                <a:latin typeface="Meiryo UI" panose="020B0604030504040204" pitchFamily="50" charset="-128"/>
                <a:ea typeface="Meiryo UI" panose="020B0604030504040204" pitchFamily="50" charset="-128"/>
              </a:rPr>
              <a:t>を活用した</a:t>
            </a:r>
            <a:r>
              <a:rPr lang="ja-JP" altLang="en-US" sz="1600" b="1" dirty="0" smtClean="0">
                <a:solidFill>
                  <a:srgbClr val="FF0000"/>
                </a:solidFill>
                <a:latin typeface="Meiryo UI" panose="020B0604030504040204" pitchFamily="50" charset="-128"/>
                <a:ea typeface="Meiryo UI" panose="020B0604030504040204" pitchFamily="50" charset="-128"/>
              </a:rPr>
              <a:t>製品開発　</a:t>
            </a:r>
            <a:r>
              <a:rPr lang="ja-JP" altLang="en-US" sz="1600" b="1" dirty="0" smtClean="0">
                <a:latin typeface="Meiryo UI" panose="020B0604030504040204" pitchFamily="50" charset="-128"/>
                <a:ea typeface="Meiryo UI" panose="020B0604030504040204" pitchFamily="50" charset="-128"/>
              </a:rPr>
              <a:t>等</a:t>
            </a:r>
            <a:endParaRPr lang="en-US" altLang="ja-JP" sz="1600" b="1" dirty="0" smtClean="0">
              <a:latin typeface="Meiryo UI" panose="020B0604030504040204" pitchFamily="50" charset="-128"/>
              <a:ea typeface="Meiryo UI" panose="020B0604030504040204" pitchFamily="50" charset="-128"/>
            </a:endParaRPr>
          </a:p>
          <a:p>
            <a:r>
              <a:rPr lang="ja-JP" altLang="en-US" sz="1600" b="1" dirty="0" smtClean="0">
                <a:latin typeface="Meiryo UI" panose="020B0604030504040204" pitchFamily="50" charset="-128"/>
                <a:ea typeface="Meiryo UI" panose="020B0604030504040204" pitchFamily="50" charset="-128"/>
              </a:rPr>
              <a:t>　　　</a:t>
            </a:r>
            <a:r>
              <a:rPr kumimoji="1" lang="ja-JP" altLang="en-US" sz="1600" b="1" dirty="0" smtClean="0">
                <a:latin typeface="Meiryo UI" panose="020B0604030504040204" pitchFamily="50" charset="-128"/>
                <a:ea typeface="Meiryo UI" panose="020B0604030504040204" pitchFamily="50" charset="-128"/>
              </a:rPr>
              <a:t>　　　</a:t>
            </a:r>
            <a:r>
              <a:rPr kumimoji="1" lang="ja-JP" altLang="en-US" sz="1300" dirty="0" smtClean="0">
                <a:latin typeface="Meiryo UI" panose="020B0604030504040204" pitchFamily="50" charset="-128"/>
                <a:ea typeface="Meiryo UI" panose="020B0604030504040204" pitchFamily="50" charset="-128"/>
              </a:rPr>
              <a:t>　　</a:t>
            </a:r>
            <a:endParaRPr kumimoji="1" lang="ja-JP" altLang="en-US" sz="1300" dirty="0">
              <a:latin typeface="Meiryo UI" panose="020B0604030504040204" pitchFamily="50" charset="-128"/>
              <a:ea typeface="Meiryo UI" panose="020B0604030504040204" pitchFamily="50" charset="-128"/>
            </a:endParaRPr>
          </a:p>
        </p:txBody>
      </p:sp>
      <p:sp>
        <p:nvSpPr>
          <p:cNvPr id="30" name="ホームベース 29"/>
          <p:cNvSpPr/>
          <p:nvPr/>
        </p:nvSpPr>
        <p:spPr>
          <a:xfrm>
            <a:off x="110456" y="2451167"/>
            <a:ext cx="1726831" cy="341376"/>
          </a:xfrm>
          <a:prstGeom prst="homePlate">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dist" defTabSz="457200" rtl="0" eaLnBrk="1" fontAlgn="auto" latinLnBrk="0" hangingPunct="1">
              <a:lnSpc>
                <a:spcPct val="1300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solidFill>
                  <a:prstClr val="white"/>
                </a:solidFill>
                <a:effectLst/>
                <a:uLnTx/>
                <a:uFillTx/>
                <a:latin typeface="Trebuchet MS" panose="020B0603020202020204"/>
                <a:ea typeface="メイリオ" panose="020B0604030504040204" pitchFamily="50" charset="-128"/>
                <a:cs typeface="+mn-cs"/>
              </a:rPr>
              <a:t>日時・場所</a:t>
            </a:r>
            <a:endParaRPr kumimoji="1" lang="ja-JP" altLang="en-US" sz="1800" b="1" i="0" u="none" strike="noStrike" kern="1200" cap="none" spc="0" normalizeH="0" baseline="0" noProof="0" dirty="0">
              <a:ln>
                <a:noFill/>
              </a:ln>
              <a:solidFill>
                <a:prstClr val="white"/>
              </a:solidFill>
              <a:effectLst/>
              <a:uLnTx/>
              <a:uFillTx/>
              <a:latin typeface="Trebuchet MS" panose="020B0603020202020204"/>
              <a:ea typeface="メイリオ" panose="020B0604030504040204" pitchFamily="50" charset="-128"/>
              <a:cs typeface="+mn-cs"/>
            </a:endParaRPr>
          </a:p>
        </p:txBody>
      </p:sp>
      <p:sp>
        <p:nvSpPr>
          <p:cNvPr id="42" name="テキスト ボックス 41"/>
          <p:cNvSpPr txBox="1"/>
          <p:nvPr/>
        </p:nvSpPr>
        <p:spPr>
          <a:xfrm>
            <a:off x="0" y="2682528"/>
            <a:ext cx="7488832" cy="1126462"/>
          </a:xfrm>
          <a:prstGeom prst="rect">
            <a:avLst/>
          </a:prstGeom>
          <a:noFill/>
        </p:spPr>
        <p:txBody>
          <a:bodyPr wrap="square" rtlCol="0">
            <a:spAutoFit/>
          </a:bodyPr>
          <a:lstStyle/>
          <a:p>
            <a:pPr>
              <a:lnSpc>
                <a:spcPct val="120000"/>
              </a:lnSpc>
            </a:pPr>
            <a:r>
              <a:rPr kumimoji="1" lang="ja-JP" altLang="en-US" sz="1600" dirty="0" smtClean="0">
                <a:latin typeface="Meiryo UI" panose="020B0604030504040204" pitchFamily="50" charset="-128"/>
                <a:ea typeface="Meiryo UI" panose="020B0604030504040204" pitchFamily="50" charset="-128"/>
              </a:rPr>
              <a:t>日　時：</a:t>
            </a:r>
            <a:r>
              <a:rPr lang="ja-JP" altLang="en-US" sz="1600" dirty="0" smtClean="0">
                <a:latin typeface="Meiryo UI" panose="020B0604030504040204" pitchFamily="50" charset="-128"/>
                <a:ea typeface="Meiryo UI" panose="020B0604030504040204" pitchFamily="50" charset="-128"/>
              </a:rPr>
              <a:t>令和２</a:t>
            </a:r>
            <a:r>
              <a:rPr kumimoji="1" lang="ja-JP" altLang="en-US" sz="1600" dirty="0" smtClean="0">
                <a:latin typeface="Meiryo UI" panose="020B0604030504040204" pitchFamily="50" charset="-128"/>
                <a:ea typeface="Meiryo UI" panose="020B0604030504040204" pitchFamily="50" charset="-128"/>
              </a:rPr>
              <a:t>年</a:t>
            </a:r>
            <a:r>
              <a:rPr lang="ja-JP" altLang="en-US" sz="2400" b="1" dirty="0" smtClean="0">
                <a:latin typeface="Meiryo UI" panose="020B0604030504040204" pitchFamily="50" charset="-128"/>
                <a:ea typeface="Meiryo UI" panose="020B0604030504040204" pitchFamily="50" charset="-128"/>
              </a:rPr>
              <a:t>９</a:t>
            </a:r>
            <a:r>
              <a:rPr lang="ja-JP" altLang="en-US" sz="1600" dirty="0" smtClean="0">
                <a:latin typeface="Meiryo UI" panose="020B0604030504040204" pitchFamily="50" charset="-128"/>
                <a:ea typeface="Meiryo UI" panose="020B0604030504040204" pitchFamily="50" charset="-128"/>
              </a:rPr>
              <a:t>月</a:t>
            </a:r>
            <a:r>
              <a:rPr lang="ja-JP" altLang="en-US" sz="2400" b="1" dirty="0" smtClean="0">
                <a:latin typeface="Meiryo UI" panose="020B0604030504040204" pitchFamily="50" charset="-128"/>
                <a:ea typeface="Meiryo UI" panose="020B0604030504040204" pitchFamily="50" charset="-128"/>
              </a:rPr>
              <a:t>１４</a:t>
            </a:r>
            <a:r>
              <a:rPr lang="ja-JP" altLang="en-US" sz="1600" dirty="0" smtClean="0">
                <a:latin typeface="Meiryo UI" panose="020B0604030504040204" pitchFamily="50" charset="-128"/>
                <a:ea typeface="Meiryo UI" panose="020B0604030504040204" pitchFamily="50" charset="-128"/>
              </a:rPr>
              <a:t>日（</a:t>
            </a:r>
            <a:r>
              <a:rPr lang="ja-JP" altLang="en-US" sz="2400" b="1" dirty="0" smtClean="0">
                <a:latin typeface="Meiryo UI" panose="020B0604030504040204" pitchFamily="50" charset="-128"/>
                <a:ea typeface="Meiryo UI" panose="020B0604030504040204" pitchFamily="50" charset="-128"/>
              </a:rPr>
              <a:t>月</a:t>
            </a:r>
            <a:r>
              <a:rPr lang="ja-JP" altLang="en-US" sz="1600" dirty="0" smtClean="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９</a:t>
            </a:r>
            <a:r>
              <a:rPr lang="en-US" altLang="ja-JP" sz="1600" b="1" dirty="0" smtClean="0">
                <a:latin typeface="Meiryo UI" panose="020B0604030504040204" pitchFamily="50" charset="-128"/>
                <a:ea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rPr>
              <a:t>０</a:t>
            </a:r>
            <a:r>
              <a:rPr lang="en-US" altLang="ja-JP" sz="1600" b="1" dirty="0" smtClean="0">
                <a:latin typeface="Meiryo UI" panose="020B0604030504040204" pitchFamily="50" charset="-128"/>
                <a:ea typeface="Meiryo UI" panose="020B0604030504040204" pitchFamily="50" charset="-128"/>
              </a:rPr>
              <a:t>0</a:t>
            </a:r>
            <a:r>
              <a:rPr lang="ja-JP" altLang="en-US" sz="1600" b="1" dirty="0" smtClean="0">
                <a:latin typeface="Meiryo UI" panose="020B0604030504040204" pitchFamily="50" charset="-128"/>
                <a:ea typeface="Meiryo UI" panose="020B0604030504040204" pitchFamily="50" charset="-128"/>
              </a:rPr>
              <a:t>～</a:t>
            </a:r>
            <a:r>
              <a:rPr lang="en-US" altLang="ja-JP" sz="1600" b="1" dirty="0" smtClean="0">
                <a:latin typeface="Meiryo UI" panose="020B0604030504040204" pitchFamily="50" charset="-128"/>
                <a:ea typeface="Meiryo UI" panose="020B0604030504040204" pitchFamily="50" charset="-128"/>
              </a:rPr>
              <a:t>12:00</a:t>
            </a:r>
            <a:endParaRPr lang="en-US" altLang="ja-JP" sz="1600" b="1" dirty="0">
              <a:latin typeface="Meiryo UI" panose="020B0604030504040204" pitchFamily="50" charset="-128"/>
              <a:ea typeface="Meiryo UI" panose="020B0604030504040204" pitchFamily="50" charset="-128"/>
            </a:endParaRPr>
          </a:p>
          <a:p>
            <a:pPr>
              <a:lnSpc>
                <a:spcPct val="120000"/>
              </a:lnSpc>
            </a:pPr>
            <a:r>
              <a:rPr kumimoji="1" lang="ja-JP" altLang="en-US" sz="1600" dirty="0" smtClean="0">
                <a:latin typeface="Meiryo UI" panose="020B0604030504040204" pitchFamily="50" charset="-128"/>
                <a:ea typeface="Meiryo UI" panose="020B0604030504040204" pitchFamily="50" charset="-128"/>
              </a:rPr>
              <a:t>場　所：</a:t>
            </a:r>
            <a:r>
              <a:rPr lang="en-US" altLang="ja-JP" sz="1600" dirty="0">
                <a:latin typeface="Meiryo UI" panose="020B0604030504040204" pitchFamily="50" charset="-128"/>
                <a:ea typeface="Meiryo UI" panose="020B0604030504040204" pitchFamily="50" charset="-128"/>
              </a:rPr>
              <a:t>TKP</a:t>
            </a:r>
            <a:r>
              <a:rPr lang="ja-JP" altLang="en-US" sz="1600" dirty="0">
                <a:latin typeface="Meiryo UI" panose="020B0604030504040204" pitchFamily="50" charset="-128"/>
                <a:ea typeface="Meiryo UI" panose="020B0604030504040204" pitchFamily="50" charset="-128"/>
              </a:rPr>
              <a:t>ガーデンシティ</a:t>
            </a:r>
            <a:r>
              <a:rPr lang="en-US" altLang="ja-JP" sz="1600" dirty="0">
                <a:latin typeface="Meiryo UI" panose="020B0604030504040204" pitchFamily="50" charset="-128"/>
                <a:ea typeface="Meiryo UI" panose="020B0604030504040204" pitchFamily="50" charset="-128"/>
              </a:rPr>
              <a:t>PREMIUM</a:t>
            </a:r>
            <a:r>
              <a:rPr lang="ja-JP" altLang="en-US" sz="1600" dirty="0">
                <a:latin typeface="Meiryo UI" panose="020B0604030504040204" pitchFamily="50" charset="-128"/>
                <a:ea typeface="Meiryo UI" panose="020B0604030504040204" pitchFamily="50" charset="-128"/>
              </a:rPr>
              <a:t>金沢駅西口３</a:t>
            </a:r>
            <a:r>
              <a:rPr lang="en-US" altLang="ja-JP" sz="1600" dirty="0">
                <a:latin typeface="Meiryo UI" panose="020B0604030504040204" pitchFamily="50" charset="-128"/>
                <a:ea typeface="Meiryo UI" panose="020B0604030504040204" pitchFamily="50" charset="-128"/>
              </a:rPr>
              <a:t>B</a:t>
            </a:r>
            <a:r>
              <a:rPr lang="ja-JP" altLang="en-US" sz="1600" dirty="0" smtClean="0">
                <a:latin typeface="Meiryo UI" panose="020B0604030504040204" pitchFamily="50" charset="-128"/>
                <a:ea typeface="Meiryo UI" panose="020B0604030504040204" pitchFamily="50" charset="-128"/>
              </a:rPr>
              <a:t>会議室</a:t>
            </a:r>
            <a:endParaRPr lang="en-US" altLang="ja-JP" sz="1600" dirty="0" smtClean="0">
              <a:latin typeface="Meiryo UI" panose="020B0604030504040204" pitchFamily="50" charset="-128"/>
              <a:ea typeface="Meiryo UI" panose="020B0604030504040204" pitchFamily="50" charset="-128"/>
            </a:endParaRPr>
          </a:p>
          <a:p>
            <a:pPr>
              <a:lnSpc>
                <a:spcPct val="120000"/>
              </a:lnSpc>
            </a:pPr>
            <a:r>
              <a:rPr lang="ja-JP" altLang="en-US" sz="1600" dirty="0" smtClean="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（石川県金沢市広岡二丁目 </a:t>
            </a:r>
            <a:r>
              <a:rPr lang="en-US" altLang="ja-JP" sz="1600" dirty="0">
                <a:latin typeface="Meiryo UI" panose="020B0604030504040204" pitchFamily="50" charset="-128"/>
                <a:ea typeface="Meiryo UI" panose="020B0604030504040204" pitchFamily="50" charset="-128"/>
              </a:rPr>
              <a:t>13 </a:t>
            </a:r>
            <a:r>
              <a:rPr lang="ja-JP" altLang="en-US" sz="1600" dirty="0">
                <a:latin typeface="Meiryo UI" panose="020B0604030504040204" pitchFamily="50" charset="-128"/>
                <a:ea typeface="Meiryo UI" panose="020B0604030504040204" pitchFamily="50" charset="-128"/>
              </a:rPr>
              <a:t>番 </a:t>
            </a:r>
            <a:r>
              <a:rPr lang="en-US" altLang="ja-JP" sz="1600" dirty="0">
                <a:latin typeface="Meiryo UI" panose="020B0604030504040204" pitchFamily="50" charset="-128"/>
                <a:ea typeface="Meiryo UI" panose="020B0604030504040204" pitchFamily="50" charset="-128"/>
              </a:rPr>
              <a:t>33 </a:t>
            </a:r>
            <a:r>
              <a:rPr lang="ja-JP" altLang="en-US" sz="1600" dirty="0">
                <a:latin typeface="Meiryo UI" panose="020B0604030504040204" pitchFamily="50" charset="-128"/>
                <a:ea typeface="Meiryo UI" panose="020B0604030504040204" pitchFamily="50" charset="-128"/>
              </a:rPr>
              <a:t>号 </a:t>
            </a:r>
            <a:r>
              <a:rPr lang="en-US" altLang="ja-JP" sz="1600" dirty="0">
                <a:latin typeface="Meiryo UI" panose="020B0604030504040204" pitchFamily="50" charset="-128"/>
                <a:ea typeface="Meiryo UI" panose="020B0604030504040204" pitchFamily="50" charset="-128"/>
              </a:rPr>
              <a:t>JR </a:t>
            </a:r>
            <a:r>
              <a:rPr lang="ja-JP" altLang="en-US" sz="1600" dirty="0">
                <a:latin typeface="Meiryo UI" panose="020B0604030504040204" pitchFamily="50" charset="-128"/>
                <a:ea typeface="Meiryo UI" panose="020B0604030504040204" pitchFamily="50" charset="-128"/>
              </a:rPr>
              <a:t>金沢駅西第三 </a:t>
            </a:r>
            <a:r>
              <a:rPr lang="en-US" altLang="ja-JP" sz="1600" dirty="0">
                <a:latin typeface="Meiryo UI" panose="020B0604030504040204" pitchFamily="50" charset="-128"/>
                <a:ea typeface="Meiryo UI" panose="020B0604030504040204" pitchFamily="50" charset="-128"/>
              </a:rPr>
              <a:t>NK </a:t>
            </a:r>
            <a:r>
              <a:rPr lang="ja-JP" altLang="en-US" sz="1600" dirty="0">
                <a:latin typeface="Meiryo UI" panose="020B0604030504040204" pitchFamily="50" charset="-128"/>
                <a:ea typeface="Meiryo UI" panose="020B0604030504040204" pitchFamily="50" charset="-128"/>
              </a:rPr>
              <a:t>ビル）</a:t>
            </a:r>
            <a:endParaRPr kumimoji="1" lang="ja-JP" altLang="en-US" sz="1600" dirty="0">
              <a:latin typeface="Meiryo UI" panose="020B0604030504040204" pitchFamily="50" charset="-128"/>
              <a:ea typeface="Meiryo UI" panose="020B0604030504040204" pitchFamily="50" charset="-128"/>
            </a:endParaRPr>
          </a:p>
        </p:txBody>
      </p:sp>
      <p:sp>
        <p:nvSpPr>
          <p:cNvPr id="47" name="ホームベース 46"/>
          <p:cNvSpPr/>
          <p:nvPr/>
        </p:nvSpPr>
        <p:spPr>
          <a:xfrm>
            <a:off x="141242" y="3762648"/>
            <a:ext cx="1726831" cy="341376"/>
          </a:xfrm>
          <a:prstGeom prst="homePlate">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dist" defTabSz="457200" rtl="0" eaLnBrk="1" fontAlgn="auto" latinLnBrk="0" hangingPunct="1">
              <a:lnSpc>
                <a:spcPct val="130000"/>
              </a:lnSpc>
              <a:spcBef>
                <a:spcPts val="0"/>
              </a:spcBef>
              <a:spcAft>
                <a:spcPts val="0"/>
              </a:spcAft>
              <a:buClrTx/>
              <a:buSzTx/>
              <a:buFontTx/>
              <a:buNone/>
              <a:tabLst/>
              <a:defRPr/>
            </a:pPr>
            <a:r>
              <a:rPr lang="ja-JP" altLang="en-US" sz="1800" b="1" dirty="0" smtClean="0">
                <a:solidFill>
                  <a:prstClr val="white"/>
                </a:solidFill>
                <a:latin typeface="Trebuchet MS" panose="020B0603020202020204"/>
                <a:ea typeface="メイリオ" panose="020B0604030504040204" pitchFamily="50" charset="-128"/>
              </a:rPr>
              <a:t>受講対象者</a:t>
            </a:r>
            <a:endParaRPr kumimoji="1" lang="ja-JP" altLang="en-US" sz="1800" b="1" i="0" u="none" strike="noStrike" kern="1200" cap="none" spc="0" normalizeH="0" baseline="0" noProof="0" dirty="0">
              <a:ln>
                <a:noFill/>
              </a:ln>
              <a:solidFill>
                <a:prstClr val="white"/>
              </a:solidFill>
              <a:effectLst/>
              <a:uLnTx/>
              <a:uFillTx/>
              <a:latin typeface="Trebuchet MS" panose="020B0603020202020204"/>
              <a:ea typeface="メイリオ" panose="020B0604030504040204" pitchFamily="50" charset="-128"/>
              <a:cs typeface="+mn-cs"/>
            </a:endParaRPr>
          </a:p>
        </p:txBody>
      </p:sp>
      <p:sp>
        <p:nvSpPr>
          <p:cNvPr id="48" name="テキスト ボックス 47"/>
          <p:cNvSpPr txBox="1"/>
          <p:nvPr/>
        </p:nvSpPr>
        <p:spPr>
          <a:xfrm>
            <a:off x="106912" y="4104024"/>
            <a:ext cx="7313140" cy="830997"/>
          </a:xfrm>
          <a:prstGeom prst="rect">
            <a:avLst/>
          </a:prstGeom>
          <a:noFill/>
        </p:spPr>
        <p:txBody>
          <a:bodyPr wrap="square" rtlCol="0">
            <a:spAutoFit/>
          </a:bodyPr>
          <a:lstStyle/>
          <a:p>
            <a:pPr>
              <a:lnSpc>
                <a:spcPct val="120000"/>
              </a:lnSpc>
            </a:pPr>
            <a:r>
              <a:rPr kumimoji="1" lang="ja-JP" altLang="en-US" sz="2000" b="1" dirty="0" smtClean="0">
                <a:latin typeface="Meiryo UI" panose="020B0604030504040204" pitchFamily="50" charset="-128"/>
                <a:ea typeface="Meiryo UI" panose="020B0604030504040204" pitchFamily="50" charset="-128"/>
              </a:rPr>
              <a:t>石川県内のモノづくり企業等の経営者</a:t>
            </a:r>
            <a:r>
              <a:rPr lang="ja-JP" altLang="en-US" sz="2000" b="1" dirty="0" smtClean="0">
                <a:latin typeface="Meiryo UI" panose="020B0604030504040204" pitchFamily="50" charset="-128"/>
                <a:ea typeface="Meiryo UI" panose="020B0604030504040204" pitchFamily="50" charset="-128"/>
              </a:rPr>
              <a:t>（</a:t>
            </a:r>
            <a:r>
              <a:rPr kumimoji="1" lang="ja-JP" altLang="en-US" sz="2000" b="1" dirty="0" smtClean="0">
                <a:latin typeface="Meiryo UI" panose="020B0604030504040204" pitchFamily="50" charset="-128"/>
                <a:ea typeface="Meiryo UI" panose="020B0604030504040204" pitchFamily="50" charset="-128"/>
              </a:rPr>
              <a:t>代表者、役員、管理者等）</a:t>
            </a:r>
            <a:endParaRPr kumimoji="1" lang="en-US" altLang="ja-JP" sz="2000" b="1" dirty="0" smtClean="0">
              <a:latin typeface="Meiryo UI" panose="020B0604030504040204" pitchFamily="50" charset="-128"/>
              <a:ea typeface="Meiryo UI" panose="020B0604030504040204" pitchFamily="50" charset="-128"/>
            </a:endParaRPr>
          </a:p>
          <a:p>
            <a:pPr>
              <a:lnSpc>
                <a:spcPct val="120000"/>
              </a:lnSpc>
            </a:pPr>
            <a:r>
              <a:rPr lang="ja-JP" altLang="en-US" sz="2000" b="1" dirty="0">
                <a:latin typeface="Meiryo UI" panose="020B0604030504040204" pitchFamily="50" charset="-128"/>
                <a:ea typeface="Meiryo UI" panose="020B0604030504040204" pitchFamily="50" charset="-128"/>
              </a:rPr>
              <a:t>　</a:t>
            </a:r>
            <a:r>
              <a:rPr lang="ja-JP" altLang="en-US" sz="2000" b="1" dirty="0" smtClean="0">
                <a:latin typeface="Meiryo UI" panose="020B0604030504040204" pitchFamily="50" charset="-128"/>
                <a:ea typeface="Meiryo UI" panose="020B0604030504040204" pitchFamily="50" charset="-128"/>
              </a:rPr>
              <a:t>　　　　　　　　　　　　　　　　　　　　</a:t>
            </a:r>
            <a:r>
              <a:rPr lang="en-US" altLang="ja-JP" sz="2000" b="1" dirty="0">
                <a:latin typeface="Meiryo UI" panose="020B0604030504040204" pitchFamily="50" charset="-128"/>
                <a:ea typeface="Meiryo UI" panose="020B0604030504040204" pitchFamily="50" charset="-128"/>
              </a:rPr>
              <a:t>4</a:t>
            </a:r>
            <a:r>
              <a:rPr kumimoji="1" lang="en-US" altLang="ja-JP" sz="2000" b="1" dirty="0" smtClean="0">
                <a:latin typeface="Meiryo UI" panose="020B0604030504040204" pitchFamily="50" charset="-128"/>
                <a:ea typeface="Meiryo UI" panose="020B0604030504040204" pitchFamily="50" charset="-128"/>
              </a:rPr>
              <a:t>0</a:t>
            </a:r>
            <a:r>
              <a:rPr kumimoji="1" lang="ja-JP" altLang="en-US" sz="2000" b="1" dirty="0" smtClean="0">
                <a:latin typeface="Meiryo UI" panose="020B0604030504040204" pitchFamily="50" charset="-128"/>
                <a:ea typeface="Meiryo UI" panose="020B0604030504040204" pitchFamily="50" charset="-128"/>
              </a:rPr>
              <a:t>～</a:t>
            </a:r>
            <a:r>
              <a:rPr lang="en-US" altLang="ja-JP" sz="2000" b="1" dirty="0">
                <a:latin typeface="Meiryo UI" panose="020B0604030504040204" pitchFamily="50" charset="-128"/>
                <a:ea typeface="Meiryo UI" panose="020B0604030504040204" pitchFamily="50" charset="-128"/>
              </a:rPr>
              <a:t>5</a:t>
            </a:r>
            <a:r>
              <a:rPr kumimoji="1" lang="en-US" altLang="ja-JP" sz="2000" b="1" dirty="0" smtClean="0">
                <a:latin typeface="Meiryo UI" panose="020B0604030504040204" pitchFamily="50" charset="-128"/>
                <a:ea typeface="Meiryo UI" panose="020B0604030504040204" pitchFamily="50" charset="-128"/>
              </a:rPr>
              <a:t>0</a:t>
            </a:r>
            <a:r>
              <a:rPr kumimoji="1" lang="ja-JP" altLang="en-US" sz="2000" b="1" dirty="0" smtClean="0">
                <a:latin typeface="Meiryo UI" panose="020B0604030504040204" pitchFamily="50" charset="-128"/>
                <a:ea typeface="Meiryo UI" panose="020B0604030504040204" pitchFamily="50" charset="-128"/>
              </a:rPr>
              <a:t>名程度（先着）</a:t>
            </a:r>
            <a:endParaRPr kumimoji="1" lang="ja-JP" altLang="en-US" sz="2000" b="1" dirty="0">
              <a:latin typeface="Meiryo UI" panose="020B0604030504040204" pitchFamily="50" charset="-128"/>
              <a:ea typeface="Meiryo UI" panose="020B0604030504040204" pitchFamily="50" charset="-128"/>
            </a:endParaRPr>
          </a:p>
        </p:txBody>
      </p:sp>
      <p:sp>
        <p:nvSpPr>
          <p:cNvPr id="50" name="ホームベース 49"/>
          <p:cNvSpPr/>
          <p:nvPr/>
        </p:nvSpPr>
        <p:spPr>
          <a:xfrm>
            <a:off x="144066" y="4573400"/>
            <a:ext cx="1726831" cy="341376"/>
          </a:xfrm>
          <a:prstGeom prst="homePlate">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dist" defTabSz="457200" rtl="0" eaLnBrk="1" fontAlgn="auto" latinLnBrk="0" hangingPunct="1">
              <a:lnSpc>
                <a:spcPct val="130000"/>
              </a:lnSpc>
              <a:spcBef>
                <a:spcPts val="0"/>
              </a:spcBef>
              <a:spcAft>
                <a:spcPts val="0"/>
              </a:spcAft>
              <a:buClrTx/>
              <a:buSzTx/>
              <a:buFontTx/>
              <a:buNone/>
              <a:tabLst/>
              <a:defRPr/>
            </a:pPr>
            <a:r>
              <a:rPr lang="ja-JP" altLang="en-US" sz="1800" b="1" dirty="0" smtClean="0">
                <a:solidFill>
                  <a:prstClr val="white"/>
                </a:solidFill>
                <a:latin typeface="Trebuchet MS" panose="020B0603020202020204"/>
                <a:ea typeface="メイリオ" panose="020B0604030504040204" pitchFamily="50" charset="-128"/>
              </a:rPr>
              <a:t>講義名・講師</a:t>
            </a:r>
            <a:endParaRPr kumimoji="1" lang="ja-JP" altLang="en-US" sz="1800" b="1" i="0" u="none" strike="noStrike" kern="1200" cap="none" spc="0" normalizeH="0" baseline="0" noProof="0" dirty="0">
              <a:ln>
                <a:noFill/>
              </a:ln>
              <a:solidFill>
                <a:prstClr val="white"/>
              </a:solidFill>
              <a:effectLst/>
              <a:uLnTx/>
              <a:uFillTx/>
              <a:latin typeface="Trebuchet MS" panose="020B0603020202020204"/>
              <a:ea typeface="メイリオ"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1980245591"/>
              </p:ext>
            </p:extLst>
          </p:nvPr>
        </p:nvGraphicFramePr>
        <p:xfrm>
          <a:off x="144066" y="4914776"/>
          <a:ext cx="6912768" cy="4933920"/>
        </p:xfrm>
        <a:graphic>
          <a:graphicData uri="http://schemas.openxmlformats.org/drawingml/2006/table">
            <a:tbl>
              <a:tblPr firstRow="1" bandRow="1">
                <a:tableStyleId>{5C22544A-7EE6-4342-B048-85BDC9FD1C3A}</a:tableStyleId>
              </a:tblPr>
              <a:tblGrid>
                <a:gridCol w="2566714">
                  <a:extLst>
                    <a:ext uri="{9D8B030D-6E8A-4147-A177-3AD203B41FA5}">
                      <a16:colId xmlns:a16="http://schemas.microsoft.com/office/drawing/2014/main" val="3115691057"/>
                    </a:ext>
                  </a:extLst>
                </a:gridCol>
                <a:gridCol w="4346054">
                  <a:extLst>
                    <a:ext uri="{9D8B030D-6E8A-4147-A177-3AD203B41FA5}">
                      <a16:colId xmlns:a16="http://schemas.microsoft.com/office/drawing/2014/main" val="3353110381"/>
                    </a:ext>
                  </a:extLst>
                </a:gridCol>
              </a:tblGrid>
              <a:tr h="288032">
                <a:tc>
                  <a:txBody>
                    <a:bodyPr/>
                    <a:lstStyle/>
                    <a:p>
                      <a:pPr algn="ctr"/>
                      <a:r>
                        <a:rPr kumimoji="1" lang="ja-JP" altLang="en-US" sz="1400" dirty="0" smtClean="0">
                          <a:latin typeface="Meiryo UI" panose="020B0604030504040204" pitchFamily="50" charset="-128"/>
                          <a:ea typeface="Meiryo UI" panose="020B0604030504040204" pitchFamily="50" charset="-128"/>
                        </a:rPr>
                        <a:t>講義名</a:t>
                      </a:r>
                      <a:endParaRPr kumimoji="1" lang="ja-JP" altLang="en-US" sz="1400" dirty="0">
                        <a:latin typeface="Meiryo UI" panose="020B0604030504040204" pitchFamily="50" charset="-128"/>
                        <a:ea typeface="Meiryo UI" panose="020B0604030504040204" pitchFamily="50" charset="-128"/>
                      </a:endParaRPr>
                    </a:p>
                  </a:txBody>
                  <a:tcPr>
                    <a:solidFill>
                      <a:srgbClr val="0000CC"/>
                    </a:solidFill>
                  </a:tcPr>
                </a:tc>
                <a:tc>
                  <a:txBody>
                    <a:bodyPr/>
                    <a:lstStyle/>
                    <a:p>
                      <a:pPr algn="ctr"/>
                      <a:r>
                        <a:rPr kumimoji="1" lang="ja-JP" altLang="en-US" sz="1400" dirty="0" smtClean="0">
                          <a:latin typeface="Meiryo UI" panose="020B0604030504040204" pitchFamily="50" charset="-128"/>
                          <a:ea typeface="Meiryo UI" panose="020B0604030504040204" pitchFamily="50" charset="-128"/>
                        </a:rPr>
                        <a:t>講義内容・講師</a:t>
                      </a:r>
                      <a:endParaRPr kumimoji="1" lang="ja-JP" altLang="en-US" sz="1400" dirty="0">
                        <a:latin typeface="Meiryo UI" panose="020B0604030504040204" pitchFamily="50" charset="-128"/>
                        <a:ea typeface="Meiryo UI" panose="020B0604030504040204" pitchFamily="50" charset="-128"/>
                      </a:endParaRPr>
                    </a:p>
                  </a:txBody>
                  <a:tcPr>
                    <a:solidFill>
                      <a:srgbClr val="0000CC"/>
                    </a:solidFill>
                  </a:tcPr>
                </a:tc>
                <a:extLst>
                  <a:ext uri="{0D108BD9-81ED-4DB2-BD59-A6C34878D82A}">
                    <a16:rowId xmlns:a16="http://schemas.microsoft.com/office/drawing/2014/main" val="1270140633"/>
                  </a:ext>
                </a:extLst>
              </a:tr>
              <a:tr h="1185589">
                <a:tc>
                  <a:txBody>
                    <a:bodyPr/>
                    <a:lstStyle/>
                    <a:p>
                      <a:r>
                        <a:rPr kumimoji="1" lang="en-US" altLang="ja-JP" sz="1600" b="1" dirty="0" smtClean="0">
                          <a:latin typeface="Meiryo UI" panose="020B0604030504040204" pitchFamily="50" charset="-128"/>
                          <a:ea typeface="Meiryo UI" panose="020B0604030504040204" pitchFamily="50" charset="-128"/>
                        </a:rPr>
                        <a:t>【</a:t>
                      </a:r>
                      <a:r>
                        <a:rPr kumimoji="1" lang="ja-JP" altLang="en-US" sz="1600" b="1" dirty="0" smtClean="0">
                          <a:latin typeface="Meiryo UI" panose="020B0604030504040204" pitchFamily="50" charset="-128"/>
                          <a:ea typeface="Meiryo UI" panose="020B0604030504040204" pitchFamily="50" charset="-128"/>
                        </a:rPr>
                        <a:t>１</a:t>
                      </a:r>
                      <a:r>
                        <a:rPr kumimoji="1" lang="en-US" altLang="ja-JP" sz="1600" b="1" dirty="0" smtClean="0">
                          <a:latin typeface="Meiryo UI" panose="020B0604030504040204" pitchFamily="50" charset="-128"/>
                          <a:ea typeface="Meiryo UI" panose="020B0604030504040204" pitchFamily="50" charset="-128"/>
                        </a:rPr>
                        <a:t>】</a:t>
                      </a:r>
                      <a:r>
                        <a:rPr kumimoji="1" lang="ja-JP" altLang="en-US" sz="1600" b="1" dirty="0" smtClean="0">
                          <a:latin typeface="Meiryo UI" panose="020B0604030504040204" pitchFamily="50" charset="-128"/>
                          <a:ea typeface="Meiryo UI" panose="020B0604030504040204" pitchFamily="50" charset="-128"/>
                        </a:rPr>
                        <a:t>モノづくり企業と</a:t>
                      </a:r>
                      <a:r>
                        <a:rPr kumimoji="1" lang="en-US" altLang="ja-JP" sz="1600" b="1" dirty="0" smtClean="0">
                          <a:latin typeface="Meiryo UI" panose="020B0604030504040204" pitchFamily="50" charset="-128"/>
                          <a:ea typeface="Meiryo UI" panose="020B0604030504040204" pitchFamily="50" charset="-128"/>
                        </a:rPr>
                        <a:t>DX</a:t>
                      </a:r>
                    </a:p>
                    <a:p>
                      <a:r>
                        <a:rPr kumimoji="1" lang="ja-JP" altLang="en-US" sz="1200" b="1" dirty="0" smtClean="0">
                          <a:latin typeface="Meiryo UI" panose="020B0604030504040204" pitchFamily="50" charset="-128"/>
                          <a:ea typeface="Meiryo UI" panose="020B0604030504040204" pitchFamily="50" charset="-128"/>
                        </a:rPr>
                        <a:t>（デジタルトランスフォーメーション）</a:t>
                      </a:r>
                      <a:endParaRPr kumimoji="1" lang="en-US" altLang="ja-JP" sz="1200" b="1" dirty="0" smtClean="0">
                        <a:latin typeface="Meiryo UI" panose="020B0604030504040204" pitchFamily="50" charset="-128"/>
                        <a:ea typeface="Meiryo UI" panose="020B0604030504040204" pitchFamily="50" charset="-128"/>
                      </a:endParaRPr>
                    </a:p>
                  </a:txBody>
                  <a:tcPr anchor="ctr">
                    <a:solidFill>
                      <a:srgbClr val="FF9900">
                        <a:alpha val="50000"/>
                      </a:srgbClr>
                    </a:solidFill>
                  </a:tcPr>
                </a:tc>
                <a:tc rowSpan="2">
                  <a:txBody>
                    <a:bodyPr/>
                    <a:lstStyle/>
                    <a:p>
                      <a:r>
                        <a:rPr kumimoji="1" lang="ja-JP" altLang="en-US" sz="1400" b="0" dirty="0" smtClean="0">
                          <a:latin typeface="Meiryo UI" panose="020B0604030504040204" pitchFamily="50" charset="-128"/>
                          <a:ea typeface="Meiryo UI" panose="020B0604030504040204" pitchFamily="50" charset="-128"/>
                        </a:rPr>
                        <a:t>　</a:t>
                      </a:r>
                      <a:r>
                        <a:rPr kumimoji="1" lang="ja-JP" altLang="en-US" sz="1400" b="1" dirty="0" smtClean="0">
                          <a:latin typeface="Meiryo UI" panose="020B0604030504040204" pitchFamily="50" charset="-128"/>
                          <a:ea typeface="Meiryo UI" panose="020B0604030504040204" pitchFamily="50" charset="-128"/>
                        </a:rPr>
                        <a:t>企業における</a:t>
                      </a:r>
                      <a:r>
                        <a:rPr kumimoji="1" lang="en-US" altLang="ja-JP" sz="1400" b="1" dirty="0" smtClean="0">
                          <a:latin typeface="Meiryo UI" panose="020B0604030504040204" pitchFamily="50" charset="-128"/>
                          <a:ea typeface="Meiryo UI" panose="020B0604030504040204" pitchFamily="50" charset="-128"/>
                        </a:rPr>
                        <a:t>DX</a:t>
                      </a:r>
                      <a:r>
                        <a:rPr kumimoji="1" lang="ja-JP" altLang="en-US" sz="1400" b="1" dirty="0" smtClean="0">
                          <a:latin typeface="Meiryo UI" panose="020B0604030504040204" pitchFamily="50" charset="-128"/>
                          <a:ea typeface="Meiryo UI" panose="020B0604030504040204" pitchFamily="50" charset="-128"/>
                        </a:rPr>
                        <a:t>（デジタルトランスフォーメーション）の推進において求められる技術、マインドについて、</a:t>
                      </a:r>
                      <a:r>
                        <a:rPr kumimoji="1" lang="en-US" altLang="ja-JP" sz="1400" b="1" dirty="0" smtClean="0">
                          <a:latin typeface="Meiryo UI" panose="020B0604030504040204" pitchFamily="50" charset="-128"/>
                          <a:ea typeface="Meiryo UI" panose="020B0604030504040204" pitchFamily="50" charset="-128"/>
                        </a:rPr>
                        <a:t>DX</a:t>
                      </a:r>
                      <a:r>
                        <a:rPr kumimoji="1" lang="ja-JP" altLang="en-US" sz="1400" b="1" dirty="0" smtClean="0">
                          <a:latin typeface="Meiryo UI" panose="020B0604030504040204" pitchFamily="50" charset="-128"/>
                          <a:ea typeface="Meiryo UI" panose="020B0604030504040204" pitchFamily="50" charset="-128"/>
                        </a:rPr>
                        <a:t>推進の指標を用いながら学ぶ。また、</a:t>
                      </a:r>
                      <a:r>
                        <a:rPr kumimoji="1" lang="en-US" altLang="ja-JP" sz="1400" b="1" dirty="0" err="1" smtClean="0">
                          <a:latin typeface="Meiryo UI" panose="020B0604030504040204" pitchFamily="50" charset="-128"/>
                          <a:ea typeface="Meiryo UI" panose="020B0604030504040204" pitchFamily="50" charset="-128"/>
                        </a:rPr>
                        <a:t>IoT</a:t>
                      </a:r>
                      <a:r>
                        <a:rPr kumimoji="1" lang="en-US" altLang="ja-JP" sz="1400" b="1" dirty="0" smtClean="0">
                          <a:latin typeface="Meiryo UI" panose="020B0604030504040204" pitchFamily="50" charset="-128"/>
                          <a:ea typeface="Meiryo UI" panose="020B0604030504040204" pitchFamily="50" charset="-128"/>
                        </a:rPr>
                        <a:t>/AI</a:t>
                      </a:r>
                      <a:r>
                        <a:rPr kumimoji="1" lang="ja-JP" altLang="en-US" sz="1400" b="1" dirty="0" smtClean="0">
                          <a:latin typeface="Meiryo UI" panose="020B0604030504040204" pitchFamily="50" charset="-128"/>
                          <a:ea typeface="Meiryo UI" panose="020B0604030504040204" pitchFamily="50" charset="-128"/>
                        </a:rPr>
                        <a:t>の現在のパラダイムシフトの状況を</a:t>
                      </a:r>
                      <a:r>
                        <a:rPr kumimoji="1" lang="en-US" altLang="ja-JP" sz="1400" b="1" dirty="0" err="1" smtClean="0">
                          <a:latin typeface="Meiryo UI" panose="020B0604030504040204" pitchFamily="50" charset="-128"/>
                          <a:ea typeface="Meiryo UI" panose="020B0604030504040204" pitchFamily="50" charset="-128"/>
                        </a:rPr>
                        <a:t>IoT</a:t>
                      </a:r>
                      <a:r>
                        <a:rPr kumimoji="1" lang="en-US" altLang="ja-JP" sz="1400" b="1" dirty="0" smtClean="0">
                          <a:latin typeface="Meiryo UI" panose="020B0604030504040204" pitchFamily="50" charset="-128"/>
                          <a:ea typeface="Meiryo UI" panose="020B0604030504040204" pitchFamily="50" charset="-128"/>
                        </a:rPr>
                        <a:t>/AI</a:t>
                      </a:r>
                      <a:r>
                        <a:rPr kumimoji="1" lang="ja-JP" altLang="en-US" sz="1400" b="1" dirty="0" smtClean="0">
                          <a:latin typeface="Meiryo UI" panose="020B0604030504040204" pitchFamily="50" charset="-128"/>
                          <a:ea typeface="Meiryo UI" panose="020B0604030504040204" pitchFamily="50" charset="-128"/>
                        </a:rPr>
                        <a:t>の有効活用によりビジネス変革に成功した事例を参考に学ぶ。</a:t>
                      </a:r>
                      <a:endParaRPr kumimoji="1" lang="en-US" altLang="ja-JP" sz="1400" b="1" dirty="0" smtClean="0">
                        <a:latin typeface="Meiryo UI" panose="020B0604030504040204" pitchFamily="50" charset="-128"/>
                        <a:ea typeface="Meiryo UI" panose="020B0604030504040204" pitchFamily="50" charset="-128"/>
                      </a:endParaRPr>
                    </a:p>
                    <a:p>
                      <a:endParaRPr kumimoji="1" lang="en-US" altLang="ja-JP" sz="800" b="1" dirty="0" smtClean="0">
                        <a:latin typeface="Meiryo UI" panose="020B0604030504040204" pitchFamily="50" charset="-128"/>
                        <a:ea typeface="Meiryo UI" panose="020B0604030504040204" pitchFamily="50" charset="-128"/>
                      </a:endParaRPr>
                    </a:p>
                    <a:p>
                      <a:r>
                        <a:rPr kumimoji="1" lang="ja-JP" altLang="en-US" sz="1200" b="1" dirty="0" smtClean="0">
                          <a:latin typeface="Meiryo UI" panose="020B0604030504040204" pitchFamily="50" charset="-128"/>
                          <a:ea typeface="Meiryo UI" panose="020B0604030504040204" pitchFamily="50" charset="-128"/>
                        </a:rPr>
                        <a:t>早稲田大学グローバルソフトウェアエンジニアリング研究所</a:t>
                      </a:r>
                      <a:r>
                        <a:rPr kumimoji="1" lang="en-US" altLang="ja-JP" sz="1200" b="1" baseline="0" dirty="0" smtClean="0">
                          <a:latin typeface="Meiryo UI" panose="020B0604030504040204" pitchFamily="50" charset="-128"/>
                          <a:ea typeface="Meiryo UI" panose="020B0604030504040204" pitchFamily="50" charset="-128"/>
                        </a:rPr>
                        <a:t> </a:t>
                      </a:r>
                      <a:r>
                        <a:rPr kumimoji="1" lang="ja-JP" altLang="en-US" sz="1200" b="1" dirty="0" smtClean="0">
                          <a:latin typeface="Meiryo UI" panose="020B0604030504040204" pitchFamily="50" charset="-128"/>
                          <a:ea typeface="Meiryo UI" panose="020B0604030504040204" pitchFamily="50" charset="-128"/>
                        </a:rPr>
                        <a:t>所長</a:t>
                      </a:r>
                      <a:endParaRPr kumimoji="1" lang="en-US" altLang="ja-JP" sz="1200" b="1" dirty="0" smtClean="0">
                        <a:latin typeface="Meiryo UI" panose="020B0604030504040204" pitchFamily="50" charset="-128"/>
                        <a:ea typeface="Meiryo UI" panose="020B0604030504040204" pitchFamily="50" charset="-128"/>
                      </a:endParaRPr>
                    </a:p>
                    <a:p>
                      <a:r>
                        <a:rPr kumimoji="1" lang="ja-JP" altLang="en-US" sz="1200" b="1" dirty="0" smtClean="0">
                          <a:latin typeface="Meiryo UI" panose="020B0604030504040204" pitchFamily="50" charset="-128"/>
                          <a:ea typeface="Meiryo UI" panose="020B0604030504040204" pitchFamily="50" charset="-128"/>
                        </a:rPr>
                        <a:t>スマート</a:t>
                      </a:r>
                      <a:r>
                        <a:rPr kumimoji="1" lang="en-US" altLang="ja-JP" sz="1200" b="1" dirty="0" smtClean="0">
                          <a:latin typeface="Meiryo UI" panose="020B0604030504040204" pitchFamily="50" charset="-128"/>
                          <a:ea typeface="Meiryo UI" panose="020B0604030504040204" pitchFamily="50" charset="-128"/>
                        </a:rPr>
                        <a:t>SE</a:t>
                      </a:r>
                      <a:r>
                        <a:rPr kumimoji="1" lang="ja-JP" altLang="en-US" sz="1200" b="1" dirty="0" smtClean="0">
                          <a:latin typeface="Meiryo UI" panose="020B0604030504040204" pitchFamily="50" charset="-128"/>
                          <a:ea typeface="Meiryo UI" panose="020B0604030504040204" pitchFamily="50" charset="-128"/>
                        </a:rPr>
                        <a:t>コンソーシアム 会長</a:t>
                      </a:r>
                      <a:r>
                        <a:rPr kumimoji="1" lang="ja-JP" altLang="en-US" sz="1400" b="1" dirty="0" smtClean="0">
                          <a:latin typeface="Meiryo UI" panose="020B0604030504040204" pitchFamily="50" charset="-128"/>
                          <a:ea typeface="Meiryo UI" panose="020B0604030504040204" pitchFamily="50" charset="-128"/>
                        </a:rPr>
                        <a:t>　鷲崎　弘宜　氏</a:t>
                      </a:r>
                      <a:endParaRPr kumimoji="1" lang="en-US" altLang="ja-JP" sz="1400" b="1" dirty="0" smtClean="0">
                        <a:latin typeface="Meiryo UI" panose="020B0604030504040204" pitchFamily="50" charset="-128"/>
                        <a:ea typeface="Meiryo UI" panose="020B0604030504040204" pitchFamily="50" charset="-128"/>
                      </a:endParaRPr>
                    </a:p>
                    <a:p>
                      <a:endParaRPr kumimoji="1" lang="en-US" altLang="ja-JP" sz="800" b="1" dirty="0" smtClean="0">
                        <a:latin typeface="Meiryo UI" panose="020B0604030504040204" pitchFamily="50" charset="-128"/>
                        <a:ea typeface="Meiryo UI" panose="020B0604030504040204" pitchFamily="50" charset="-128"/>
                      </a:endParaRPr>
                    </a:p>
                    <a:p>
                      <a:r>
                        <a:rPr kumimoji="1" lang="ja-JP" altLang="en-US" sz="1100" b="1" dirty="0" smtClean="0">
                          <a:latin typeface="Meiryo UI" panose="020B0604030504040204" pitchFamily="50" charset="-128"/>
                          <a:ea typeface="Meiryo UI" panose="020B0604030504040204" pitchFamily="50" charset="-128"/>
                        </a:rPr>
                        <a:t>　・経済産業省 「デジタル・トランスフォーメーション</a:t>
                      </a:r>
                      <a:endParaRPr kumimoji="1" lang="en-US" altLang="ja-JP" sz="1100" b="1" dirty="0" smtClean="0">
                        <a:latin typeface="Meiryo UI" panose="020B0604030504040204" pitchFamily="50" charset="-128"/>
                        <a:ea typeface="Meiryo UI" panose="020B0604030504040204" pitchFamily="50" charset="-128"/>
                      </a:endParaRPr>
                    </a:p>
                    <a:p>
                      <a:r>
                        <a:rPr kumimoji="1" lang="ja-JP" altLang="en-US" sz="1100" b="1" dirty="0" smtClean="0">
                          <a:latin typeface="Meiryo UI" panose="020B0604030504040204" pitchFamily="50" charset="-128"/>
                          <a:ea typeface="Meiryo UI" panose="020B0604030504040204" pitchFamily="50" charset="-128"/>
                        </a:rPr>
                        <a:t>　　を促進するためのデジタルガバナンスに関する</a:t>
                      </a:r>
                      <a:endParaRPr kumimoji="1" lang="en-US" altLang="ja-JP" sz="1100" b="1" dirty="0" smtClean="0">
                        <a:latin typeface="Meiryo UI" panose="020B0604030504040204" pitchFamily="50" charset="-128"/>
                        <a:ea typeface="Meiryo UI" panose="020B0604030504040204" pitchFamily="50" charset="-128"/>
                      </a:endParaRPr>
                    </a:p>
                    <a:p>
                      <a:r>
                        <a:rPr kumimoji="1" lang="ja-JP" altLang="en-US" sz="1100" b="1" dirty="0" smtClean="0">
                          <a:latin typeface="Meiryo UI" panose="020B0604030504040204" pitchFamily="50" charset="-128"/>
                          <a:ea typeface="Meiryo UI" panose="020B0604030504040204" pitchFamily="50" charset="-128"/>
                        </a:rPr>
                        <a:t>　　有識者検討会」 委員</a:t>
                      </a:r>
                      <a:endParaRPr kumimoji="1" lang="en-US" altLang="ja-JP" sz="1100" b="1" dirty="0" smtClean="0">
                        <a:latin typeface="Meiryo UI" panose="020B0604030504040204" pitchFamily="50" charset="-128"/>
                        <a:ea typeface="Meiryo UI" panose="020B0604030504040204" pitchFamily="50" charset="-128"/>
                      </a:endParaRPr>
                    </a:p>
                    <a:p>
                      <a:r>
                        <a:rPr kumimoji="1" lang="ja-JP" altLang="en-US" sz="1100" b="1" dirty="0" smtClean="0">
                          <a:latin typeface="Meiryo UI" panose="020B0604030504040204" pitchFamily="50" charset="-128"/>
                          <a:ea typeface="Meiryo UI" panose="020B0604030504040204" pitchFamily="50" charset="-128"/>
                        </a:rPr>
                        <a:t>　・ソフト工学研究の第一人者として研究を実施</a:t>
                      </a:r>
                      <a:endParaRPr kumimoji="1" lang="en-US" altLang="ja-JP" sz="1100" b="1" dirty="0" smtClean="0">
                        <a:latin typeface="Meiryo UI" panose="020B0604030504040204" pitchFamily="50" charset="-128"/>
                        <a:ea typeface="Meiryo UI" panose="020B0604030504040204" pitchFamily="50" charset="-128"/>
                      </a:endParaRPr>
                    </a:p>
                  </a:txBody>
                  <a:tcPr>
                    <a:solidFill>
                      <a:srgbClr val="FF9900">
                        <a:alpha val="48000"/>
                      </a:srgbClr>
                    </a:solidFill>
                  </a:tcPr>
                </a:tc>
                <a:extLst>
                  <a:ext uri="{0D108BD9-81ED-4DB2-BD59-A6C34878D82A}">
                    <a16:rowId xmlns:a16="http://schemas.microsoft.com/office/drawing/2014/main" val="1402216213"/>
                  </a:ext>
                </a:extLst>
              </a:tr>
              <a:tr h="1245915">
                <a:tc>
                  <a:txBody>
                    <a:bodyPr/>
                    <a:lstStyle/>
                    <a:p>
                      <a:r>
                        <a:rPr kumimoji="1" lang="en-US" altLang="ja-JP" sz="1600" b="1" dirty="0" smtClean="0">
                          <a:latin typeface="Meiryo UI" panose="020B0604030504040204" pitchFamily="50" charset="-128"/>
                          <a:ea typeface="Meiryo UI" panose="020B0604030504040204" pitchFamily="50" charset="-128"/>
                        </a:rPr>
                        <a:t>【</a:t>
                      </a:r>
                      <a:r>
                        <a:rPr kumimoji="1" lang="ja-JP" altLang="en-US" sz="1600" b="1" dirty="0" smtClean="0">
                          <a:latin typeface="Meiryo UI" panose="020B0604030504040204" pitchFamily="50" charset="-128"/>
                          <a:ea typeface="Meiryo UI" panose="020B0604030504040204" pitchFamily="50" charset="-128"/>
                        </a:rPr>
                        <a:t>２</a:t>
                      </a:r>
                      <a:r>
                        <a:rPr kumimoji="1" lang="en-US" altLang="ja-JP" sz="1600" b="1" dirty="0" smtClean="0">
                          <a:latin typeface="Meiryo UI" panose="020B0604030504040204" pitchFamily="50" charset="-128"/>
                          <a:ea typeface="Meiryo UI" panose="020B0604030504040204" pitchFamily="50" charset="-128"/>
                        </a:rPr>
                        <a:t>】</a:t>
                      </a:r>
                      <a:r>
                        <a:rPr kumimoji="1" lang="en-US" altLang="ja-JP" sz="1600" b="1" dirty="0" err="1" smtClean="0">
                          <a:latin typeface="Meiryo UI" panose="020B0604030504040204" pitchFamily="50" charset="-128"/>
                          <a:ea typeface="Meiryo UI" panose="020B0604030504040204" pitchFamily="50" charset="-128"/>
                        </a:rPr>
                        <a:t>IoT</a:t>
                      </a:r>
                      <a:r>
                        <a:rPr kumimoji="1" lang="en-US" altLang="ja-JP" sz="1600" b="1" dirty="0" smtClean="0">
                          <a:latin typeface="Meiryo UI" panose="020B0604030504040204" pitchFamily="50" charset="-128"/>
                          <a:ea typeface="Meiryo UI" panose="020B0604030504040204" pitchFamily="50" charset="-128"/>
                        </a:rPr>
                        <a:t>/AI</a:t>
                      </a:r>
                      <a:r>
                        <a:rPr kumimoji="1" lang="ja-JP" altLang="en-US" sz="1600" b="1" dirty="0" smtClean="0">
                          <a:latin typeface="Meiryo UI" panose="020B0604030504040204" pitchFamily="50" charset="-128"/>
                          <a:ea typeface="Meiryo UI" panose="020B0604030504040204" pitchFamily="50" charset="-128"/>
                        </a:rPr>
                        <a:t>有効活用</a:t>
                      </a:r>
                      <a:endParaRPr kumimoji="1" lang="en-US" altLang="ja-JP" sz="1600" b="1" dirty="0" smtClean="0">
                        <a:latin typeface="Meiryo UI" panose="020B0604030504040204" pitchFamily="50" charset="-128"/>
                        <a:ea typeface="Meiryo UI" panose="020B0604030504040204" pitchFamily="50" charset="-128"/>
                      </a:endParaRPr>
                    </a:p>
                  </a:txBody>
                  <a:tcPr anchor="ctr">
                    <a:solidFill>
                      <a:srgbClr val="FF9900">
                        <a:alpha val="48000"/>
                      </a:srgbClr>
                    </a:solidFill>
                  </a:tcPr>
                </a:tc>
                <a:tc vMerge="1">
                  <a:txBody>
                    <a:bodyPr/>
                    <a:lstStyle/>
                    <a:p>
                      <a:endParaRPr kumimoji="1" lang="ja-JP" altLang="en-US"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192901613"/>
                  </a:ext>
                </a:extLst>
              </a:tr>
              <a:tr h="2160240">
                <a:tc>
                  <a:txBody>
                    <a:bodyPr/>
                    <a:lstStyle/>
                    <a:p>
                      <a:r>
                        <a:rPr kumimoji="1" lang="en-US" altLang="ja-JP" sz="1600" b="1" dirty="0" smtClean="0">
                          <a:latin typeface="Meiryo UI" panose="020B0604030504040204" pitchFamily="50" charset="-128"/>
                          <a:ea typeface="Meiryo UI" panose="020B0604030504040204" pitchFamily="50" charset="-128"/>
                        </a:rPr>
                        <a:t>【</a:t>
                      </a:r>
                      <a:r>
                        <a:rPr kumimoji="1" lang="ja-JP" altLang="en-US" sz="1600" b="1" dirty="0" smtClean="0">
                          <a:latin typeface="Meiryo UI" panose="020B0604030504040204" pitchFamily="50" charset="-128"/>
                          <a:ea typeface="Meiryo UI" panose="020B0604030504040204" pitchFamily="50" charset="-128"/>
                        </a:rPr>
                        <a:t>３</a:t>
                      </a:r>
                      <a:r>
                        <a:rPr kumimoji="1" lang="en-US" altLang="ja-JP" sz="1600" b="1" dirty="0" smtClean="0">
                          <a:latin typeface="Meiryo UI" panose="020B0604030504040204" pitchFamily="50" charset="-128"/>
                          <a:ea typeface="Meiryo UI" panose="020B0604030504040204" pitchFamily="50" charset="-128"/>
                        </a:rPr>
                        <a:t>】</a:t>
                      </a:r>
                      <a:r>
                        <a:rPr kumimoji="1" lang="en-US" altLang="ja-JP" sz="1600" b="1" dirty="0" err="1" smtClean="0">
                          <a:latin typeface="Meiryo UI" panose="020B0604030504040204" pitchFamily="50" charset="-128"/>
                          <a:ea typeface="Meiryo UI" panose="020B0604030504040204" pitchFamily="50" charset="-128"/>
                        </a:rPr>
                        <a:t>IoT</a:t>
                      </a:r>
                      <a:r>
                        <a:rPr kumimoji="1" lang="en-US" altLang="ja-JP" sz="1600" b="1" dirty="0" smtClean="0">
                          <a:latin typeface="Meiryo UI" panose="020B0604030504040204" pitchFamily="50" charset="-128"/>
                          <a:ea typeface="Meiryo UI" panose="020B0604030504040204" pitchFamily="50" charset="-128"/>
                        </a:rPr>
                        <a:t>/AI</a:t>
                      </a:r>
                      <a:r>
                        <a:rPr kumimoji="1" lang="ja-JP" altLang="en-US" sz="1600" b="1" dirty="0" smtClean="0">
                          <a:latin typeface="Meiryo UI" panose="020B0604030504040204" pitchFamily="50" charset="-128"/>
                          <a:ea typeface="Meiryo UI" panose="020B0604030504040204" pitchFamily="50" charset="-128"/>
                        </a:rPr>
                        <a:t>時代の</a:t>
                      </a:r>
                      <a:endParaRPr kumimoji="1" lang="en-US" altLang="ja-JP" sz="1600" b="1" dirty="0" smtClean="0">
                        <a:latin typeface="Meiryo UI" panose="020B0604030504040204" pitchFamily="50" charset="-128"/>
                        <a:ea typeface="Meiryo UI" panose="020B0604030504040204" pitchFamily="50" charset="-128"/>
                      </a:endParaRPr>
                    </a:p>
                    <a:p>
                      <a:r>
                        <a:rPr kumimoji="1" lang="ja-JP" altLang="en-US" sz="1600" b="1" dirty="0" smtClean="0">
                          <a:latin typeface="Meiryo UI" panose="020B0604030504040204" pitchFamily="50" charset="-128"/>
                          <a:ea typeface="Meiryo UI" panose="020B0604030504040204" pitchFamily="50" charset="-128"/>
                        </a:rPr>
                        <a:t>　　イノベーションマネジメント</a:t>
                      </a:r>
                      <a:endParaRPr kumimoji="1" lang="en-US" altLang="ja-JP" sz="1600" b="1" dirty="0" smtClean="0">
                        <a:latin typeface="Meiryo UI" panose="020B0604030504040204" pitchFamily="50" charset="-128"/>
                        <a:ea typeface="Meiryo UI" panose="020B0604030504040204" pitchFamily="50" charset="-128"/>
                      </a:endParaRPr>
                    </a:p>
                  </a:txBody>
                  <a:tcPr anchor="ctr">
                    <a:solidFill>
                      <a:srgbClr val="FF9900">
                        <a:alpha val="49804"/>
                      </a:srgbClr>
                    </a:solidFill>
                  </a:tcPr>
                </a:tc>
                <a:tc>
                  <a:txBody>
                    <a:bodyPr/>
                    <a:lstStyle/>
                    <a:p>
                      <a:r>
                        <a:rPr kumimoji="1" lang="ja-JP" altLang="en-US" sz="1400" b="1" dirty="0" smtClean="0">
                          <a:latin typeface="Meiryo UI" panose="020B0604030504040204" pitchFamily="50" charset="-128"/>
                          <a:ea typeface="Meiryo UI" panose="020B0604030504040204" pitchFamily="50" charset="-128"/>
                        </a:rPr>
                        <a:t>　</a:t>
                      </a:r>
                      <a:r>
                        <a:rPr kumimoji="1" lang="en-US" altLang="ja-JP" sz="1400" b="1" dirty="0" err="1" smtClean="0">
                          <a:latin typeface="Meiryo UI" panose="020B0604030504040204" pitchFamily="50" charset="-128"/>
                          <a:ea typeface="Meiryo UI" panose="020B0604030504040204" pitchFamily="50" charset="-128"/>
                        </a:rPr>
                        <a:t>IoT</a:t>
                      </a:r>
                      <a:r>
                        <a:rPr kumimoji="1" lang="en-US" altLang="ja-JP" sz="1400" b="1" dirty="0" smtClean="0">
                          <a:latin typeface="Meiryo UI" panose="020B0604030504040204" pitchFamily="50" charset="-128"/>
                          <a:ea typeface="Meiryo UI" panose="020B0604030504040204" pitchFamily="50" charset="-128"/>
                        </a:rPr>
                        <a:t>/AI</a:t>
                      </a:r>
                      <a:r>
                        <a:rPr kumimoji="1" lang="ja-JP" altLang="en-US" sz="1400" b="1" dirty="0" smtClean="0">
                          <a:latin typeface="Meiryo UI" panose="020B0604030504040204" pitchFamily="50" charset="-128"/>
                          <a:ea typeface="Meiryo UI" panose="020B0604030504040204" pitchFamily="50" charset="-128"/>
                        </a:rPr>
                        <a:t>を活用して、新製品・サービス開発や業務課題解決を行うためのイノベーションマネジメント手法を石川県内の先進事例も参照しながら体系的に学ぶ。</a:t>
                      </a:r>
                    </a:p>
                    <a:p>
                      <a:endParaRPr kumimoji="1" lang="en-US" altLang="ja-JP" sz="800" b="1" dirty="0" smtClean="0">
                        <a:latin typeface="Meiryo UI" panose="020B0604030504040204" pitchFamily="50" charset="-128"/>
                        <a:ea typeface="Meiryo UI" panose="020B0604030504040204" pitchFamily="50" charset="-128"/>
                      </a:endParaRPr>
                    </a:p>
                    <a:p>
                      <a:r>
                        <a:rPr kumimoji="1" lang="ja-JP" altLang="en-US" sz="1400" b="1" dirty="0" smtClean="0">
                          <a:latin typeface="Meiryo UI" panose="020B0604030504040204" pitchFamily="50" charset="-128"/>
                          <a:ea typeface="Meiryo UI" panose="020B0604030504040204" pitchFamily="50" charset="-128"/>
                        </a:rPr>
                        <a:t>北陸先端科学技術大学院大学</a:t>
                      </a:r>
                      <a:endParaRPr kumimoji="1" lang="en-US" altLang="ja-JP" sz="1400" b="1" dirty="0" smtClean="0">
                        <a:latin typeface="Meiryo UI" panose="020B0604030504040204" pitchFamily="50" charset="-128"/>
                        <a:ea typeface="Meiryo UI" panose="020B0604030504040204" pitchFamily="50" charset="-128"/>
                      </a:endParaRPr>
                    </a:p>
                    <a:p>
                      <a:r>
                        <a:rPr kumimoji="1" lang="ja-JP" altLang="en-US" sz="1400" b="1" dirty="0" smtClean="0">
                          <a:latin typeface="Meiryo UI" panose="020B0604030504040204" pitchFamily="50" charset="-128"/>
                          <a:ea typeface="Meiryo UI" panose="020B0604030504040204" pitchFamily="50" charset="-128"/>
                        </a:rPr>
                        <a:t>　副学長　内平　直志　氏</a:t>
                      </a:r>
                      <a:endParaRPr kumimoji="1" lang="en-US" altLang="ja-JP" sz="1400" b="1" dirty="0" smtClean="0">
                        <a:latin typeface="Meiryo UI" panose="020B0604030504040204" pitchFamily="50" charset="-128"/>
                        <a:ea typeface="Meiryo UI" panose="020B0604030504040204" pitchFamily="50" charset="-128"/>
                      </a:endParaRPr>
                    </a:p>
                    <a:p>
                      <a:pPr marL="0" marR="0" lvl="0" indent="0" algn="l" defTabSz="928698" rtl="0" eaLnBrk="1" fontAlgn="auto" latinLnBrk="0" hangingPunct="1">
                        <a:lnSpc>
                          <a:spcPct val="100000"/>
                        </a:lnSpc>
                        <a:spcBef>
                          <a:spcPts val="0"/>
                        </a:spcBef>
                        <a:spcAft>
                          <a:spcPts val="0"/>
                        </a:spcAft>
                        <a:buClrTx/>
                        <a:buSzTx/>
                        <a:buFontTx/>
                        <a:buNone/>
                        <a:tabLst/>
                        <a:defRPr/>
                      </a:pPr>
                      <a:endParaRPr kumimoji="1" lang="en-US" altLang="ja-JP" sz="8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1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・株式会社東芝 研究開発センターにて</a:t>
                      </a:r>
                      <a:endParaRPr kumimoji="1" lang="en-US" altLang="ja-JP" sz="11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ラボラトリ室長、次長、技監を歴任。</a:t>
                      </a:r>
                      <a:endParaRPr kumimoji="1" lang="en-US" altLang="ja-JP" sz="11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・著書 「戦略的</a:t>
                      </a:r>
                      <a:r>
                        <a:rPr kumimoji="1" lang="en-US" altLang="ja-JP" sz="1100" b="1" i="0" u="none" strike="noStrike" kern="1200" cap="none" spc="0" normalizeH="0" baseline="0" noProof="0" dirty="0" err="1" smtClean="0">
                          <a:ln>
                            <a:noFill/>
                          </a:ln>
                          <a:solidFill>
                            <a:prstClr val="black"/>
                          </a:solidFill>
                          <a:effectLst/>
                          <a:uLnTx/>
                          <a:uFillTx/>
                          <a:latin typeface="Meiryo UI" panose="020B0604030504040204" pitchFamily="50" charset="-128"/>
                          <a:ea typeface="Meiryo UI" panose="020B0604030504040204" pitchFamily="50" charset="-128"/>
                          <a:cs typeface="+mn-cs"/>
                        </a:rPr>
                        <a:t>IoT</a:t>
                      </a:r>
                      <a:r>
                        <a:rPr kumimoji="1" lang="ja-JP" altLang="en-US" sz="11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マネジメント」 ミネルバ書房</a:t>
                      </a:r>
                      <a:endParaRPr kumimoji="1" lang="en-US" altLang="ja-JP" sz="11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・日本経済新聞 「やさしい経済学」 連載</a:t>
                      </a:r>
                      <a:endParaRPr kumimoji="1" lang="en-US" altLang="ja-JP" sz="11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solidFill>
                      <a:srgbClr val="FF9900">
                        <a:alpha val="49804"/>
                      </a:srgbClr>
                    </a:solidFill>
                  </a:tcPr>
                </a:tc>
                <a:extLst>
                  <a:ext uri="{0D108BD9-81ED-4DB2-BD59-A6C34878D82A}">
                    <a16:rowId xmlns:a16="http://schemas.microsoft.com/office/drawing/2014/main" val="1720243444"/>
                  </a:ext>
                </a:extLst>
              </a:tr>
            </a:tbl>
          </a:graphicData>
        </a:graphic>
      </p:graphicFrame>
      <p:sp>
        <p:nvSpPr>
          <p:cNvPr id="3" name="テキスト ボックス 2"/>
          <p:cNvSpPr txBox="1"/>
          <p:nvPr/>
        </p:nvSpPr>
        <p:spPr>
          <a:xfrm>
            <a:off x="-15609" y="0"/>
            <a:ext cx="7216509" cy="492443"/>
          </a:xfrm>
          <a:prstGeom prst="rect">
            <a:avLst/>
          </a:prstGeom>
          <a:solidFill>
            <a:srgbClr val="0000CC"/>
          </a:solidFill>
        </p:spPr>
        <p:txBody>
          <a:bodyPr wrap="square" rtlCol="0">
            <a:spAutoFit/>
          </a:bodyPr>
          <a:lstStyle/>
          <a:p>
            <a:pPr algn="ctr"/>
            <a:r>
              <a:rPr lang="ja-JP" altLang="en-US" sz="2600" b="1" dirty="0" smtClean="0">
                <a:solidFill>
                  <a:schemeClr val="bg1"/>
                </a:solidFill>
                <a:latin typeface="Meiryo UI" panose="020B0604030504040204" pitchFamily="50" charset="-128"/>
                <a:ea typeface="Meiryo UI" panose="020B0604030504040204" pitchFamily="50" charset="-128"/>
              </a:rPr>
              <a:t>　＜経営者のための</a:t>
            </a:r>
            <a:r>
              <a:rPr lang="en-US" altLang="ja-JP" sz="2600" b="1" dirty="0" err="1" smtClean="0">
                <a:solidFill>
                  <a:schemeClr val="bg1"/>
                </a:solidFill>
                <a:latin typeface="Meiryo UI" panose="020B0604030504040204" pitchFamily="50" charset="-128"/>
                <a:ea typeface="Meiryo UI" panose="020B0604030504040204" pitchFamily="50" charset="-128"/>
              </a:rPr>
              <a:t>IoT</a:t>
            </a:r>
            <a:r>
              <a:rPr lang="en-US" altLang="ja-JP" sz="2600" b="1" dirty="0" smtClean="0">
                <a:solidFill>
                  <a:schemeClr val="bg1"/>
                </a:solidFill>
                <a:latin typeface="Meiryo UI" panose="020B0604030504040204" pitchFamily="50" charset="-128"/>
                <a:ea typeface="Meiryo UI" panose="020B0604030504040204" pitchFamily="50" charset="-128"/>
              </a:rPr>
              <a:t>/AI</a:t>
            </a:r>
            <a:r>
              <a:rPr lang="ja-JP" altLang="en-US" sz="2600" b="1" dirty="0" smtClean="0">
                <a:solidFill>
                  <a:schemeClr val="bg1"/>
                </a:solidFill>
                <a:latin typeface="Meiryo UI" panose="020B0604030504040204" pitchFamily="50" charset="-128"/>
                <a:ea typeface="Meiryo UI" panose="020B0604030504040204" pitchFamily="50" charset="-128"/>
              </a:rPr>
              <a:t>総合力向上セミナー＞</a:t>
            </a:r>
            <a:r>
              <a:rPr lang="ja-JP" altLang="en-US" sz="2600" b="1" u="sng" dirty="0" smtClean="0">
                <a:solidFill>
                  <a:schemeClr val="bg1"/>
                </a:solidFill>
                <a:latin typeface="Meiryo UI" panose="020B0604030504040204" pitchFamily="50" charset="-128"/>
                <a:ea typeface="Meiryo UI" panose="020B0604030504040204" pitchFamily="50" charset="-128"/>
              </a:rPr>
              <a:t>　</a:t>
            </a:r>
            <a:r>
              <a:rPr lang="ja-JP" altLang="en-US" sz="2600" b="1" dirty="0" smtClean="0">
                <a:solidFill>
                  <a:schemeClr val="bg1"/>
                </a:solidFill>
                <a:latin typeface="Meiryo UI" panose="020B0604030504040204" pitchFamily="50" charset="-128"/>
                <a:ea typeface="Meiryo UI" panose="020B0604030504040204" pitchFamily="50" charset="-128"/>
              </a:rPr>
              <a:t>　</a:t>
            </a:r>
            <a:r>
              <a:rPr lang="ja-JP" altLang="en-US" sz="2600" b="1" u="sng" dirty="0" smtClean="0">
                <a:solidFill>
                  <a:schemeClr val="bg1"/>
                </a:solidFill>
                <a:latin typeface="Meiryo UI" panose="020B0604030504040204" pitchFamily="50" charset="-128"/>
                <a:ea typeface="Meiryo UI" panose="020B0604030504040204" pitchFamily="50" charset="-128"/>
              </a:rPr>
              <a:t>　</a:t>
            </a:r>
            <a:endParaRPr lang="en-US" altLang="ja-JP" sz="2600" b="1" u="sng" dirty="0" smtClean="0">
              <a:solidFill>
                <a:schemeClr val="bg1"/>
              </a:solidFill>
              <a:latin typeface="Meiryo UI" panose="020B0604030504040204" pitchFamily="50" charset="-128"/>
              <a:ea typeface="Meiryo UI" panose="020B0604030504040204" pitchFamily="50" charset="-128"/>
            </a:endParaRPr>
          </a:p>
        </p:txBody>
      </p:sp>
      <p:sp>
        <p:nvSpPr>
          <p:cNvPr id="7" name="大かっこ 6"/>
          <p:cNvSpPr/>
          <p:nvPr/>
        </p:nvSpPr>
        <p:spPr>
          <a:xfrm>
            <a:off x="2806581" y="6931000"/>
            <a:ext cx="2891235" cy="680596"/>
          </a:xfrm>
          <a:prstGeom prst="bracketPair">
            <a:avLst>
              <a:gd name="adj" fmla="val 8424"/>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21" name="大かっこ 20"/>
          <p:cNvSpPr/>
          <p:nvPr/>
        </p:nvSpPr>
        <p:spPr>
          <a:xfrm>
            <a:off x="2798121" y="8947224"/>
            <a:ext cx="2890561" cy="766421"/>
          </a:xfrm>
          <a:prstGeom prst="bracketPair">
            <a:avLst>
              <a:gd name="adj" fmla="val 8424"/>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51" name="テキスト ボックス 50"/>
          <p:cNvSpPr txBox="1"/>
          <p:nvPr/>
        </p:nvSpPr>
        <p:spPr>
          <a:xfrm>
            <a:off x="25226" y="9845415"/>
            <a:ext cx="7213075" cy="258532"/>
          </a:xfrm>
          <a:prstGeom prst="rect">
            <a:avLst/>
          </a:prstGeom>
          <a:solidFill>
            <a:srgbClr val="0000CC"/>
          </a:solidFill>
        </p:spPr>
        <p:txBody>
          <a:bodyPr wrap="square" rtlCol="0">
            <a:spAutoFit/>
          </a:bodyPr>
          <a:lstStyle/>
          <a:p>
            <a:pPr algn="ctr">
              <a:lnSpc>
                <a:spcPct val="90000"/>
              </a:lnSpc>
            </a:pPr>
            <a:r>
              <a:rPr kumimoji="1" lang="ja-JP" altLang="en-US" sz="1200" b="1" dirty="0" smtClean="0">
                <a:solidFill>
                  <a:schemeClr val="bg1"/>
                </a:solidFill>
                <a:latin typeface="Meiryo UI" panose="020B0604030504040204" pitchFamily="50" charset="-128"/>
                <a:ea typeface="Meiryo UI" panose="020B0604030504040204" pitchFamily="50" charset="-128"/>
              </a:rPr>
              <a:t>「スマートエスイー</a:t>
            </a:r>
            <a:r>
              <a:rPr lang="en-US" altLang="ja-JP" sz="1200" b="1" dirty="0" err="1" smtClean="0">
                <a:solidFill>
                  <a:schemeClr val="bg1"/>
                </a:solidFill>
                <a:latin typeface="Meiryo UI" panose="020B0604030504040204" pitchFamily="50" charset="-128"/>
                <a:ea typeface="Meiryo UI" panose="020B0604030504040204" pitchFamily="50" charset="-128"/>
              </a:rPr>
              <a:t>IoT</a:t>
            </a:r>
            <a:r>
              <a:rPr lang="en-US" altLang="ja-JP" sz="1200" b="1" dirty="0" smtClean="0">
                <a:solidFill>
                  <a:schemeClr val="bg1"/>
                </a:solidFill>
                <a:latin typeface="Meiryo UI" panose="020B0604030504040204" pitchFamily="50" charset="-128"/>
                <a:ea typeface="Meiryo UI" panose="020B0604030504040204" pitchFamily="50" charset="-128"/>
              </a:rPr>
              <a:t>/AI</a:t>
            </a:r>
            <a:r>
              <a:rPr lang="ja-JP" altLang="en-US" sz="1200" b="1" dirty="0" smtClean="0">
                <a:solidFill>
                  <a:schemeClr val="bg1"/>
                </a:solidFill>
                <a:latin typeface="Meiryo UI" panose="020B0604030504040204" pitchFamily="50" charset="-128"/>
                <a:ea typeface="Meiryo UI" panose="020B0604030504040204" pitchFamily="50" charset="-128"/>
              </a:rPr>
              <a:t>石川スクール」運営コンソーシアム</a:t>
            </a:r>
            <a:endParaRPr kumimoji="1" lang="en-US" altLang="ja-JP" sz="1200" b="1" dirty="0" smtClean="0">
              <a:solidFill>
                <a:schemeClr val="bg1"/>
              </a:solidFill>
              <a:latin typeface="Meiryo UI" panose="020B0604030504040204" pitchFamily="50" charset="-128"/>
              <a:ea typeface="Meiryo UI" panose="020B0604030504040204" pitchFamily="50" charset="-128"/>
            </a:endParaRPr>
          </a:p>
        </p:txBody>
      </p:sp>
      <p:grpSp>
        <p:nvGrpSpPr>
          <p:cNvPr id="5" name="グループ化 4"/>
          <p:cNvGrpSpPr/>
          <p:nvPr/>
        </p:nvGrpSpPr>
        <p:grpSpPr>
          <a:xfrm>
            <a:off x="5546571" y="2520421"/>
            <a:ext cx="1586111" cy="870411"/>
            <a:chOff x="5514008" y="3258592"/>
            <a:chExt cx="1586111" cy="870411"/>
          </a:xfrm>
        </p:grpSpPr>
        <p:sp>
          <p:nvSpPr>
            <p:cNvPr id="11" name="円/楕円 10"/>
            <p:cNvSpPr/>
            <p:nvPr/>
          </p:nvSpPr>
          <p:spPr>
            <a:xfrm>
              <a:off x="5628123" y="3258592"/>
              <a:ext cx="1357880" cy="870411"/>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tIns="288000" rtlCol="0" anchor="ctr"/>
            <a:lstStyle/>
            <a:p>
              <a:pPr algn="ctr"/>
              <a:endParaRPr kumimoji="0" lang="ja-JP" altLang="en-US" sz="2400" kern="0" dirty="0" smtClean="0">
                <a:solidFill>
                  <a:srgbClr val="FFFFFF"/>
                </a:solidFill>
                <a:latin typeface="Meiryo UI" panose="020B0604030504040204" pitchFamily="50" charset="-128"/>
                <a:ea typeface="Meiryo UI" panose="020B0604030504040204" pitchFamily="50" charset="-128"/>
                <a:cs typeface="Arial"/>
              </a:endParaRPr>
            </a:p>
          </p:txBody>
        </p:sp>
        <p:sp>
          <p:nvSpPr>
            <p:cNvPr id="15" name="テキスト ボックス 14"/>
            <p:cNvSpPr txBox="1"/>
            <p:nvPr/>
          </p:nvSpPr>
          <p:spPr>
            <a:xfrm>
              <a:off x="5514008" y="3299009"/>
              <a:ext cx="1586111" cy="789575"/>
            </a:xfrm>
            <a:prstGeom prst="rect">
              <a:avLst/>
            </a:prstGeom>
            <a:noFill/>
          </p:spPr>
          <p:txBody>
            <a:bodyPr wrap="square" rtlCol="0">
              <a:spAutoFit/>
            </a:bodyPr>
            <a:lstStyle/>
            <a:p>
              <a:pPr algn="ctr">
                <a:lnSpc>
                  <a:spcPct val="120000"/>
                </a:lnSpc>
              </a:pPr>
              <a:r>
                <a:rPr lang="ja-JP" altLang="en-US" sz="2000" b="1" dirty="0" smtClean="0">
                  <a:solidFill>
                    <a:schemeClr val="bg1"/>
                  </a:solidFill>
                  <a:latin typeface="Meiryo UI" panose="020B0604030504040204" pitchFamily="50" charset="-128"/>
                  <a:ea typeface="Meiryo UI" panose="020B0604030504040204" pitchFamily="50" charset="-128"/>
                </a:rPr>
                <a:t>受講料</a:t>
              </a:r>
              <a:endParaRPr lang="en-US" altLang="ja-JP" sz="2000" b="1" dirty="0" smtClean="0">
                <a:solidFill>
                  <a:schemeClr val="bg1"/>
                </a:solidFill>
                <a:latin typeface="Meiryo UI" panose="020B0604030504040204" pitchFamily="50" charset="-128"/>
                <a:ea typeface="Meiryo UI" panose="020B0604030504040204" pitchFamily="50" charset="-128"/>
              </a:endParaRPr>
            </a:p>
            <a:p>
              <a:pPr algn="ctr">
                <a:lnSpc>
                  <a:spcPct val="120000"/>
                </a:lnSpc>
              </a:pPr>
              <a:r>
                <a:rPr lang="ja-JP" altLang="en-US" sz="2000" b="1" dirty="0" smtClean="0">
                  <a:solidFill>
                    <a:schemeClr val="bg1"/>
                  </a:solidFill>
                  <a:latin typeface="Meiryo UI" panose="020B0604030504040204" pitchFamily="50" charset="-128"/>
                  <a:ea typeface="Meiryo UI" panose="020B0604030504040204" pitchFamily="50" charset="-128"/>
                </a:rPr>
                <a:t>無料</a:t>
              </a:r>
              <a:endParaRPr kumimoji="1" lang="ja-JP" altLang="en-US" sz="2000" dirty="0">
                <a:solidFill>
                  <a:schemeClr val="bg1"/>
                </a:solidFill>
                <a:latin typeface="Meiryo UI" panose="020B0604030504040204" pitchFamily="50" charset="-128"/>
                <a:ea typeface="Meiryo UI" panose="020B0604030504040204" pitchFamily="50" charset="-128"/>
              </a:endParaRPr>
            </a:p>
          </p:txBody>
        </p:sp>
      </p:grpSp>
      <p:pic>
        <p:nvPicPr>
          <p:cNvPr id="6" name="図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48387" y="8520882"/>
            <a:ext cx="982481" cy="1080000"/>
          </a:xfrm>
          <a:prstGeom prst="rect">
            <a:avLst/>
          </a:prstGeom>
        </p:spPr>
      </p:pic>
      <p:pic>
        <p:nvPicPr>
          <p:cNvPr id="8" name="図 7"/>
          <p:cNvPicPr>
            <a:picLocks noChangeAspect="1"/>
          </p:cNvPicPr>
          <p:nvPr/>
        </p:nvPicPr>
        <p:blipFill rotWithShape="1">
          <a:blip r:embed="rId4"/>
          <a:srcRect t="10308"/>
          <a:stretch/>
        </p:blipFill>
        <p:spPr>
          <a:xfrm>
            <a:off x="6111188" y="6649232"/>
            <a:ext cx="907378" cy="1039215"/>
          </a:xfrm>
          <a:prstGeom prst="rect">
            <a:avLst/>
          </a:prstGeom>
        </p:spPr>
      </p:pic>
    </p:spTree>
    <p:extLst>
      <p:ext uri="{BB962C8B-B14F-4D97-AF65-F5344CB8AC3E}">
        <p14:creationId xmlns:p14="http://schemas.microsoft.com/office/powerpoint/2010/main" val="15926964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282800" y="7059959"/>
            <a:ext cx="3024000" cy="216000"/>
          </a:xfrm>
          <a:prstGeom prst="rect">
            <a:avLst/>
          </a:prstGeom>
          <a:solidFill>
            <a:srgbClr val="0000CC"/>
          </a:solidFill>
          <a:ln>
            <a:noFill/>
          </a:ln>
          <a:effectLst/>
          <a:extLst/>
        </p:spPr>
        <p:txBody>
          <a:bodyPr wrap="none" anchor="ctr"/>
          <a:lstStyle/>
          <a:p>
            <a:endParaRPr lang="ja-JP" altLang="en-US" dirty="0"/>
          </a:p>
        </p:txBody>
      </p:sp>
      <p:sp>
        <p:nvSpPr>
          <p:cNvPr id="6" name="Rectangle 2"/>
          <p:cNvSpPr>
            <a:spLocks noChangeArrowheads="1"/>
          </p:cNvSpPr>
          <p:nvPr/>
        </p:nvSpPr>
        <p:spPr bwMode="auto">
          <a:xfrm>
            <a:off x="269317" y="1933219"/>
            <a:ext cx="6659562" cy="322887"/>
          </a:xfrm>
          <a:prstGeom prst="rect">
            <a:avLst/>
          </a:prstGeom>
          <a:solidFill>
            <a:srgbClr val="0000CC"/>
          </a:solidFill>
          <a:ln>
            <a:noFill/>
          </a:ln>
          <a:effectLst/>
          <a:extLst/>
        </p:spPr>
        <p:txBody>
          <a:bodyPr wrap="none" anchor="ctr"/>
          <a:lstStyle/>
          <a:p>
            <a:endParaRPr lang="ja-JP" altLang="en-US"/>
          </a:p>
        </p:txBody>
      </p:sp>
      <p:sp>
        <p:nvSpPr>
          <p:cNvPr id="7" name="Text Box 4"/>
          <p:cNvSpPr txBox="1">
            <a:spLocks noChangeArrowheads="1"/>
          </p:cNvSpPr>
          <p:nvPr/>
        </p:nvSpPr>
        <p:spPr bwMode="auto">
          <a:xfrm>
            <a:off x="1222175" y="7031119"/>
            <a:ext cx="1207382"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r>
              <a:rPr lang="en-US" altLang="ja-JP" sz="1100" u="none" dirty="0">
                <a:solidFill>
                  <a:schemeClr val="bg1"/>
                </a:solidFill>
                <a:ea typeface="HG創英角ｺﾞｼｯｸUB" pitchFamily="49" charset="-128"/>
              </a:rPr>
              <a:t>【 </a:t>
            </a:r>
            <a:r>
              <a:rPr lang="ja-JP" altLang="en-US" sz="1100" u="none" dirty="0">
                <a:solidFill>
                  <a:schemeClr val="bg1"/>
                </a:solidFill>
                <a:ea typeface="HG創英角ｺﾞｼｯｸUB" pitchFamily="49" charset="-128"/>
              </a:rPr>
              <a:t>会 場 周 辺</a:t>
            </a:r>
            <a:r>
              <a:rPr lang="en-US" altLang="ja-JP" sz="1100" u="none" dirty="0">
                <a:solidFill>
                  <a:schemeClr val="bg1"/>
                </a:solidFill>
                <a:ea typeface="HG創英角ｺﾞｼｯｸUB" pitchFamily="49" charset="-128"/>
              </a:rPr>
              <a:t> 】</a:t>
            </a:r>
            <a:endParaRPr lang="ja-JP" altLang="en-US" sz="1100" u="none" dirty="0">
              <a:solidFill>
                <a:schemeClr val="bg1"/>
              </a:solidFill>
              <a:ea typeface="HG創英角ｺﾞｼｯｸUB" pitchFamily="49" charset="-128"/>
            </a:endParaRPr>
          </a:p>
        </p:txBody>
      </p:sp>
      <p:sp>
        <p:nvSpPr>
          <p:cNvPr id="8" name="Text Box 80"/>
          <p:cNvSpPr txBox="1">
            <a:spLocks noChangeArrowheads="1"/>
          </p:cNvSpPr>
          <p:nvPr/>
        </p:nvSpPr>
        <p:spPr bwMode="auto">
          <a:xfrm>
            <a:off x="2551067" y="1890404"/>
            <a:ext cx="214674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r>
              <a:rPr lang="en-US" altLang="ja-JP" sz="1800" u="none" dirty="0">
                <a:solidFill>
                  <a:schemeClr val="bg1"/>
                </a:solidFill>
                <a:ea typeface="HG創英角ｺﾞｼｯｸUB" pitchFamily="49" charset="-128"/>
              </a:rPr>
              <a:t>【 </a:t>
            </a:r>
            <a:r>
              <a:rPr lang="ja-JP" altLang="en-US" sz="1800" u="none" dirty="0">
                <a:solidFill>
                  <a:schemeClr val="bg1"/>
                </a:solidFill>
                <a:ea typeface="HG創英角ｺﾞｼｯｸUB" pitchFamily="49" charset="-128"/>
              </a:rPr>
              <a:t>参 加 申 込 書 </a:t>
            </a:r>
            <a:r>
              <a:rPr lang="en-US" altLang="ja-JP" sz="1800" u="none" dirty="0">
                <a:solidFill>
                  <a:schemeClr val="bg1"/>
                </a:solidFill>
                <a:ea typeface="HG創英角ｺﾞｼｯｸUB" pitchFamily="49" charset="-128"/>
              </a:rPr>
              <a:t>】</a:t>
            </a:r>
          </a:p>
        </p:txBody>
      </p:sp>
      <p:sp>
        <p:nvSpPr>
          <p:cNvPr id="9" name="Text Box 107">
            <a:extLst>
              <a:ext uri="{FF2B5EF4-FFF2-40B4-BE49-F238E27FC236}">
                <a16:creationId xmlns:a16="http://schemas.microsoft.com/office/drawing/2014/main" id="{A518068C-26B2-4893-8E44-D611A67B81BD}"/>
              </a:ext>
            </a:extLst>
          </p:cNvPr>
          <p:cNvSpPr txBox="1">
            <a:spLocks noChangeArrowheads="1"/>
          </p:cNvSpPr>
          <p:nvPr/>
        </p:nvSpPr>
        <p:spPr bwMode="auto">
          <a:xfrm>
            <a:off x="0" y="787460"/>
            <a:ext cx="7200900" cy="1292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algn="ctr"/>
            <a:r>
              <a:rPr lang="ja-JP" altLang="en-US" sz="2600" u="none" dirty="0" smtClean="0">
                <a:latin typeface="Meiryo UI" panose="020B0604030504040204" pitchFamily="50" charset="-128"/>
                <a:ea typeface="Meiryo UI" panose="020B0604030504040204" pitchFamily="50" charset="-128"/>
              </a:rPr>
              <a:t>＜</a:t>
            </a:r>
            <a:r>
              <a:rPr lang="ja-JP" altLang="en-US" sz="2600" u="none" dirty="0">
                <a:latin typeface="Meiryo UI" panose="020B0604030504040204" pitchFamily="50" charset="-128"/>
                <a:ea typeface="Meiryo UI" panose="020B0604030504040204" pitchFamily="50" charset="-128"/>
              </a:rPr>
              <a:t>経営者のため</a:t>
            </a:r>
            <a:r>
              <a:rPr lang="ja-JP" altLang="en-US" sz="2600" u="none" dirty="0" smtClean="0">
                <a:latin typeface="Meiryo UI" panose="020B0604030504040204" pitchFamily="50" charset="-128"/>
                <a:ea typeface="Meiryo UI" panose="020B0604030504040204" pitchFamily="50" charset="-128"/>
              </a:rPr>
              <a:t>の</a:t>
            </a:r>
            <a:r>
              <a:rPr lang="en-US" altLang="ja-JP" sz="2600" u="none" dirty="0" err="1" smtClean="0">
                <a:latin typeface="Meiryo UI" panose="020B0604030504040204" pitchFamily="50" charset="-128"/>
                <a:ea typeface="Meiryo UI" panose="020B0604030504040204" pitchFamily="50" charset="-128"/>
              </a:rPr>
              <a:t>IoT</a:t>
            </a:r>
            <a:r>
              <a:rPr lang="en-US" altLang="ja-JP" sz="2600" u="none" dirty="0" smtClean="0">
                <a:latin typeface="Meiryo UI" panose="020B0604030504040204" pitchFamily="50" charset="-128"/>
                <a:ea typeface="Meiryo UI" panose="020B0604030504040204" pitchFamily="50" charset="-128"/>
              </a:rPr>
              <a:t>/AI</a:t>
            </a:r>
            <a:r>
              <a:rPr lang="ja-JP" altLang="en-US" sz="2600" u="none" dirty="0" smtClean="0">
                <a:latin typeface="Meiryo UI" panose="020B0604030504040204" pitchFamily="50" charset="-128"/>
                <a:ea typeface="Meiryo UI" panose="020B0604030504040204" pitchFamily="50" charset="-128"/>
              </a:rPr>
              <a:t>総合力</a:t>
            </a:r>
            <a:r>
              <a:rPr lang="ja-JP" altLang="en-US" sz="2600" u="none" dirty="0">
                <a:latin typeface="Meiryo UI" panose="020B0604030504040204" pitchFamily="50" charset="-128"/>
                <a:ea typeface="Meiryo UI" panose="020B0604030504040204" pitchFamily="50" charset="-128"/>
              </a:rPr>
              <a:t>向上セミナー＞</a:t>
            </a:r>
            <a:r>
              <a:rPr lang="ja-JP" altLang="en-US" sz="1800" u="none" dirty="0">
                <a:latin typeface="Meiryo UI" panose="020B0604030504040204" pitchFamily="50" charset="-128"/>
                <a:ea typeface="Meiryo UI" panose="020B0604030504040204" pitchFamily="50" charset="-128"/>
              </a:rPr>
              <a:t>　　　</a:t>
            </a:r>
            <a:endParaRPr lang="en-US" altLang="ja-JP" sz="1800" u="none" dirty="0">
              <a:latin typeface="Meiryo UI" panose="020B0604030504040204" pitchFamily="50" charset="-128"/>
              <a:ea typeface="Meiryo UI" panose="020B0604030504040204" pitchFamily="50" charset="-128"/>
            </a:endParaRPr>
          </a:p>
          <a:p>
            <a:pPr algn="ctr"/>
            <a:r>
              <a:rPr lang="ja-JP" altLang="en-US" sz="1600" u="none" dirty="0" smtClean="0">
                <a:latin typeface="Meiryo UI" panose="020B0604030504040204" pitchFamily="50" charset="-128"/>
                <a:ea typeface="Meiryo UI" panose="020B0604030504040204" pitchFamily="50" charset="-128"/>
              </a:rPr>
              <a:t>～</a:t>
            </a:r>
            <a:r>
              <a:rPr lang="en-US" altLang="ja-JP" sz="1600" u="none" dirty="0" err="1" smtClean="0">
                <a:latin typeface="Meiryo UI" panose="020B0604030504040204" pitchFamily="50" charset="-128"/>
                <a:ea typeface="Meiryo UI" panose="020B0604030504040204" pitchFamily="50" charset="-128"/>
              </a:rPr>
              <a:t>IoT</a:t>
            </a:r>
            <a:r>
              <a:rPr lang="en-US" altLang="ja-JP" sz="1600" u="none" dirty="0" smtClean="0">
                <a:latin typeface="Meiryo UI" panose="020B0604030504040204" pitchFamily="50" charset="-128"/>
                <a:ea typeface="Meiryo UI" panose="020B0604030504040204" pitchFamily="50" charset="-128"/>
              </a:rPr>
              <a:t>/AI</a:t>
            </a:r>
            <a:r>
              <a:rPr lang="ja-JP" altLang="en-US" sz="1600" u="none" dirty="0" smtClean="0">
                <a:latin typeface="Meiryo UI" panose="020B0604030504040204" pitchFamily="50" charset="-128"/>
                <a:ea typeface="Meiryo UI" panose="020B0604030504040204" pitchFamily="50" charset="-128"/>
              </a:rPr>
              <a:t>活用</a:t>
            </a:r>
            <a:r>
              <a:rPr lang="ja-JP" altLang="en-US" sz="1600" u="none" dirty="0">
                <a:latin typeface="Meiryo UI" panose="020B0604030504040204" pitchFamily="50" charset="-128"/>
                <a:ea typeface="Meiryo UI" panose="020B0604030504040204" pitchFamily="50" charset="-128"/>
              </a:rPr>
              <a:t>による自社の課題解決</a:t>
            </a:r>
            <a:r>
              <a:rPr lang="ja-JP" altLang="en-US" sz="1600" u="none" dirty="0" smtClean="0">
                <a:latin typeface="Meiryo UI" panose="020B0604030504040204" pitchFamily="50" charset="-128"/>
                <a:ea typeface="Meiryo UI" panose="020B0604030504040204" pitchFamily="50" charset="-128"/>
              </a:rPr>
              <a:t>、生産性向上等を</a:t>
            </a:r>
            <a:r>
              <a:rPr lang="ja-JP" altLang="en-US" sz="1600" u="none" dirty="0">
                <a:latin typeface="Meiryo UI" panose="020B0604030504040204" pitchFamily="50" charset="-128"/>
                <a:ea typeface="Meiryo UI" panose="020B0604030504040204" pitchFamily="50" charset="-128"/>
              </a:rPr>
              <a:t>目指して！～</a:t>
            </a:r>
            <a:endParaRPr lang="en-US" altLang="ja-JP" sz="1600" u="none" dirty="0">
              <a:latin typeface="Meiryo UI" panose="020B0604030504040204" pitchFamily="50" charset="-128"/>
              <a:ea typeface="Meiryo UI" panose="020B0604030504040204" pitchFamily="50" charset="-128"/>
            </a:endParaRPr>
          </a:p>
          <a:p>
            <a:pPr algn="ctr" eaLnBrk="1" hangingPunct="1"/>
            <a:endParaRPr lang="ja-JP" altLang="en-US" sz="1800" u="none" dirty="0">
              <a:ea typeface="HG創英角ｺﾞｼｯｸUB" pitchFamily="49" charset="-128"/>
            </a:endParaRPr>
          </a:p>
          <a:p>
            <a:pPr eaLnBrk="1" hangingPunct="1"/>
            <a:endParaRPr lang="ja-JP" altLang="en-US" sz="1800" u="none" dirty="0">
              <a:ea typeface="HG創英角ｺﾞｼｯｸUB" pitchFamily="49" charset="-128"/>
            </a:endParaRPr>
          </a:p>
        </p:txBody>
      </p:sp>
      <p:sp>
        <p:nvSpPr>
          <p:cNvPr id="10" name="Text Box 5">
            <a:extLst>
              <a:ext uri="{FF2B5EF4-FFF2-40B4-BE49-F238E27FC236}">
                <a16:creationId xmlns:a16="http://schemas.microsoft.com/office/drawing/2014/main" id="{4C7AF743-9C19-48B7-B3B0-9467F3A8B467}"/>
              </a:ext>
            </a:extLst>
          </p:cNvPr>
          <p:cNvSpPr txBox="1">
            <a:spLocks noChangeArrowheads="1"/>
          </p:cNvSpPr>
          <p:nvPr/>
        </p:nvSpPr>
        <p:spPr bwMode="auto">
          <a:xfrm>
            <a:off x="3743602" y="7344439"/>
            <a:ext cx="2826415" cy="4716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lnSpc>
                <a:spcPct val="120000"/>
              </a:lnSpc>
            </a:pPr>
            <a:r>
              <a:rPr lang="ja-JP" altLang="en-US" sz="1100" b="1" u="none" dirty="0">
                <a:latin typeface="+mn-ea"/>
                <a:ea typeface="+mn-ea"/>
              </a:rPr>
              <a:t>申込書に所定事項をご記入の上、</a:t>
            </a:r>
            <a:endParaRPr lang="en-US" altLang="ja-JP" sz="1100" b="1" u="none" dirty="0">
              <a:latin typeface="+mn-ea"/>
              <a:ea typeface="+mn-ea"/>
            </a:endParaRPr>
          </a:p>
          <a:p>
            <a:pPr eaLnBrk="1" hangingPunct="1">
              <a:lnSpc>
                <a:spcPct val="120000"/>
              </a:lnSpc>
            </a:pPr>
            <a:r>
              <a:rPr lang="ja-JP" altLang="en-US" sz="1100" b="1" u="none" dirty="0" smtClean="0">
                <a:latin typeface="+mn-ea"/>
                <a:ea typeface="+mn-ea"/>
              </a:rPr>
              <a:t>ＦＡＸまたは電子メールにて</a:t>
            </a:r>
            <a:r>
              <a:rPr lang="ja-JP" altLang="en-US" sz="1100" b="1" u="none" dirty="0">
                <a:latin typeface="+mn-ea"/>
                <a:ea typeface="+mn-ea"/>
              </a:rPr>
              <a:t>お申込み下さい。</a:t>
            </a:r>
          </a:p>
        </p:txBody>
      </p:sp>
      <p:sp>
        <p:nvSpPr>
          <p:cNvPr id="11" name="Text Box 6">
            <a:extLst>
              <a:ext uri="{FF2B5EF4-FFF2-40B4-BE49-F238E27FC236}">
                <a16:creationId xmlns:a16="http://schemas.microsoft.com/office/drawing/2014/main" id="{182574DC-F1E1-4E5E-8637-D4F99C12BFD2}"/>
              </a:ext>
            </a:extLst>
          </p:cNvPr>
          <p:cNvSpPr txBox="1">
            <a:spLocks noChangeArrowheads="1"/>
          </p:cNvSpPr>
          <p:nvPr/>
        </p:nvSpPr>
        <p:spPr bwMode="auto">
          <a:xfrm>
            <a:off x="3401665" y="7910013"/>
            <a:ext cx="3645024" cy="22436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lnSpc>
                <a:spcPct val="120000"/>
              </a:lnSpc>
            </a:pPr>
            <a:r>
              <a:rPr lang="ja-JP" altLang="en-US" sz="1400" u="none" dirty="0" smtClean="0">
                <a:ea typeface="HG創英角ｺﾞｼｯｸUB" pitchFamily="49" charset="-128"/>
              </a:rPr>
              <a:t>石川県商工労働部産業政策課</a:t>
            </a:r>
            <a:endParaRPr lang="en-US" altLang="ja-JP" sz="1400" u="none" dirty="0">
              <a:ea typeface="HG創英角ｺﾞｼｯｸUB" pitchFamily="49" charset="-128"/>
            </a:endParaRPr>
          </a:p>
          <a:p>
            <a:pPr eaLnBrk="1" hangingPunct="1">
              <a:lnSpc>
                <a:spcPct val="120000"/>
              </a:lnSpc>
            </a:pPr>
            <a:r>
              <a:rPr lang="ja-JP" altLang="en-US" sz="1400" u="none" dirty="0">
                <a:ea typeface="HG創英角ｺﾞｼｯｸUB" pitchFamily="49" charset="-128"/>
              </a:rPr>
              <a:t>　</a:t>
            </a:r>
            <a:r>
              <a:rPr lang="ja-JP" altLang="en-US" sz="1400" u="none" dirty="0" smtClean="0">
                <a:ea typeface="HG創英角ｺﾞｼｯｸUB" pitchFamily="49" charset="-128"/>
              </a:rPr>
              <a:t>機械・繊維・食品産業グループ</a:t>
            </a:r>
            <a:endParaRPr lang="en-US" altLang="ja-JP" sz="1400" u="none" dirty="0" smtClean="0">
              <a:ea typeface="HG創英角ｺﾞｼｯｸUB" pitchFamily="49" charset="-128"/>
            </a:endParaRPr>
          </a:p>
          <a:p>
            <a:pPr eaLnBrk="1" hangingPunct="1">
              <a:lnSpc>
                <a:spcPct val="120000"/>
              </a:lnSpc>
            </a:pPr>
            <a:r>
              <a:rPr lang="ja-JP" altLang="en-US" sz="1400" u="none" dirty="0">
                <a:latin typeface="HG創英角ｺﾞｼｯｸUB" panose="020B0909000000000000" pitchFamily="49" charset="-128"/>
                <a:ea typeface="HG創英角ｺﾞｼｯｸUB" pitchFamily="49" charset="-128"/>
              </a:rPr>
              <a:t>　</a:t>
            </a:r>
            <a:r>
              <a:rPr lang="ja-JP" altLang="en-US" sz="1400" u="none" dirty="0" smtClean="0">
                <a:latin typeface="HG創英角ｺﾞｼｯｸUB" panose="020B0909000000000000" pitchFamily="49" charset="-128"/>
                <a:ea typeface="HG創英角ｺﾞｼｯｸUB" pitchFamily="49" charset="-128"/>
              </a:rPr>
              <a:t>　　　　　　　　　　　枝久保、井田</a:t>
            </a:r>
            <a:endParaRPr lang="ja-JP" altLang="en-US" sz="1400" u="none" dirty="0">
              <a:latin typeface="HG創英角ｺﾞｼｯｸUB" panose="020B0909000000000000" pitchFamily="49" charset="-128"/>
              <a:ea typeface="HG創英角ｺﾞｼｯｸUB" panose="020B0909000000000000" pitchFamily="49" charset="-128"/>
            </a:endParaRPr>
          </a:p>
          <a:p>
            <a:pPr eaLnBrk="1" hangingPunct="1">
              <a:lnSpc>
                <a:spcPct val="120000"/>
              </a:lnSpc>
            </a:pPr>
            <a:r>
              <a:rPr lang="ja-JP" altLang="en-US" sz="1400" b="1" u="none" dirty="0">
                <a:latin typeface="HG創英角ｺﾞｼｯｸUB" panose="020B0909000000000000" pitchFamily="49" charset="-128"/>
                <a:ea typeface="HG創英角ｺﾞｼｯｸUB" panose="020B0909000000000000" pitchFamily="49" charset="-128"/>
              </a:rPr>
              <a:t>　　</a:t>
            </a:r>
            <a:r>
              <a:rPr lang="ja-JP" altLang="en-US" sz="1400" u="none" dirty="0">
                <a:latin typeface="HG創英角ｺﾞｼｯｸUB" panose="020B0909000000000000" pitchFamily="49" charset="-128"/>
                <a:ea typeface="HG創英角ｺﾞｼｯｸUB" panose="020B0909000000000000" pitchFamily="49" charset="-128"/>
              </a:rPr>
              <a:t>ＴＥＬ（０７６）</a:t>
            </a:r>
            <a:r>
              <a:rPr lang="ja-JP" altLang="en-US" sz="1400" u="none" dirty="0" smtClean="0">
                <a:latin typeface="HG創英角ｺﾞｼｯｸUB" panose="020B0909000000000000" pitchFamily="49" charset="-128"/>
                <a:ea typeface="HG創英角ｺﾞｼｯｸUB" panose="020B0909000000000000" pitchFamily="49" charset="-128"/>
              </a:rPr>
              <a:t>２２５－１５０７</a:t>
            </a:r>
            <a:endParaRPr lang="en-US" altLang="ja-JP" sz="1400" u="none" dirty="0">
              <a:latin typeface="HG創英角ｺﾞｼｯｸUB" panose="020B0909000000000000" pitchFamily="49" charset="-128"/>
              <a:ea typeface="HG創英角ｺﾞｼｯｸUB" panose="020B0909000000000000" pitchFamily="49" charset="-128"/>
            </a:endParaRPr>
          </a:p>
          <a:p>
            <a:pPr eaLnBrk="1" hangingPunct="1">
              <a:lnSpc>
                <a:spcPct val="120000"/>
              </a:lnSpc>
            </a:pPr>
            <a:r>
              <a:rPr lang="ja-JP" altLang="en-US" sz="1050" u="none" dirty="0" smtClean="0">
                <a:latin typeface="+mn-ea"/>
                <a:ea typeface="+mn-ea"/>
              </a:rPr>
              <a:t>　　　　　〒</a:t>
            </a:r>
            <a:r>
              <a:rPr lang="en-US" altLang="ja-JP" sz="1050" u="none" dirty="0" smtClean="0">
                <a:latin typeface="+mn-ea"/>
                <a:ea typeface="+mn-ea"/>
              </a:rPr>
              <a:t>920-8580</a:t>
            </a:r>
            <a:r>
              <a:rPr lang="ja-JP" altLang="en-US" sz="1050" u="none" dirty="0">
                <a:latin typeface="+mn-ea"/>
                <a:ea typeface="+mn-ea"/>
              </a:rPr>
              <a:t>　金沢市鞍</a:t>
            </a:r>
            <a:r>
              <a:rPr lang="ja-JP" altLang="en-US" sz="1050" u="none" dirty="0" smtClean="0">
                <a:latin typeface="+mn-ea"/>
                <a:ea typeface="+mn-ea"/>
              </a:rPr>
              <a:t>月</a:t>
            </a:r>
            <a:r>
              <a:rPr lang="en-US" altLang="ja-JP" sz="1050" u="none" dirty="0" smtClean="0">
                <a:latin typeface="+mn-ea"/>
                <a:ea typeface="+mn-ea"/>
              </a:rPr>
              <a:t>1-1</a:t>
            </a:r>
            <a:r>
              <a:rPr lang="ja-JP" altLang="en-US" sz="1050" u="none" dirty="0">
                <a:latin typeface="+mn-ea"/>
                <a:ea typeface="+mn-ea"/>
              </a:rPr>
              <a:t>　</a:t>
            </a:r>
            <a:r>
              <a:rPr lang="ja-JP" altLang="en-US" sz="900" u="none" dirty="0">
                <a:latin typeface="+mn-ea"/>
                <a:ea typeface="+mn-ea"/>
              </a:rPr>
              <a:t>　　</a:t>
            </a:r>
            <a:endParaRPr lang="en-US" altLang="ja-JP" sz="900" u="none" dirty="0">
              <a:latin typeface="+mn-ea"/>
              <a:ea typeface="+mn-ea"/>
            </a:endParaRPr>
          </a:p>
          <a:p>
            <a:pPr eaLnBrk="1" hangingPunct="1">
              <a:lnSpc>
                <a:spcPct val="120000"/>
              </a:lnSpc>
            </a:pPr>
            <a:endParaRPr lang="en-US" altLang="ja-JP" sz="1400" b="1" u="none" dirty="0">
              <a:latin typeface="Garamond" pitchFamily="18" charset="0"/>
              <a:ea typeface="HG創英角ｺﾞｼｯｸUB" pitchFamily="49" charset="-128"/>
            </a:endParaRPr>
          </a:p>
          <a:p>
            <a:pPr eaLnBrk="1" hangingPunct="1">
              <a:lnSpc>
                <a:spcPct val="120000"/>
              </a:lnSpc>
            </a:pPr>
            <a:r>
              <a:rPr lang="ja-JP" altLang="en-US" sz="1600" b="1" u="none" dirty="0">
                <a:latin typeface="Garamond" pitchFamily="18" charset="0"/>
                <a:ea typeface="HG創英角ｺﾞｼｯｸUB" pitchFamily="49" charset="-128"/>
              </a:rPr>
              <a:t>ＦＡＸ  （０７６）</a:t>
            </a:r>
            <a:r>
              <a:rPr lang="ja-JP" altLang="en-US" sz="1600" b="1" u="none" dirty="0" smtClean="0">
                <a:latin typeface="Garamond" pitchFamily="18" charset="0"/>
                <a:ea typeface="HG創英角ｺﾞｼｯｸUB" pitchFamily="49" charset="-128"/>
              </a:rPr>
              <a:t>２２５－１５１４</a:t>
            </a:r>
            <a:endParaRPr lang="en-US" altLang="ja-JP" sz="1600" b="1" u="none" dirty="0">
              <a:latin typeface="Garamond" pitchFamily="18" charset="0"/>
              <a:ea typeface="HG創英角ｺﾞｼｯｸUB" pitchFamily="49" charset="-128"/>
            </a:endParaRPr>
          </a:p>
          <a:p>
            <a:pPr eaLnBrk="1" hangingPunct="1">
              <a:lnSpc>
                <a:spcPct val="120000"/>
              </a:lnSpc>
            </a:pPr>
            <a:endParaRPr lang="en-US" altLang="ja-JP" sz="600" u="none" dirty="0">
              <a:latin typeface="Arial Black" pitchFamily="34" charset="0"/>
              <a:ea typeface="HGSｺﾞｼｯｸE" pitchFamily="50" charset="-128"/>
            </a:endParaRPr>
          </a:p>
          <a:p>
            <a:pPr eaLnBrk="1" hangingPunct="1">
              <a:lnSpc>
                <a:spcPct val="120000"/>
              </a:lnSpc>
            </a:pPr>
            <a:r>
              <a:rPr lang="en-US" altLang="ja-JP" sz="1400" u="none" dirty="0" smtClean="0">
                <a:latin typeface="Arial Black" pitchFamily="34" charset="0"/>
                <a:ea typeface="HGSｺﾞｼｯｸE" pitchFamily="50" charset="-128"/>
              </a:rPr>
              <a:t>Mail</a:t>
            </a:r>
            <a:r>
              <a:rPr lang="ja-JP" altLang="en-US" sz="1400" u="none" dirty="0">
                <a:latin typeface="Arial Black" pitchFamily="34" charset="0"/>
                <a:ea typeface="HGSｺﾞｼｯｸE" pitchFamily="50" charset="-128"/>
              </a:rPr>
              <a:t>：</a:t>
            </a:r>
            <a:r>
              <a:rPr lang="en-US" altLang="ja-JP" sz="1400" u="none" dirty="0" smtClean="0">
                <a:latin typeface="Arial Black" pitchFamily="34" charset="0"/>
                <a:ea typeface="HGSｺﾞｼｯｸE" pitchFamily="50" charset="-128"/>
              </a:rPr>
              <a:t>syoukou@pref.ishikawa.lg.jp</a:t>
            </a:r>
            <a:endParaRPr lang="ja-JP" altLang="en-US" sz="1400" u="none" dirty="0">
              <a:latin typeface="Arial Black" pitchFamily="34" charset="0"/>
              <a:ea typeface="HGSｺﾞｼｯｸE" pitchFamily="50" charset="-128"/>
            </a:endParaRPr>
          </a:p>
        </p:txBody>
      </p:sp>
      <p:sp>
        <p:nvSpPr>
          <p:cNvPr id="12" name="Rectangle 2">
            <a:extLst>
              <a:ext uri="{FF2B5EF4-FFF2-40B4-BE49-F238E27FC236}">
                <a16:creationId xmlns:a16="http://schemas.microsoft.com/office/drawing/2014/main" id="{027BBF7E-91B6-4F3B-9133-3B2DB3393A18}"/>
              </a:ext>
            </a:extLst>
          </p:cNvPr>
          <p:cNvSpPr>
            <a:spLocks noChangeArrowheads="1"/>
          </p:cNvSpPr>
          <p:nvPr/>
        </p:nvSpPr>
        <p:spPr bwMode="auto">
          <a:xfrm>
            <a:off x="3503684" y="7059959"/>
            <a:ext cx="3456000" cy="216000"/>
          </a:xfrm>
          <a:prstGeom prst="rect">
            <a:avLst/>
          </a:prstGeom>
          <a:solidFill>
            <a:srgbClr val="0000CC"/>
          </a:solidFill>
          <a:ln>
            <a:noFill/>
          </a:ln>
          <a:effectLst/>
          <a:extLst/>
        </p:spPr>
        <p:txBody>
          <a:bodyPr wrap="none" anchor="ctr"/>
          <a:lstStyle/>
          <a:p>
            <a:endParaRPr lang="ja-JP" altLang="en-US" dirty="0"/>
          </a:p>
        </p:txBody>
      </p:sp>
      <p:sp>
        <p:nvSpPr>
          <p:cNvPr id="13" name="Text Box 4">
            <a:extLst>
              <a:ext uri="{FF2B5EF4-FFF2-40B4-BE49-F238E27FC236}">
                <a16:creationId xmlns:a16="http://schemas.microsoft.com/office/drawing/2014/main" id="{D6EB7553-54D1-4C13-B672-AFBFA40F62A5}"/>
              </a:ext>
            </a:extLst>
          </p:cNvPr>
          <p:cNvSpPr txBox="1">
            <a:spLocks noChangeArrowheads="1"/>
          </p:cNvSpPr>
          <p:nvPr/>
        </p:nvSpPr>
        <p:spPr bwMode="auto">
          <a:xfrm>
            <a:off x="4402334" y="7031119"/>
            <a:ext cx="1771639"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r>
              <a:rPr lang="en-US" altLang="ja-JP" sz="1100" u="none" dirty="0">
                <a:solidFill>
                  <a:schemeClr val="bg1"/>
                </a:solidFill>
                <a:ea typeface="HG創英角ｺﾞｼｯｸUB" pitchFamily="49" charset="-128"/>
              </a:rPr>
              <a:t>【 </a:t>
            </a:r>
            <a:r>
              <a:rPr lang="ja-JP" altLang="en-US" sz="1100" u="none" dirty="0">
                <a:solidFill>
                  <a:schemeClr val="bg1"/>
                </a:solidFill>
                <a:ea typeface="HG創英角ｺﾞｼｯｸUB" pitchFamily="49" charset="-128"/>
              </a:rPr>
              <a:t>申込み及び問合せ先</a:t>
            </a:r>
            <a:r>
              <a:rPr lang="en-US" altLang="ja-JP" sz="1100" u="none" dirty="0">
                <a:solidFill>
                  <a:schemeClr val="bg1"/>
                </a:solidFill>
                <a:ea typeface="HG創英角ｺﾞｼｯｸUB" pitchFamily="49" charset="-128"/>
              </a:rPr>
              <a:t>】</a:t>
            </a:r>
            <a:endParaRPr lang="ja-JP" altLang="en-US" sz="1100" u="none" dirty="0">
              <a:solidFill>
                <a:schemeClr val="bg1"/>
              </a:solidFill>
              <a:ea typeface="HG創英角ｺﾞｼｯｸUB" pitchFamily="49" charset="-128"/>
            </a:endParaRPr>
          </a:p>
        </p:txBody>
      </p:sp>
      <p:sp>
        <p:nvSpPr>
          <p:cNvPr id="14" name="テキスト ボックス 13">
            <a:extLst>
              <a:ext uri="{FF2B5EF4-FFF2-40B4-BE49-F238E27FC236}">
                <a16:creationId xmlns:a16="http://schemas.microsoft.com/office/drawing/2014/main" id="{103529B2-0DE5-48AC-AF6D-644165E6850E}"/>
              </a:ext>
            </a:extLst>
          </p:cNvPr>
          <p:cNvSpPr txBox="1"/>
          <p:nvPr/>
        </p:nvSpPr>
        <p:spPr>
          <a:xfrm>
            <a:off x="174440" y="6354936"/>
            <a:ext cx="7098418" cy="615553"/>
          </a:xfrm>
          <a:prstGeom prst="rect">
            <a:avLst/>
          </a:prstGeom>
          <a:noFill/>
        </p:spPr>
        <p:txBody>
          <a:bodyPr wrap="none">
            <a:spAutoFit/>
          </a:bodyPr>
          <a:lstStyle/>
          <a:p>
            <a:pPr>
              <a:defRPr/>
            </a:pPr>
            <a:r>
              <a:rPr lang="en-US" altLang="ja-JP" sz="850" u="none" dirty="0">
                <a:latin typeface="AR P丸ゴシック体M" pitchFamily="50" charset="-128"/>
                <a:ea typeface="AR P丸ゴシック体M" pitchFamily="50" charset="-128"/>
              </a:rPr>
              <a:t>【</a:t>
            </a:r>
            <a:r>
              <a:rPr lang="ja-JP" altLang="en-US" sz="850" u="none" dirty="0">
                <a:latin typeface="AR P丸ゴシック体M" pitchFamily="50" charset="-128"/>
                <a:ea typeface="AR P丸ゴシック体M" pitchFamily="50" charset="-128"/>
              </a:rPr>
              <a:t>個人情報の取り扱いについて</a:t>
            </a:r>
            <a:r>
              <a:rPr lang="en-US" altLang="ja-JP" sz="850" u="none" dirty="0">
                <a:latin typeface="AR P丸ゴシック体M" pitchFamily="50" charset="-128"/>
                <a:ea typeface="AR P丸ゴシック体M" pitchFamily="50" charset="-128"/>
              </a:rPr>
              <a:t>】</a:t>
            </a:r>
          </a:p>
          <a:p>
            <a:pPr>
              <a:defRPr/>
            </a:pPr>
            <a:r>
              <a:rPr lang="ja-JP" altLang="en-US" sz="850" u="none" dirty="0">
                <a:latin typeface="AR P丸ゴシック体M" pitchFamily="50" charset="-128"/>
                <a:ea typeface="AR P丸ゴシック体M" pitchFamily="50" charset="-128"/>
              </a:rPr>
              <a:t>セミナーご応募の際にお伺いする個人情報は</a:t>
            </a:r>
            <a:r>
              <a:rPr lang="ja-JP" altLang="en-US" sz="850" u="none" dirty="0" smtClean="0">
                <a:latin typeface="AR P丸ゴシック体M" pitchFamily="50" charset="-128"/>
                <a:ea typeface="AR P丸ゴシック体M" pitchFamily="50" charset="-128"/>
              </a:rPr>
              <a:t>、石川県で</a:t>
            </a:r>
            <a:r>
              <a:rPr lang="ja-JP" altLang="en-US" sz="850" u="none" dirty="0">
                <a:latin typeface="AR P丸ゴシック体M" pitchFamily="50" charset="-128"/>
                <a:ea typeface="AR P丸ゴシック体M" pitchFamily="50" charset="-128"/>
              </a:rPr>
              <a:t>実施する事業で使用します（参加者名簿の作成、</a:t>
            </a:r>
            <a:r>
              <a:rPr lang="ja-JP" altLang="en-US" sz="850" u="none" dirty="0" smtClean="0">
                <a:latin typeface="AR P丸ゴシック体M" pitchFamily="50" charset="-128"/>
                <a:ea typeface="AR P丸ゴシック体M" pitchFamily="50" charset="-128"/>
              </a:rPr>
              <a:t>セミナー開催</a:t>
            </a:r>
            <a:r>
              <a:rPr lang="ja-JP" altLang="en-US" sz="850" u="none" dirty="0">
                <a:latin typeface="AR P丸ゴシック体M" pitchFamily="50" charset="-128"/>
                <a:ea typeface="AR P丸ゴシック体M" pitchFamily="50" charset="-128"/>
              </a:rPr>
              <a:t>に関する連絡及び情報提供等）</a:t>
            </a:r>
            <a:r>
              <a:rPr lang="ja-JP" altLang="en-US" sz="850" u="none" dirty="0" smtClean="0">
                <a:latin typeface="AR P丸ゴシック体M" pitchFamily="50" charset="-128"/>
                <a:ea typeface="AR P丸ゴシック体M" pitchFamily="50" charset="-128"/>
              </a:rPr>
              <a:t>。</a:t>
            </a:r>
            <a:endParaRPr lang="en-US" altLang="ja-JP" sz="850" u="none" dirty="0" smtClean="0">
              <a:latin typeface="AR P丸ゴシック体M" pitchFamily="50" charset="-128"/>
              <a:ea typeface="AR P丸ゴシック体M" pitchFamily="50" charset="-128"/>
            </a:endParaRPr>
          </a:p>
          <a:p>
            <a:pPr>
              <a:defRPr/>
            </a:pPr>
            <a:r>
              <a:rPr lang="ja-JP" altLang="en-US" sz="850" u="none" dirty="0" smtClean="0">
                <a:latin typeface="AR P丸ゴシック体M" pitchFamily="50" charset="-128"/>
                <a:ea typeface="AR P丸ゴシック体M" pitchFamily="50" charset="-128"/>
              </a:rPr>
              <a:t>また</a:t>
            </a:r>
            <a:r>
              <a:rPr lang="ja-JP" altLang="en-US" sz="850" u="none" dirty="0">
                <a:latin typeface="AR P丸ゴシック体M" pitchFamily="50" charset="-128"/>
                <a:ea typeface="AR P丸ゴシック体M" pitchFamily="50" charset="-128"/>
              </a:rPr>
              <a:t>、お客様の同意がある場合</a:t>
            </a:r>
            <a:r>
              <a:rPr lang="ja-JP" altLang="en-US" sz="850" u="none" dirty="0" smtClean="0">
                <a:latin typeface="AR P丸ゴシック体M" pitchFamily="50" charset="-128"/>
                <a:ea typeface="AR P丸ゴシック体M" pitchFamily="50" charset="-128"/>
              </a:rPr>
              <a:t>及び法令</a:t>
            </a:r>
            <a:r>
              <a:rPr lang="ja-JP" altLang="en-US" sz="850" u="none" dirty="0">
                <a:latin typeface="AR P丸ゴシック体M" pitchFamily="50" charset="-128"/>
                <a:ea typeface="AR P丸ゴシック体M" pitchFamily="50" charset="-128"/>
              </a:rPr>
              <a:t>等に基づく要請があった場合を除き、当該</a:t>
            </a:r>
            <a:r>
              <a:rPr lang="ja-JP" altLang="en-US" sz="850" u="none" dirty="0" smtClean="0">
                <a:latin typeface="AR P丸ゴシック体M" pitchFamily="50" charset="-128"/>
                <a:ea typeface="AR P丸ゴシック体M" pitchFamily="50" charset="-128"/>
              </a:rPr>
              <a:t>個人情報</a:t>
            </a:r>
            <a:r>
              <a:rPr lang="ja-JP" altLang="en-US" sz="850" u="none" dirty="0">
                <a:latin typeface="AR P丸ゴシック体M" pitchFamily="50" charset="-128"/>
                <a:ea typeface="AR P丸ゴシック体M" pitchFamily="50" charset="-128"/>
              </a:rPr>
              <a:t>の第三者への提供または開示をいたしません</a:t>
            </a:r>
            <a:r>
              <a:rPr lang="ja-JP" altLang="en-US" sz="850" u="none" dirty="0" smtClean="0">
                <a:latin typeface="AR P丸ゴシック体M" pitchFamily="50" charset="-128"/>
                <a:ea typeface="AR P丸ゴシック体M" pitchFamily="50" charset="-128"/>
              </a:rPr>
              <a:t>。</a:t>
            </a:r>
            <a:endParaRPr lang="en-US" altLang="ja-JP" sz="850" u="none" dirty="0" smtClean="0">
              <a:latin typeface="AR P丸ゴシック体M" pitchFamily="50" charset="-128"/>
              <a:ea typeface="AR P丸ゴシック体M" pitchFamily="50" charset="-128"/>
            </a:endParaRPr>
          </a:p>
          <a:p>
            <a:pPr>
              <a:defRPr/>
            </a:pPr>
            <a:r>
              <a:rPr lang="ja-JP" altLang="en-US" sz="850" u="none" dirty="0" smtClean="0">
                <a:latin typeface="AR P丸ゴシック体M" pitchFamily="50" charset="-128"/>
                <a:ea typeface="AR P丸ゴシック体M" pitchFamily="50" charset="-128"/>
              </a:rPr>
              <a:t>ご提供</a:t>
            </a:r>
            <a:r>
              <a:rPr lang="ja-JP" altLang="en-US" sz="850" u="none" dirty="0">
                <a:latin typeface="AR P丸ゴシック体M" pitchFamily="50" charset="-128"/>
                <a:ea typeface="AR P丸ゴシック体M" pitchFamily="50" charset="-128"/>
              </a:rPr>
              <a:t>いただいた個人情報を正確に処理するように努めます。</a:t>
            </a:r>
          </a:p>
        </p:txBody>
      </p:sp>
      <p:sp>
        <p:nvSpPr>
          <p:cNvPr id="15" name="Text Box 107">
            <a:extLst>
              <a:ext uri="{FF2B5EF4-FFF2-40B4-BE49-F238E27FC236}">
                <a16:creationId xmlns:a16="http://schemas.microsoft.com/office/drawing/2014/main" id="{FC75AC32-6994-4D92-8CC0-CB6B0143702E}"/>
              </a:ext>
            </a:extLst>
          </p:cNvPr>
          <p:cNvSpPr txBox="1">
            <a:spLocks noChangeArrowheads="1"/>
          </p:cNvSpPr>
          <p:nvPr/>
        </p:nvSpPr>
        <p:spPr bwMode="auto">
          <a:xfrm>
            <a:off x="3960490" y="145222"/>
            <a:ext cx="3148789" cy="338554"/>
          </a:xfrm>
          <a:prstGeom prst="rect">
            <a:avLst/>
          </a:prstGeom>
          <a:solidFill>
            <a:srgbClr val="FF9900"/>
          </a:solidFill>
          <a:ln>
            <a:noFill/>
          </a:ln>
          <a:effectLs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algn="ctr" eaLnBrk="1" hangingPunct="1"/>
            <a:r>
              <a:rPr lang="ja-JP" altLang="en-US" sz="1600" u="none" dirty="0">
                <a:solidFill>
                  <a:schemeClr val="bg1"/>
                </a:solidFill>
                <a:ea typeface="HG創英角ｺﾞｼｯｸUB" pitchFamily="49" charset="-128"/>
              </a:rPr>
              <a:t>申込締切</a:t>
            </a:r>
            <a:r>
              <a:rPr lang="ja-JP" altLang="en-US" sz="1600" u="none" dirty="0" smtClean="0">
                <a:solidFill>
                  <a:schemeClr val="bg1"/>
                </a:solidFill>
                <a:ea typeface="HG創英角ｺﾞｼｯｸUB" pitchFamily="49" charset="-128"/>
              </a:rPr>
              <a:t>：</a:t>
            </a:r>
            <a:r>
              <a:rPr lang="ja-JP" altLang="en-US" sz="1600" u="none" dirty="0" smtClean="0">
                <a:solidFill>
                  <a:schemeClr val="bg1"/>
                </a:solidFill>
                <a:ea typeface="HG創英角ｺﾞｼｯｸUB" pitchFamily="49" charset="-128"/>
              </a:rPr>
              <a:t>９月１０日（木）</a:t>
            </a:r>
            <a:endParaRPr lang="ja-JP" altLang="en-US" sz="1600" u="none" dirty="0">
              <a:solidFill>
                <a:schemeClr val="bg1"/>
              </a:solidFill>
              <a:ea typeface="HG創英角ｺﾞｼｯｸUB" pitchFamily="49" charset="-128"/>
            </a:endParaRPr>
          </a:p>
        </p:txBody>
      </p:sp>
      <p:sp>
        <p:nvSpPr>
          <p:cNvPr id="16" name="Text Box 107">
            <a:extLst>
              <a:ext uri="{FF2B5EF4-FFF2-40B4-BE49-F238E27FC236}">
                <a16:creationId xmlns:a16="http://schemas.microsoft.com/office/drawing/2014/main" id="{FDAB1D83-CB70-4CC1-839B-88B198AD295D}"/>
              </a:ext>
            </a:extLst>
          </p:cNvPr>
          <p:cNvSpPr txBox="1">
            <a:spLocks noChangeArrowheads="1"/>
          </p:cNvSpPr>
          <p:nvPr/>
        </p:nvSpPr>
        <p:spPr bwMode="auto">
          <a:xfrm>
            <a:off x="1222175" y="1458356"/>
            <a:ext cx="477177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algn="ctr" eaLnBrk="1" hangingPunct="1"/>
            <a:r>
              <a:rPr lang="ja-JP" altLang="en-US" sz="1600" u="none" dirty="0">
                <a:latin typeface="+mn-ea"/>
                <a:ea typeface="+mn-ea"/>
              </a:rPr>
              <a:t>開催日 ： ９</a:t>
            </a:r>
            <a:r>
              <a:rPr lang="en-US" altLang="ja-JP" sz="1600" u="none" dirty="0" smtClean="0">
                <a:latin typeface="+mn-ea"/>
                <a:ea typeface="+mn-ea"/>
              </a:rPr>
              <a:t>/</a:t>
            </a:r>
            <a:r>
              <a:rPr lang="ja-JP" altLang="en-US" sz="1600" u="none" dirty="0" smtClean="0">
                <a:latin typeface="+mn-ea"/>
                <a:ea typeface="+mn-ea"/>
              </a:rPr>
              <a:t>１</a:t>
            </a:r>
            <a:r>
              <a:rPr lang="ja-JP" altLang="en-US" sz="1600" u="none" dirty="0">
                <a:latin typeface="+mn-ea"/>
                <a:ea typeface="+mn-ea"/>
              </a:rPr>
              <a:t>４</a:t>
            </a:r>
            <a:r>
              <a:rPr lang="ja-JP" altLang="en-US" sz="1600" u="none" dirty="0" smtClean="0">
                <a:latin typeface="+mn-ea"/>
                <a:ea typeface="+mn-ea"/>
              </a:rPr>
              <a:t>（</a:t>
            </a:r>
            <a:r>
              <a:rPr lang="ja-JP" altLang="en-US" sz="1600" u="none" dirty="0">
                <a:latin typeface="+mn-ea"/>
                <a:ea typeface="+mn-ea"/>
              </a:rPr>
              <a:t>月</a:t>
            </a:r>
            <a:r>
              <a:rPr lang="ja-JP" altLang="en-US" sz="1600" u="none" dirty="0" smtClean="0">
                <a:latin typeface="+mn-ea"/>
                <a:ea typeface="+mn-ea"/>
              </a:rPr>
              <a:t>）</a:t>
            </a:r>
            <a:endParaRPr lang="ja-JP" altLang="en-US" sz="1600" u="none" dirty="0">
              <a:latin typeface="+mn-ea"/>
              <a:ea typeface="+mn-ea"/>
            </a:endParaRPr>
          </a:p>
        </p:txBody>
      </p:sp>
      <p:graphicFrame>
        <p:nvGraphicFramePr>
          <p:cNvPr id="19" name="Group 106">
            <a:extLst>
              <a:ext uri="{FF2B5EF4-FFF2-40B4-BE49-F238E27FC236}">
                <a16:creationId xmlns:a16="http://schemas.microsoft.com/office/drawing/2014/main" id="{B7533BD6-74F8-4871-A58B-D96B1C635D4E}"/>
              </a:ext>
            </a:extLst>
          </p:cNvPr>
          <p:cNvGraphicFramePr>
            <a:graphicFrameLocks noGrp="1"/>
          </p:cNvGraphicFramePr>
          <p:nvPr>
            <p:extLst>
              <p:ext uri="{D42A27DB-BD31-4B8C-83A1-F6EECF244321}">
                <p14:modId xmlns:p14="http://schemas.microsoft.com/office/powerpoint/2010/main" val="3622766722"/>
              </p:ext>
            </p:extLst>
          </p:nvPr>
        </p:nvGraphicFramePr>
        <p:xfrm>
          <a:off x="339438" y="2346767"/>
          <a:ext cx="6537252" cy="1404156"/>
        </p:xfrm>
        <a:graphic>
          <a:graphicData uri="http://schemas.openxmlformats.org/drawingml/2006/table">
            <a:tbl>
              <a:tblPr/>
              <a:tblGrid>
                <a:gridCol w="900100">
                  <a:extLst>
                    <a:ext uri="{9D8B030D-6E8A-4147-A177-3AD203B41FA5}">
                      <a16:colId xmlns:a16="http://schemas.microsoft.com/office/drawing/2014/main" val="20000"/>
                    </a:ext>
                  </a:extLst>
                </a:gridCol>
                <a:gridCol w="2368800">
                  <a:extLst>
                    <a:ext uri="{9D8B030D-6E8A-4147-A177-3AD203B41FA5}">
                      <a16:colId xmlns:a16="http://schemas.microsoft.com/office/drawing/2014/main" val="20001"/>
                    </a:ext>
                  </a:extLst>
                </a:gridCol>
                <a:gridCol w="900000">
                  <a:extLst>
                    <a:ext uri="{9D8B030D-6E8A-4147-A177-3AD203B41FA5}">
                      <a16:colId xmlns:a16="http://schemas.microsoft.com/office/drawing/2014/main" val="20002"/>
                    </a:ext>
                  </a:extLst>
                </a:gridCol>
                <a:gridCol w="2368352">
                  <a:extLst>
                    <a:ext uri="{9D8B030D-6E8A-4147-A177-3AD203B41FA5}">
                      <a16:colId xmlns:a16="http://schemas.microsoft.com/office/drawing/2014/main" val="20003"/>
                    </a:ext>
                  </a:extLst>
                </a:gridCol>
              </a:tblGrid>
              <a:tr h="46805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HG創英角ｺﾞｼｯｸUB" pitchFamily="49" charset="-128"/>
                          <a:ea typeface="HG創英角ｺﾞｼｯｸUB" pitchFamily="49" charset="-128"/>
                        </a:rPr>
                        <a:t>貴社名　　</a:t>
                      </a: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46805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Black" pitchFamily="34" charset="0"/>
                          <a:ea typeface="HG創英角ｺﾞｼｯｸUB" pitchFamily="49" charset="-128"/>
                        </a:rPr>
                        <a:t>所在地</a:t>
                      </a: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900" b="1" i="0" u="none" strike="noStrike" cap="none" normalizeH="0" baseline="0" dirty="0">
                          <a:ln>
                            <a:noFill/>
                          </a:ln>
                          <a:solidFill>
                            <a:schemeClr val="tx1"/>
                          </a:solidFill>
                          <a:effectLst/>
                          <a:latin typeface="HG丸ｺﾞｼｯｸM-PRO" pitchFamily="50" charset="-128"/>
                          <a:ea typeface="HG丸ｺﾞｼｯｸM-PRO" pitchFamily="50" charset="-128"/>
                        </a:rPr>
                        <a:t>〒</a:t>
                      </a:r>
                      <a:endParaRPr kumimoji="1" lang="ja-JP" altLang="en-US" sz="14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r h="468052">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1" lang="en-US" altLang="ja-JP" sz="1200" b="0" i="0" u="none" strike="noStrike" cap="none" normalizeH="0" baseline="0" dirty="0">
                          <a:ln>
                            <a:noFill/>
                          </a:ln>
                          <a:solidFill>
                            <a:schemeClr val="tx1"/>
                          </a:solidFill>
                          <a:effectLst/>
                          <a:latin typeface="Arial Black" pitchFamily="34" charset="0"/>
                          <a:ea typeface="HG創英角ｺﾞｼｯｸUB" pitchFamily="49" charset="-128"/>
                        </a:rPr>
                        <a:t>TEL</a:t>
                      </a:r>
                      <a:endParaRPr kumimoji="1" lang="ja-JP" altLang="en-US" sz="1200" b="0" i="0" u="none" strike="noStrike" cap="none" normalizeH="0" baseline="0" dirty="0">
                        <a:ln>
                          <a:noFill/>
                        </a:ln>
                        <a:solidFill>
                          <a:schemeClr val="tx1"/>
                        </a:solidFill>
                        <a:effectLst/>
                        <a:latin typeface="Arial Black" pitchFamily="34" charset="0"/>
                        <a:ea typeface="HG創英角ｺﾞｼｯｸUB" pitchFamily="49" charset="-128"/>
                      </a:endParaRP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1" lang="en-US" altLang="ja-JP" sz="1200" b="0" i="0" u="none" strike="noStrike" cap="none" normalizeH="0" baseline="0" dirty="0">
                          <a:ln>
                            <a:noFill/>
                          </a:ln>
                          <a:solidFill>
                            <a:schemeClr val="tx1"/>
                          </a:solidFill>
                          <a:effectLst/>
                          <a:latin typeface="Arial Black" pitchFamily="34" charset="0"/>
                          <a:ea typeface="HG創英角ｺﾞｼｯｸUB" pitchFamily="49" charset="-128"/>
                        </a:rPr>
                        <a:t>FAX</a:t>
                      </a:r>
                      <a:endParaRPr kumimoji="1" lang="ja-JP" altLang="en-US" sz="1200" b="0" i="0" u="none" strike="noStrike" cap="none" normalizeH="0" baseline="0" dirty="0">
                        <a:ln>
                          <a:noFill/>
                        </a:ln>
                        <a:solidFill>
                          <a:schemeClr val="tx1"/>
                        </a:solidFill>
                        <a:effectLst/>
                        <a:latin typeface="Arial Black" pitchFamily="34"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14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graphicFrame>
        <p:nvGraphicFramePr>
          <p:cNvPr id="20" name="Group 106">
            <a:extLst>
              <a:ext uri="{FF2B5EF4-FFF2-40B4-BE49-F238E27FC236}">
                <a16:creationId xmlns:a16="http://schemas.microsoft.com/office/drawing/2014/main" id="{D81F7AAB-09FA-466E-ABEB-C6E5ECB5D600}"/>
              </a:ext>
            </a:extLst>
          </p:cNvPr>
          <p:cNvGraphicFramePr>
            <a:graphicFrameLocks noGrp="1"/>
          </p:cNvGraphicFramePr>
          <p:nvPr>
            <p:extLst>
              <p:ext uri="{D42A27DB-BD31-4B8C-83A1-F6EECF244321}">
                <p14:modId xmlns:p14="http://schemas.microsoft.com/office/powerpoint/2010/main" val="2157160004"/>
              </p:ext>
            </p:extLst>
          </p:nvPr>
        </p:nvGraphicFramePr>
        <p:xfrm>
          <a:off x="351409" y="3869668"/>
          <a:ext cx="6537600" cy="1008000"/>
        </p:xfrm>
        <a:graphic>
          <a:graphicData uri="http://schemas.openxmlformats.org/drawingml/2006/table">
            <a:tbl>
              <a:tblPr/>
              <a:tblGrid>
                <a:gridCol w="900000">
                  <a:extLst>
                    <a:ext uri="{9D8B030D-6E8A-4147-A177-3AD203B41FA5}">
                      <a16:colId xmlns:a16="http://schemas.microsoft.com/office/drawing/2014/main" val="20000"/>
                    </a:ext>
                  </a:extLst>
                </a:gridCol>
                <a:gridCol w="2368800">
                  <a:extLst>
                    <a:ext uri="{9D8B030D-6E8A-4147-A177-3AD203B41FA5}">
                      <a16:colId xmlns:a16="http://schemas.microsoft.com/office/drawing/2014/main" val="20001"/>
                    </a:ext>
                  </a:extLst>
                </a:gridCol>
                <a:gridCol w="900000">
                  <a:extLst>
                    <a:ext uri="{9D8B030D-6E8A-4147-A177-3AD203B41FA5}">
                      <a16:colId xmlns:a16="http://schemas.microsoft.com/office/drawing/2014/main" val="20002"/>
                    </a:ext>
                  </a:extLst>
                </a:gridCol>
                <a:gridCol w="2368800">
                  <a:extLst>
                    <a:ext uri="{9D8B030D-6E8A-4147-A177-3AD203B41FA5}">
                      <a16:colId xmlns:a16="http://schemas.microsoft.com/office/drawing/2014/main" val="20003"/>
                    </a:ext>
                  </a:extLst>
                </a:gridCol>
              </a:tblGrid>
              <a:tr h="576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HG創英角ｺﾞｼｯｸUB" pitchFamily="49" charset="-128"/>
                          <a:ea typeface="HG創英角ｺﾞｼｯｸUB" pitchFamily="49" charset="-128"/>
                        </a:rPr>
                        <a:t>氏　名　　</a:t>
                      </a: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rPr>
                        <a:t>所属･役職</a:t>
                      </a: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32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a:ln>
                            <a:noFill/>
                          </a:ln>
                          <a:solidFill>
                            <a:schemeClr val="tx1"/>
                          </a:solidFill>
                          <a:effectLst/>
                          <a:latin typeface="Arial Black" pitchFamily="34" charset="0"/>
                          <a:ea typeface="HG創英角ｺﾞｼｯｸUB" pitchFamily="49" charset="-128"/>
                        </a:rPr>
                        <a:t>E-Mail</a:t>
                      </a:r>
                      <a:endParaRPr kumimoji="1" lang="ja-JP" altLang="en-US" sz="1200" b="0" i="0" u="none" strike="noStrike" cap="none" normalizeH="0" baseline="0" dirty="0">
                        <a:ln>
                          <a:noFill/>
                        </a:ln>
                        <a:solidFill>
                          <a:schemeClr val="tx1"/>
                        </a:solidFill>
                        <a:effectLst/>
                        <a:latin typeface="Arial Black" pitchFamily="34" charset="0"/>
                        <a:ea typeface="HG創英角ｺﾞｼｯｸUB" pitchFamily="49" charset="-128"/>
                      </a:endParaRP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rPr>
                        <a:t>　　　　　　</a:t>
                      </a: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bl>
          </a:graphicData>
        </a:graphic>
      </p:graphicFrame>
      <p:graphicFrame>
        <p:nvGraphicFramePr>
          <p:cNvPr id="21" name="Group 106">
            <a:extLst>
              <a:ext uri="{FF2B5EF4-FFF2-40B4-BE49-F238E27FC236}">
                <a16:creationId xmlns:a16="http://schemas.microsoft.com/office/drawing/2014/main" id="{2BBFFC00-DB61-4743-A991-9355A891B2F8}"/>
              </a:ext>
            </a:extLst>
          </p:cNvPr>
          <p:cNvGraphicFramePr>
            <a:graphicFrameLocks noGrp="1"/>
          </p:cNvGraphicFramePr>
          <p:nvPr>
            <p:extLst>
              <p:ext uri="{D42A27DB-BD31-4B8C-83A1-F6EECF244321}">
                <p14:modId xmlns:p14="http://schemas.microsoft.com/office/powerpoint/2010/main" val="3623918134"/>
              </p:ext>
            </p:extLst>
          </p:nvPr>
        </p:nvGraphicFramePr>
        <p:xfrm>
          <a:off x="351409" y="4996413"/>
          <a:ext cx="6537600" cy="1008000"/>
        </p:xfrm>
        <a:graphic>
          <a:graphicData uri="http://schemas.openxmlformats.org/drawingml/2006/table">
            <a:tbl>
              <a:tblPr/>
              <a:tblGrid>
                <a:gridCol w="900000">
                  <a:extLst>
                    <a:ext uri="{9D8B030D-6E8A-4147-A177-3AD203B41FA5}">
                      <a16:colId xmlns:a16="http://schemas.microsoft.com/office/drawing/2014/main" val="20000"/>
                    </a:ext>
                  </a:extLst>
                </a:gridCol>
                <a:gridCol w="2368800">
                  <a:extLst>
                    <a:ext uri="{9D8B030D-6E8A-4147-A177-3AD203B41FA5}">
                      <a16:colId xmlns:a16="http://schemas.microsoft.com/office/drawing/2014/main" val="20001"/>
                    </a:ext>
                  </a:extLst>
                </a:gridCol>
                <a:gridCol w="900000">
                  <a:extLst>
                    <a:ext uri="{9D8B030D-6E8A-4147-A177-3AD203B41FA5}">
                      <a16:colId xmlns:a16="http://schemas.microsoft.com/office/drawing/2014/main" val="20002"/>
                    </a:ext>
                  </a:extLst>
                </a:gridCol>
                <a:gridCol w="2368800">
                  <a:extLst>
                    <a:ext uri="{9D8B030D-6E8A-4147-A177-3AD203B41FA5}">
                      <a16:colId xmlns:a16="http://schemas.microsoft.com/office/drawing/2014/main" val="20003"/>
                    </a:ext>
                  </a:extLst>
                </a:gridCol>
              </a:tblGrid>
              <a:tr h="576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HG創英角ｺﾞｼｯｸUB" pitchFamily="49" charset="-128"/>
                          <a:ea typeface="HG創英角ｺﾞｼｯｸUB" pitchFamily="49" charset="-128"/>
                        </a:rPr>
                        <a:t>氏　名　　</a:t>
                      </a: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rPr>
                        <a:t>所属･</a:t>
                      </a:r>
                      <a:r>
                        <a:rPr kumimoji="1" lang="ja-JP" altLang="en-US" sz="1200" b="0" i="0" u="none" strike="noStrike" cap="none" normalizeH="0" baseline="0" dirty="0">
                          <a:ln>
                            <a:noFill/>
                          </a:ln>
                          <a:solidFill>
                            <a:schemeClr val="tx1"/>
                          </a:solidFill>
                          <a:effectLst/>
                          <a:latin typeface="HG創英角ｺﾞｼｯｸUB" panose="020B0909000000000000" pitchFamily="49" charset="-128"/>
                          <a:ea typeface="HG創英角ｺﾞｼｯｸUB" panose="020B0909000000000000" pitchFamily="49" charset="-128"/>
                        </a:rPr>
                        <a:t>役職</a:t>
                      </a: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32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a:ln>
                            <a:noFill/>
                          </a:ln>
                          <a:solidFill>
                            <a:schemeClr val="tx1"/>
                          </a:solidFill>
                          <a:effectLst/>
                          <a:latin typeface="Arial Black" pitchFamily="34" charset="0"/>
                          <a:ea typeface="HG創英角ｺﾞｼｯｸUB" pitchFamily="49" charset="-128"/>
                        </a:rPr>
                        <a:t>E-Mail</a:t>
                      </a:r>
                      <a:endParaRPr kumimoji="1" lang="ja-JP" altLang="en-US" sz="1200" b="0" i="0" u="none" strike="noStrike" cap="none" normalizeH="0" baseline="0" dirty="0">
                        <a:ln>
                          <a:noFill/>
                        </a:ln>
                        <a:solidFill>
                          <a:schemeClr val="tx1"/>
                        </a:solidFill>
                        <a:effectLst/>
                        <a:latin typeface="Arial Black" pitchFamily="34" charset="0"/>
                        <a:ea typeface="HG創英角ｺﾞｼｯｸUB" pitchFamily="49" charset="-128"/>
                      </a:endParaRP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rPr>
                        <a:t>　　　　　　</a:t>
                      </a: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bl>
          </a:graphicData>
        </a:graphic>
      </p:graphicFrame>
      <p:sp>
        <p:nvSpPr>
          <p:cNvPr id="2" name="テキスト ボックス 1"/>
          <p:cNvSpPr txBox="1"/>
          <p:nvPr/>
        </p:nvSpPr>
        <p:spPr>
          <a:xfrm>
            <a:off x="434637" y="6013586"/>
            <a:ext cx="4913783" cy="307777"/>
          </a:xfrm>
          <a:prstGeom prst="rect">
            <a:avLst/>
          </a:prstGeom>
          <a:noFill/>
        </p:spPr>
        <p:txBody>
          <a:bodyPr wrap="square" rtlCol="0">
            <a:spAutoFit/>
          </a:bodyPr>
          <a:lstStyle/>
          <a:p>
            <a:pPr lvl="0" defTabSz="914400" fontAlgn="base">
              <a:spcBef>
                <a:spcPct val="20000"/>
              </a:spcBef>
              <a:spcAft>
                <a:spcPct val="0"/>
              </a:spcAft>
            </a:pPr>
            <a:r>
              <a:rPr lang="en-US" altLang="ja-JP" sz="1400" b="1" dirty="0" smtClean="0">
                <a:latin typeface="HG創英角ｺﾞｼｯｸUB" panose="020B0909000000000000" pitchFamily="49" charset="-128"/>
                <a:ea typeface="HG創英角ｺﾞｼｯｸUB" panose="020B0909000000000000" pitchFamily="49" charset="-128"/>
              </a:rPr>
              <a:t>※</a:t>
            </a:r>
            <a:r>
              <a:rPr lang="ja-JP" altLang="en-US" sz="1400" b="1" dirty="0" smtClean="0">
                <a:latin typeface="HG創英角ｺﾞｼｯｸUB" panose="020B0909000000000000" pitchFamily="49" charset="-128"/>
                <a:ea typeface="HG創英角ｺﾞｼｯｸUB" panose="020B0909000000000000" pitchFamily="49" charset="-128"/>
              </a:rPr>
              <a:t>会場の都合のため１社２名様限りでお</a:t>
            </a:r>
            <a:r>
              <a:rPr lang="ja-JP" altLang="en-US" sz="1400" b="1" dirty="0">
                <a:latin typeface="HG創英角ｺﾞｼｯｸUB" panose="020B0909000000000000" pitchFamily="49" charset="-128"/>
                <a:ea typeface="HG創英角ｺﾞｼｯｸUB" panose="020B0909000000000000" pitchFamily="49" charset="-128"/>
              </a:rPr>
              <a:t>願</a:t>
            </a:r>
            <a:r>
              <a:rPr lang="ja-JP" altLang="en-US" sz="1400" b="1" dirty="0" smtClean="0">
                <a:latin typeface="HG創英角ｺﾞｼｯｸUB" panose="020B0909000000000000" pitchFamily="49" charset="-128"/>
                <a:ea typeface="HG創英角ｺﾞｼｯｸUB" panose="020B0909000000000000" pitchFamily="49" charset="-128"/>
              </a:rPr>
              <a:t>いいたします。</a:t>
            </a:r>
            <a:endParaRPr lang="ja-JP" altLang="en-US" sz="1400" b="1" dirty="0">
              <a:latin typeface="HG創英角ｺﾞｼｯｸUB" panose="020B0909000000000000" pitchFamily="49" charset="-128"/>
              <a:ea typeface="HG創英角ｺﾞｼｯｸUB" panose="020B0909000000000000" pitchFamily="49" charset="-128"/>
            </a:endParaRPr>
          </a:p>
        </p:txBody>
      </p:sp>
      <p:grpSp>
        <p:nvGrpSpPr>
          <p:cNvPr id="44" name="グループ化 43"/>
          <p:cNvGrpSpPr/>
          <p:nvPr/>
        </p:nvGrpSpPr>
        <p:grpSpPr>
          <a:xfrm>
            <a:off x="185946" y="7362271"/>
            <a:ext cx="3248847" cy="2616971"/>
            <a:chOff x="185946" y="7362271"/>
            <a:chExt cx="3248847" cy="2616971"/>
          </a:xfrm>
        </p:grpSpPr>
        <p:pic>
          <p:nvPicPr>
            <p:cNvPr id="23" name="図 1"/>
            <p:cNvPicPr>
              <a:picLocks noChangeAspect="1"/>
            </p:cNvPicPr>
            <p:nvPr/>
          </p:nvPicPr>
          <p:blipFill rotWithShape="1">
            <a:blip r:embed="rId2" cstate="print">
              <a:extLst>
                <a:ext uri="{28A0092B-C50C-407E-A947-70E740481C1C}">
                  <a14:useLocalDpi xmlns:a14="http://schemas.microsoft.com/office/drawing/2010/main" val="0"/>
                </a:ext>
              </a:extLst>
            </a:blip>
            <a:srcRect l="11128"/>
            <a:stretch/>
          </p:blipFill>
          <p:spPr bwMode="auto">
            <a:xfrm>
              <a:off x="190082" y="7723087"/>
              <a:ext cx="3200369" cy="2256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 name="角丸四角形 23"/>
            <p:cNvSpPr/>
            <p:nvPr/>
          </p:nvSpPr>
          <p:spPr bwMode="auto">
            <a:xfrm>
              <a:off x="953431" y="9237761"/>
              <a:ext cx="591468" cy="148296"/>
            </a:xfrm>
            <a:prstGeom prst="roundRect">
              <a:avLst/>
            </a:prstGeom>
            <a:solidFill>
              <a:srgbClr val="E9E8C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5" name="正方形/長方形 24"/>
            <p:cNvSpPr/>
            <p:nvPr/>
          </p:nvSpPr>
          <p:spPr bwMode="auto">
            <a:xfrm rot="1534616">
              <a:off x="943145" y="9190616"/>
              <a:ext cx="41146" cy="186870"/>
            </a:xfrm>
            <a:prstGeom prst="rect">
              <a:avLst/>
            </a:prstGeom>
            <a:solidFill>
              <a:srgbClr val="C8C9C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6" name="フリーフォーム 25"/>
            <p:cNvSpPr/>
            <p:nvPr/>
          </p:nvSpPr>
          <p:spPr bwMode="auto">
            <a:xfrm>
              <a:off x="1256023" y="9222332"/>
              <a:ext cx="93434" cy="172298"/>
            </a:xfrm>
            <a:custGeom>
              <a:avLst/>
              <a:gdLst>
                <a:gd name="connsiteX0" fmla="*/ 85725 w 145256"/>
                <a:gd name="connsiteY0" fmla="*/ 0 h 276225"/>
                <a:gd name="connsiteX1" fmla="*/ 88106 w 145256"/>
                <a:gd name="connsiteY1" fmla="*/ 59531 h 276225"/>
                <a:gd name="connsiteX2" fmla="*/ 0 w 145256"/>
                <a:gd name="connsiteY2" fmla="*/ 276225 h 276225"/>
                <a:gd name="connsiteX3" fmla="*/ 69056 w 145256"/>
                <a:gd name="connsiteY3" fmla="*/ 269081 h 276225"/>
                <a:gd name="connsiteX4" fmla="*/ 145256 w 145256"/>
                <a:gd name="connsiteY4" fmla="*/ 47625 h 276225"/>
                <a:gd name="connsiteX5" fmla="*/ 145256 w 145256"/>
                <a:gd name="connsiteY5" fmla="*/ 28575 h 276225"/>
                <a:gd name="connsiteX6" fmla="*/ 142875 w 145256"/>
                <a:gd name="connsiteY6" fmla="*/ 9525 h 276225"/>
                <a:gd name="connsiteX7" fmla="*/ 85725 w 145256"/>
                <a:gd name="connsiteY7" fmla="*/ 0 h 276225"/>
                <a:gd name="connsiteX0" fmla="*/ 85725 w 145256"/>
                <a:gd name="connsiteY0" fmla="*/ 0 h 290512"/>
                <a:gd name="connsiteX1" fmla="*/ 88106 w 145256"/>
                <a:gd name="connsiteY1" fmla="*/ 59531 h 290512"/>
                <a:gd name="connsiteX2" fmla="*/ 0 w 145256"/>
                <a:gd name="connsiteY2" fmla="*/ 276225 h 290512"/>
                <a:gd name="connsiteX3" fmla="*/ 57150 w 145256"/>
                <a:gd name="connsiteY3" fmla="*/ 290512 h 290512"/>
                <a:gd name="connsiteX4" fmla="*/ 145256 w 145256"/>
                <a:gd name="connsiteY4" fmla="*/ 47625 h 290512"/>
                <a:gd name="connsiteX5" fmla="*/ 145256 w 145256"/>
                <a:gd name="connsiteY5" fmla="*/ 28575 h 290512"/>
                <a:gd name="connsiteX6" fmla="*/ 142875 w 145256"/>
                <a:gd name="connsiteY6" fmla="*/ 9525 h 290512"/>
                <a:gd name="connsiteX7" fmla="*/ 85725 w 145256"/>
                <a:gd name="connsiteY7" fmla="*/ 0 h 290512"/>
                <a:gd name="connsiteX0" fmla="*/ 85725 w 145256"/>
                <a:gd name="connsiteY0" fmla="*/ 0 h 290512"/>
                <a:gd name="connsiteX1" fmla="*/ 88106 w 145256"/>
                <a:gd name="connsiteY1" fmla="*/ 59531 h 290512"/>
                <a:gd name="connsiteX2" fmla="*/ 0 w 145256"/>
                <a:gd name="connsiteY2" fmla="*/ 283368 h 290512"/>
                <a:gd name="connsiteX3" fmla="*/ 57150 w 145256"/>
                <a:gd name="connsiteY3" fmla="*/ 290512 h 290512"/>
                <a:gd name="connsiteX4" fmla="*/ 145256 w 145256"/>
                <a:gd name="connsiteY4" fmla="*/ 47625 h 290512"/>
                <a:gd name="connsiteX5" fmla="*/ 145256 w 145256"/>
                <a:gd name="connsiteY5" fmla="*/ 28575 h 290512"/>
                <a:gd name="connsiteX6" fmla="*/ 142875 w 145256"/>
                <a:gd name="connsiteY6" fmla="*/ 9525 h 290512"/>
                <a:gd name="connsiteX7" fmla="*/ 85725 w 145256"/>
                <a:gd name="connsiteY7" fmla="*/ 0 h 290512"/>
                <a:gd name="connsiteX0" fmla="*/ 85725 w 145256"/>
                <a:gd name="connsiteY0" fmla="*/ 0 h 290512"/>
                <a:gd name="connsiteX1" fmla="*/ 88106 w 145256"/>
                <a:gd name="connsiteY1" fmla="*/ 59531 h 290512"/>
                <a:gd name="connsiteX2" fmla="*/ 50006 w 145256"/>
                <a:gd name="connsiteY2" fmla="*/ 154780 h 290512"/>
                <a:gd name="connsiteX3" fmla="*/ 0 w 145256"/>
                <a:gd name="connsiteY3" fmla="*/ 283368 h 290512"/>
                <a:gd name="connsiteX4" fmla="*/ 57150 w 145256"/>
                <a:gd name="connsiteY4" fmla="*/ 290512 h 290512"/>
                <a:gd name="connsiteX5" fmla="*/ 145256 w 145256"/>
                <a:gd name="connsiteY5" fmla="*/ 47625 h 290512"/>
                <a:gd name="connsiteX6" fmla="*/ 145256 w 145256"/>
                <a:gd name="connsiteY6" fmla="*/ 28575 h 290512"/>
                <a:gd name="connsiteX7" fmla="*/ 142875 w 145256"/>
                <a:gd name="connsiteY7" fmla="*/ 9525 h 290512"/>
                <a:gd name="connsiteX8" fmla="*/ 85725 w 145256"/>
                <a:gd name="connsiteY8" fmla="*/ 0 h 290512"/>
                <a:gd name="connsiteX0" fmla="*/ 97631 w 157162"/>
                <a:gd name="connsiteY0" fmla="*/ 0 h 297656"/>
                <a:gd name="connsiteX1" fmla="*/ 100012 w 157162"/>
                <a:gd name="connsiteY1" fmla="*/ 59531 h 297656"/>
                <a:gd name="connsiteX2" fmla="*/ 61912 w 157162"/>
                <a:gd name="connsiteY2" fmla="*/ 154780 h 297656"/>
                <a:gd name="connsiteX3" fmla="*/ 0 w 157162"/>
                <a:gd name="connsiteY3" fmla="*/ 297656 h 297656"/>
                <a:gd name="connsiteX4" fmla="*/ 69056 w 157162"/>
                <a:gd name="connsiteY4" fmla="*/ 290512 h 297656"/>
                <a:gd name="connsiteX5" fmla="*/ 157162 w 157162"/>
                <a:gd name="connsiteY5" fmla="*/ 47625 h 297656"/>
                <a:gd name="connsiteX6" fmla="*/ 157162 w 157162"/>
                <a:gd name="connsiteY6" fmla="*/ 28575 h 297656"/>
                <a:gd name="connsiteX7" fmla="*/ 154781 w 157162"/>
                <a:gd name="connsiteY7" fmla="*/ 9525 h 297656"/>
                <a:gd name="connsiteX8" fmla="*/ 97631 w 157162"/>
                <a:gd name="connsiteY8" fmla="*/ 0 h 297656"/>
                <a:gd name="connsiteX0" fmla="*/ 97631 w 157162"/>
                <a:gd name="connsiteY0" fmla="*/ 17130 h 314786"/>
                <a:gd name="connsiteX1" fmla="*/ 100012 w 157162"/>
                <a:gd name="connsiteY1" fmla="*/ 76661 h 314786"/>
                <a:gd name="connsiteX2" fmla="*/ 61912 w 157162"/>
                <a:gd name="connsiteY2" fmla="*/ 171910 h 314786"/>
                <a:gd name="connsiteX3" fmla="*/ 0 w 157162"/>
                <a:gd name="connsiteY3" fmla="*/ 314786 h 314786"/>
                <a:gd name="connsiteX4" fmla="*/ 69056 w 157162"/>
                <a:gd name="connsiteY4" fmla="*/ 307642 h 314786"/>
                <a:gd name="connsiteX5" fmla="*/ 157162 w 157162"/>
                <a:gd name="connsiteY5" fmla="*/ 64755 h 314786"/>
                <a:gd name="connsiteX6" fmla="*/ 157162 w 157162"/>
                <a:gd name="connsiteY6" fmla="*/ 45705 h 314786"/>
                <a:gd name="connsiteX7" fmla="*/ 146117 w 157162"/>
                <a:gd name="connsiteY7" fmla="*/ 0 h 314786"/>
                <a:gd name="connsiteX8" fmla="*/ 97631 w 157162"/>
                <a:gd name="connsiteY8" fmla="*/ 17130 h 314786"/>
                <a:gd name="connsiteX0" fmla="*/ 86802 w 157162"/>
                <a:gd name="connsiteY0" fmla="*/ 0 h 324312"/>
                <a:gd name="connsiteX1" fmla="*/ 100012 w 157162"/>
                <a:gd name="connsiteY1" fmla="*/ 86187 h 324312"/>
                <a:gd name="connsiteX2" fmla="*/ 61912 w 157162"/>
                <a:gd name="connsiteY2" fmla="*/ 181436 h 324312"/>
                <a:gd name="connsiteX3" fmla="*/ 0 w 157162"/>
                <a:gd name="connsiteY3" fmla="*/ 324312 h 324312"/>
                <a:gd name="connsiteX4" fmla="*/ 69056 w 157162"/>
                <a:gd name="connsiteY4" fmla="*/ 317168 h 324312"/>
                <a:gd name="connsiteX5" fmla="*/ 157162 w 157162"/>
                <a:gd name="connsiteY5" fmla="*/ 74281 h 324312"/>
                <a:gd name="connsiteX6" fmla="*/ 157162 w 157162"/>
                <a:gd name="connsiteY6" fmla="*/ 55231 h 324312"/>
                <a:gd name="connsiteX7" fmla="*/ 146117 w 157162"/>
                <a:gd name="connsiteY7" fmla="*/ 9526 h 324312"/>
                <a:gd name="connsiteX8" fmla="*/ 86802 w 157162"/>
                <a:gd name="connsiteY8" fmla="*/ 0 h 324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7162" h="324312">
                  <a:moveTo>
                    <a:pt x="86802" y="0"/>
                  </a:moveTo>
                  <a:cubicBezTo>
                    <a:pt x="87596" y="19844"/>
                    <a:pt x="99218" y="66343"/>
                    <a:pt x="100012" y="86187"/>
                  </a:cubicBezTo>
                  <a:lnTo>
                    <a:pt x="61912" y="181436"/>
                  </a:lnTo>
                  <a:lnTo>
                    <a:pt x="0" y="324312"/>
                  </a:lnTo>
                  <a:lnTo>
                    <a:pt x="69056" y="317168"/>
                  </a:lnTo>
                  <a:lnTo>
                    <a:pt x="157162" y="74281"/>
                  </a:lnTo>
                  <a:lnTo>
                    <a:pt x="157162" y="55231"/>
                  </a:lnTo>
                  <a:lnTo>
                    <a:pt x="146117" y="9526"/>
                  </a:lnTo>
                  <a:lnTo>
                    <a:pt x="86802" y="0"/>
                  </a:lnTo>
                  <a:close/>
                </a:path>
              </a:pathLst>
            </a:custGeom>
            <a:solidFill>
              <a:srgbClr val="C5C7C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7" name="角丸四角形 26"/>
            <p:cNvSpPr/>
            <p:nvPr/>
          </p:nvSpPr>
          <p:spPr bwMode="auto">
            <a:xfrm rot="2816698">
              <a:off x="1297168" y="9415202"/>
              <a:ext cx="434602" cy="35146"/>
            </a:xfrm>
            <a:prstGeom prst="roundRect">
              <a:avLst/>
            </a:prstGeom>
            <a:solidFill>
              <a:srgbClr val="E9E8C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8" name="角丸四角形 27"/>
            <p:cNvSpPr/>
            <p:nvPr/>
          </p:nvSpPr>
          <p:spPr bwMode="auto">
            <a:xfrm rot="1852693">
              <a:off x="1657193" y="9605501"/>
              <a:ext cx="88291" cy="35145"/>
            </a:xfrm>
            <a:prstGeom prst="roundRect">
              <a:avLst/>
            </a:prstGeom>
            <a:solidFill>
              <a:srgbClr val="F58FA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9" name="フリーフォーム 28"/>
            <p:cNvSpPr/>
            <p:nvPr/>
          </p:nvSpPr>
          <p:spPr bwMode="auto">
            <a:xfrm>
              <a:off x="1373459" y="9234333"/>
              <a:ext cx="173154" cy="133723"/>
            </a:xfrm>
            <a:custGeom>
              <a:avLst/>
              <a:gdLst>
                <a:gd name="connsiteX0" fmla="*/ 0 w 330200"/>
                <a:gd name="connsiteY0" fmla="*/ 0 h 250825"/>
                <a:gd name="connsiteX1" fmla="*/ 311150 w 330200"/>
                <a:gd name="connsiteY1" fmla="*/ 250825 h 250825"/>
                <a:gd name="connsiteX2" fmla="*/ 330200 w 330200"/>
                <a:gd name="connsiteY2" fmla="*/ 231775 h 250825"/>
                <a:gd name="connsiteX3" fmla="*/ 0 w 330200"/>
                <a:gd name="connsiteY3" fmla="*/ 0 h 250825"/>
                <a:gd name="connsiteX0" fmla="*/ 0 w 330200"/>
                <a:gd name="connsiteY0" fmla="*/ 0 h 250825"/>
                <a:gd name="connsiteX1" fmla="*/ 311150 w 330200"/>
                <a:gd name="connsiteY1" fmla="*/ 250825 h 250825"/>
                <a:gd name="connsiteX2" fmla="*/ 330200 w 330200"/>
                <a:gd name="connsiteY2" fmla="*/ 231775 h 250825"/>
                <a:gd name="connsiteX3" fmla="*/ 72231 w 330200"/>
                <a:gd name="connsiteY3" fmla="*/ 42863 h 250825"/>
                <a:gd name="connsiteX4" fmla="*/ 0 w 330200"/>
                <a:gd name="connsiteY4" fmla="*/ 0 h 250825"/>
                <a:gd name="connsiteX0" fmla="*/ 0 w 320675"/>
                <a:gd name="connsiteY0" fmla="*/ 0 h 250825"/>
                <a:gd name="connsiteX1" fmla="*/ 311150 w 320675"/>
                <a:gd name="connsiteY1" fmla="*/ 250825 h 250825"/>
                <a:gd name="connsiteX2" fmla="*/ 320675 w 320675"/>
                <a:gd name="connsiteY2" fmla="*/ 238919 h 250825"/>
                <a:gd name="connsiteX3" fmla="*/ 72231 w 320675"/>
                <a:gd name="connsiteY3" fmla="*/ 42863 h 250825"/>
                <a:gd name="connsiteX4" fmla="*/ 0 w 320675"/>
                <a:gd name="connsiteY4" fmla="*/ 0 h 250825"/>
                <a:gd name="connsiteX0" fmla="*/ 0 w 320675"/>
                <a:gd name="connsiteY0" fmla="*/ 0 h 250825"/>
                <a:gd name="connsiteX1" fmla="*/ 311150 w 320675"/>
                <a:gd name="connsiteY1" fmla="*/ 250825 h 250825"/>
                <a:gd name="connsiteX2" fmla="*/ 320675 w 320675"/>
                <a:gd name="connsiteY2" fmla="*/ 238919 h 250825"/>
                <a:gd name="connsiteX3" fmla="*/ 69850 w 320675"/>
                <a:gd name="connsiteY3" fmla="*/ 28576 h 250825"/>
                <a:gd name="connsiteX4" fmla="*/ 0 w 320675"/>
                <a:gd name="connsiteY4" fmla="*/ 0 h 250825"/>
                <a:gd name="connsiteX0" fmla="*/ 0 w 320675"/>
                <a:gd name="connsiteY0" fmla="*/ 0 h 250825"/>
                <a:gd name="connsiteX1" fmla="*/ 311150 w 320675"/>
                <a:gd name="connsiteY1" fmla="*/ 250825 h 250825"/>
                <a:gd name="connsiteX2" fmla="*/ 320675 w 320675"/>
                <a:gd name="connsiteY2" fmla="*/ 238919 h 250825"/>
                <a:gd name="connsiteX3" fmla="*/ 60325 w 320675"/>
                <a:gd name="connsiteY3" fmla="*/ 35719 h 250825"/>
                <a:gd name="connsiteX4" fmla="*/ 0 w 320675"/>
                <a:gd name="connsiteY4" fmla="*/ 0 h 250825"/>
                <a:gd name="connsiteX0" fmla="*/ 0 w 320675"/>
                <a:gd name="connsiteY0" fmla="*/ 0 h 250825"/>
                <a:gd name="connsiteX1" fmla="*/ 311150 w 320675"/>
                <a:gd name="connsiteY1" fmla="*/ 250825 h 250825"/>
                <a:gd name="connsiteX2" fmla="*/ 320675 w 320675"/>
                <a:gd name="connsiteY2" fmla="*/ 238919 h 250825"/>
                <a:gd name="connsiteX3" fmla="*/ 60325 w 320675"/>
                <a:gd name="connsiteY3" fmla="*/ 35719 h 250825"/>
                <a:gd name="connsiteX4" fmla="*/ 0 w 320675"/>
                <a:gd name="connsiteY4" fmla="*/ 0 h 250825"/>
                <a:gd name="connsiteX0" fmla="*/ 0 w 320675"/>
                <a:gd name="connsiteY0" fmla="*/ 0 h 248444"/>
                <a:gd name="connsiteX1" fmla="*/ 311150 w 320675"/>
                <a:gd name="connsiteY1" fmla="*/ 248444 h 248444"/>
                <a:gd name="connsiteX2" fmla="*/ 320675 w 320675"/>
                <a:gd name="connsiteY2" fmla="*/ 238919 h 248444"/>
                <a:gd name="connsiteX3" fmla="*/ 60325 w 320675"/>
                <a:gd name="connsiteY3" fmla="*/ 35719 h 248444"/>
                <a:gd name="connsiteX4" fmla="*/ 0 w 320675"/>
                <a:gd name="connsiteY4" fmla="*/ 0 h 2484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0675" h="248444">
                  <a:moveTo>
                    <a:pt x="0" y="0"/>
                  </a:moveTo>
                  <a:lnTo>
                    <a:pt x="311150" y="248444"/>
                  </a:lnTo>
                  <a:lnTo>
                    <a:pt x="320675" y="238919"/>
                  </a:lnTo>
                  <a:lnTo>
                    <a:pt x="60325" y="35719"/>
                  </a:lnTo>
                  <a:cubicBezTo>
                    <a:pt x="30692" y="7144"/>
                    <a:pt x="20108" y="11906"/>
                    <a:pt x="0" y="0"/>
                  </a:cubicBezTo>
                  <a:close/>
                </a:path>
              </a:pathLst>
            </a:custGeom>
            <a:solidFill>
              <a:srgbClr val="F58FA5"/>
            </a:solidFill>
            <a:ln>
              <a:solidFill>
                <a:srgbClr val="C8CC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0" name="テキスト ボックス 13"/>
            <p:cNvSpPr txBox="1">
              <a:spLocks noChangeArrowheads="1"/>
            </p:cNvSpPr>
            <p:nvPr/>
          </p:nvSpPr>
          <p:spPr bwMode="auto">
            <a:xfrm>
              <a:off x="1881184" y="8973187"/>
              <a:ext cx="957672" cy="400110"/>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r>
                <a:rPr lang="ja-JP" altLang="en-US" sz="2000" b="1" dirty="0">
                  <a:latin typeface="Meiryo UI" panose="020B0604030504040204" pitchFamily="50" charset="-128"/>
                  <a:ea typeface="Meiryo UI" panose="020B0604030504040204" pitchFamily="50" charset="-128"/>
                </a:rPr>
                <a:t>金沢駅</a:t>
              </a:r>
            </a:p>
          </p:txBody>
        </p:sp>
        <p:sp>
          <p:nvSpPr>
            <p:cNvPr id="31" name="テキスト ボックス 30"/>
            <p:cNvSpPr txBox="1"/>
            <p:nvPr/>
          </p:nvSpPr>
          <p:spPr bwMode="auto">
            <a:xfrm>
              <a:off x="345772" y="8815203"/>
              <a:ext cx="1037551" cy="224765"/>
            </a:xfrm>
            <a:prstGeom prst="rect">
              <a:avLst/>
            </a:prstGeom>
            <a:noFill/>
          </p:spPr>
          <p:txBody>
            <a:bodyPr wrap="square">
              <a:spAutoFit/>
            </a:bodyPr>
            <a:lstStyle/>
            <a:p>
              <a:pPr algn="ctr">
                <a:defRPr/>
              </a:pPr>
              <a:r>
                <a:rPr lang="ja-JP" altLang="en-US" sz="1050" b="1" dirty="0" smtClean="0">
                  <a:latin typeface="Meiryo UI" panose="020B0604030504040204" pitchFamily="50" charset="-128"/>
                  <a:ea typeface="Meiryo UI" panose="020B0604030504040204" pitchFamily="50" charset="-128"/>
                </a:rPr>
                <a:t>北國銀行本店</a:t>
              </a:r>
              <a:endParaRPr lang="ja-JP" altLang="en-US" sz="1050" b="1" dirty="0">
                <a:latin typeface="Meiryo UI" panose="020B0604030504040204" pitchFamily="50" charset="-128"/>
                <a:ea typeface="Meiryo UI" panose="020B0604030504040204" pitchFamily="50" charset="-128"/>
              </a:endParaRPr>
            </a:p>
          </p:txBody>
        </p:sp>
        <p:sp>
          <p:nvSpPr>
            <p:cNvPr id="32" name="正方形/長方形 31"/>
            <p:cNvSpPr/>
            <p:nvPr/>
          </p:nvSpPr>
          <p:spPr bwMode="auto">
            <a:xfrm rot="2199434">
              <a:off x="294245" y="8342844"/>
              <a:ext cx="138009" cy="187727"/>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4" name="テキスト ボックス 17"/>
            <p:cNvSpPr txBox="1">
              <a:spLocks noChangeArrowheads="1"/>
            </p:cNvSpPr>
            <p:nvPr/>
          </p:nvSpPr>
          <p:spPr bwMode="auto">
            <a:xfrm>
              <a:off x="185946" y="7362271"/>
              <a:ext cx="3168000" cy="292388"/>
            </a:xfrm>
            <a:prstGeom prst="rect">
              <a:avLst/>
            </a:prstGeom>
            <a:solidFill>
              <a:srgbClr val="FF0000"/>
            </a:solidFill>
            <a:ln w="19050">
              <a:solidFill>
                <a:srgbClr val="FF0000"/>
              </a:solidFill>
              <a:miter lim="800000"/>
              <a:headEnd/>
              <a:tailEnd/>
            </a:ln>
          </p:spPr>
          <p:txBody>
            <a:bodyPr wrap="squar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r>
                <a:rPr lang="ja-JP" altLang="en-US" sz="1300" dirty="0" smtClean="0">
                  <a:solidFill>
                    <a:schemeClr val="bg1"/>
                  </a:solidFill>
                  <a:latin typeface="Meiryo UI" panose="020B0604030504040204" pitchFamily="50" charset="-128"/>
                  <a:ea typeface="Meiryo UI" panose="020B0604030504040204" pitchFamily="50" charset="-128"/>
                </a:rPr>
                <a:t>ＴＫＰ</a:t>
              </a:r>
              <a:r>
                <a:rPr lang="ja-JP" altLang="en-US" sz="1300" dirty="0">
                  <a:solidFill>
                    <a:schemeClr val="bg1"/>
                  </a:solidFill>
                  <a:latin typeface="Meiryo UI" panose="020B0604030504040204" pitchFamily="50" charset="-128"/>
                  <a:ea typeface="Meiryo UI" panose="020B0604030504040204" pitchFamily="50" charset="-128"/>
                </a:rPr>
                <a:t>ガーデンシティ</a:t>
              </a:r>
              <a:r>
                <a:rPr lang="en-US" altLang="ja-JP" sz="1300" dirty="0">
                  <a:solidFill>
                    <a:schemeClr val="bg1"/>
                  </a:solidFill>
                  <a:latin typeface="Meiryo UI" panose="020B0604030504040204" pitchFamily="50" charset="-128"/>
                  <a:ea typeface="Meiryo UI" panose="020B0604030504040204" pitchFamily="50" charset="-128"/>
                </a:rPr>
                <a:t>PREMIUM</a:t>
              </a:r>
              <a:r>
                <a:rPr lang="ja-JP" altLang="en-US" sz="1300" dirty="0">
                  <a:solidFill>
                    <a:schemeClr val="bg1"/>
                  </a:solidFill>
                  <a:latin typeface="Meiryo UI" panose="020B0604030504040204" pitchFamily="50" charset="-128"/>
                  <a:ea typeface="Meiryo UI" panose="020B0604030504040204" pitchFamily="50" charset="-128"/>
                </a:rPr>
                <a:t>金沢駅西口</a:t>
              </a:r>
            </a:p>
          </p:txBody>
        </p:sp>
        <p:sp>
          <p:nvSpPr>
            <p:cNvPr id="33" name="テキスト ボックス 32"/>
            <p:cNvSpPr txBox="1"/>
            <p:nvPr/>
          </p:nvSpPr>
          <p:spPr bwMode="auto">
            <a:xfrm>
              <a:off x="2566099" y="8495295"/>
              <a:ext cx="868694" cy="224765"/>
            </a:xfrm>
            <a:prstGeom prst="rect">
              <a:avLst/>
            </a:prstGeom>
            <a:noFill/>
          </p:spPr>
          <p:txBody>
            <a:bodyPr wrap="none">
              <a:spAutoFit/>
            </a:bodyPr>
            <a:lstStyle/>
            <a:p>
              <a:pPr algn="ctr">
                <a:defRPr/>
              </a:pPr>
              <a:r>
                <a:rPr lang="ja-JP" altLang="en-US" sz="1050" b="1" dirty="0" smtClean="0">
                  <a:latin typeface="Meiryo UI" panose="020B0604030504040204" pitchFamily="50" charset="-128"/>
                  <a:ea typeface="Meiryo UI" panose="020B0604030504040204" pitchFamily="50" charset="-128"/>
                </a:rPr>
                <a:t>金沢フォーラス</a:t>
              </a:r>
              <a:endParaRPr lang="ja-JP" altLang="en-US" sz="1050" b="1" dirty="0">
                <a:latin typeface="Meiryo UI" panose="020B0604030504040204" pitchFamily="50" charset="-128"/>
                <a:ea typeface="Meiryo UI" panose="020B0604030504040204" pitchFamily="50" charset="-128"/>
              </a:endParaRPr>
            </a:p>
          </p:txBody>
        </p:sp>
        <p:sp>
          <p:nvSpPr>
            <p:cNvPr id="36" name="正方形/長方形 35"/>
            <p:cNvSpPr/>
            <p:nvPr/>
          </p:nvSpPr>
          <p:spPr>
            <a:xfrm>
              <a:off x="717573" y="8798714"/>
              <a:ext cx="254936" cy="59679"/>
            </a:xfrm>
            <a:prstGeom prst="rect">
              <a:avLst/>
            </a:prstGeom>
            <a:solidFill>
              <a:srgbClr val="CAC59D"/>
            </a:solidFill>
            <a:ln>
              <a:noFill/>
            </a:ln>
          </p:spPr>
          <p:style>
            <a:lnRef idx="2">
              <a:schemeClr val="accent1">
                <a:shade val="50000"/>
              </a:schemeClr>
            </a:lnRef>
            <a:fillRef idx="1">
              <a:schemeClr val="accent1"/>
            </a:fillRef>
            <a:effectRef idx="0">
              <a:schemeClr val="accent1"/>
            </a:effectRef>
            <a:fontRef idx="minor">
              <a:schemeClr val="lt1"/>
            </a:fontRef>
          </p:style>
          <p:txBody>
            <a:bodyPr tIns="288000" rtlCol="0" anchor="ctr"/>
            <a:lstStyle/>
            <a:p>
              <a:pPr algn="ctr"/>
              <a:endParaRPr kumimoji="0" lang="ja-JP" altLang="en-US" sz="2400" kern="0" dirty="0" smtClean="0">
                <a:solidFill>
                  <a:srgbClr val="FFFFFF"/>
                </a:solidFill>
                <a:latin typeface="Meiryo UI" panose="020B0604030504040204" pitchFamily="50" charset="-128"/>
                <a:ea typeface="Meiryo UI" panose="020B0604030504040204" pitchFamily="50" charset="-128"/>
                <a:cs typeface="Arial"/>
              </a:endParaRPr>
            </a:p>
          </p:txBody>
        </p:sp>
        <p:sp>
          <p:nvSpPr>
            <p:cNvPr id="17" name="正方形/長方形 16"/>
            <p:cNvSpPr/>
            <p:nvPr/>
          </p:nvSpPr>
          <p:spPr>
            <a:xfrm>
              <a:off x="2929522" y="8780147"/>
              <a:ext cx="318670" cy="59679"/>
            </a:xfrm>
            <a:prstGeom prst="rect">
              <a:avLst/>
            </a:prstGeom>
            <a:solidFill>
              <a:srgbClr val="CAC59D"/>
            </a:solidFill>
            <a:ln>
              <a:noFill/>
            </a:ln>
          </p:spPr>
          <p:style>
            <a:lnRef idx="2">
              <a:schemeClr val="accent1">
                <a:shade val="50000"/>
              </a:schemeClr>
            </a:lnRef>
            <a:fillRef idx="1">
              <a:schemeClr val="accent1"/>
            </a:fillRef>
            <a:effectRef idx="0">
              <a:schemeClr val="accent1"/>
            </a:effectRef>
            <a:fontRef idx="minor">
              <a:schemeClr val="lt1"/>
            </a:fontRef>
          </p:style>
          <p:txBody>
            <a:bodyPr tIns="288000" rtlCol="0" anchor="ctr"/>
            <a:lstStyle/>
            <a:p>
              <a:pPr algn="ctr"/>
              <a:endParaRPr kumimoji="0" lang="ja-JP" altLang="en-US" sz="2400" kern="0" dirty="0" smtClean="0">
                <a:solidFill>
                  <a:srgbClr val="FFFFFF"/>
                </a:solidFill>
                <a:latin typeface="Meiryo UI" panose="020B0604030504040204" pitchFamily="50" charset="-128"/>
                <a:ea typeface="Meiryo UI" panose="020B0604030504040204" pitchFamily="50" charset="-128"/>
                <a:cs typeface="Arial"/>
              </a:endParaRPr>
            </a:p>
          </p:txBody>
        </p:sp>
        <p:sp>
          <p:nvSpPr>
            <p:cNvPr id="37" name="正方形/長方形 36"/>
            <p:cNvSpPr/>
            <p:nvPr/>
          </p:nvSpPr>
          <p:spPr>
            <a:xfrm>
              <a:off x="2138081" y="9289930"/>
              <a:ext cx="293790" cy="122004"/>
            </a:xfrm>
            <a:prstGeom prst="rect">
              <a:avLst/>
            </a:prstGeom>
            <a:solidFill>
              <a:srgbClr val="B384DA"/>
            </a:solidFill>
            <a:ln>
              <a:noFill/>
            </a:ln>
          </p:spPr>
          <p:style>
            <a:lnRef idx="2">
              <a:schemeClr val="accent1">
                <a:shade val="50000"/>
              </a:schemeClr>
            </a:lnRef>
            <a:fillRef idx="1">
              <a:schemeClr val="accent1"/>
            </a:fillRef>
            <a:effectRef idx="0">
              <a:schemeClr val="accent1"/>
            </a:effectRef>
            <a:fontRef idx="minor">
              <a:schemeClr val="lt1"/>
            </a:fontRef>
          </p:style>
          <p:txBody>
            <a:bodyPr tIns="288000" rtlCol="0" anchor="ctr"/>
            <a:lstStyle/>
            <a:p>
              <a:pPr algn="ctr"/>
              <a:endParaRPr kumimoji="0" lang="ja-JP" altLang="en-US" sz="2400" kern="0" dirty="0" smtClean="0">
                <a:solidFill>
                  <a:srgbClr val="FFFFFF"/>
                </a:solidFill>
                <a:latin typeface="Meiryo UI" panose="020B0604030504040204" pitchFamily="50" charset="-128"/>
                <a:ea typeface="Meiryo UI" panose="020B0604030504040204" pitchFamily="50" charset="-128"/>
                <a:cs typeface="Arial"/>
              </a:endParaRPr>
            </a:p>
          </p:txBody>
        </p:sp>
        <p:sp>
          <p:nvSpPr>
            <p:cNvPr id="39" name="正方形/長方形 38"/>
            <p:cNvSpPr/>
            <p:nvPr/>
          </p:nvSpPr>
          <p:spPr>
            <a:xfrm>
              <a:off x="343987" y="7752437"/>
              <a:ext cx="1022140" cy="284400"/>
            </a:xfrm>
            <a:prstGeom prst="rect">
              <a:avLst/>
            </a:prstGeom>
            <a:solidFill>
              <a:srgbClr val="E8E7C9"/>
            </a:solidFill>
            <a:ln>
              <a:noFill/>
            </a:ln>
          </p:spPr>
          <p:style>
            <a:lnRef idx="2">
              <a:schemeClr val="accent1">
                <a:shade val="50000"/>
              </a:schemeClr>
            </a:lnRef>
            <a:fillRef idx="1">
              <a:schemeClr val="accent1"/>
            </a:fillRef>
            <a:effectRef idx="0">
              <a:schemeClr val="accent1"/>
            </a:effectRef>
            <a:fontRef idx="minor">
              <a:schemeClr val="lt1"/>
            </a:fontRef>
          </p:style>
          <p:txBody>
            <a:bodyPr tIns="288000" rtlCol="0" anchor="ctr"/>
            <a:lstStyle/>
            <a:p>
              <a:pPr algn="ctr"/>
              <a:endParaRPr kumimoji="0" lang="ja-JP" altLang="en-US" sz="2400" kern="0" dirty="0" smtClean="0">
                <a:solidFill>
                  <a:srgbClr val="FFFFFF"/>
                </a:solidFill>
                <a:latin typeface="Meiryo UI" panose="020B0604030504040204" pitchFamily="50" charset="-128"/>
                <a:ea typeface="Meiryo UI" panose="020B0604030504040204" pitchFamily="50" charset="-128"/>
                <a:cs typeface="Arial"/>
              </a:endParaRPr>
            </a:p>
          </p:txBody>
        </p:sp>
        <p:sp>
          <p:nvSpPr>
            <p:cNvPr id="40" name="正方形/長方形 39"/>
            <p:cNvSpPr/>
            <p:nvPr/>
          </p:nvSpPr>
          <p:spPr>
            <a:xfrm rot="2223668">
              <a:off x="745780" y="7877905"/>
              <a:ext cx="504000" cy="36000"/>
            </a:xfrm>
            <a:prstGeom prst="rect">
              <a:avLst/>
            </a:prstGeom>
            <a:solidFill>
              <a:srgbClr val="C9C9CB"/>
            </a:solidFill>
            <a:ln>
              <a:noFill/>
            </a:ln>
          </p:spPr>
          <p:style>
            <a:lnRef idx="2">
              <a:schemeClr val="accent1">
                <a:shade val="50000"/>
              </a:schemeClr>
            </a:lnRef>
            <a:fillRef idx="1">
              <a:schemeClr val="accent1"/>
            </a:fillRef>
            <a:effectRef idx="0">
              <a:schemeClr val="accent1"/>
            </a:effectRef>
            <a:fontRef idx="minor">
              <a:schemeClr val="lt1"/>
            </a:fontRef>
          </p:style>
          <p:txBody>
            <a:bodyPr tIns="288000" rtlCol="0" anchor="ctr"/>
            <a:lstStyle/>
            <a:p>
              <a:pPr algn="ctr"/>
              <a:endParaRPr kumimoji="0" lang="ja-JP" altLang="en-US" sz="2400" kern="0" dirty="0" smtClean="0">
                <a:solidFill>
                  <a:srgbClr val="FFFFFF"/>
                </a:solidFill>
                <a:latin typeface="Meiryo UI" panose="020B0604030504040204" pitchFamily="50" charset="-128"/>
                <a:ea typeface="Meiryo UI" panose="020B0604030504040204" pitchFamily="50" charset="-128"/>
                <a:cs typeface="Arial"/>
              </a:endParaRPr>
            </a:p>
          </p:txBody>
        </p:sp>
        <p:cxnSp>
          <p:nvCxnSpPr>
            <p:cNvPr id="35" name="直線コネクタ 34"/>
            <p:cNvCxnSpPr/>
            <p:nvPr/>
          </p:nvCxnSpPr>
          <p:spPr bwMode="auto">
            <a:xfrm flipH="1">
              <a:off x="419736" y="7663130"/>
              <a:ext cx="552773" cy="706749"/>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41" name="正方形/長方形 40"/>
            <p:cNvSpPr/>
            <p:nvPr/>
          </p:nvSpPr>
          <p:spPr>
            <a:xfrm rot="7719911">
              <a:off x="659966" y="7924713"/>
              <a:ext cx="504000" cy="36000"/>
            </a:xfrm>
            <a:prstGeom prst="rect">
              <a:avLst/>
            </a:prstGeom>
            <a:solidFill>
              <a:srgbClr val="C9C9CB"/>
            </a:solidFill>
            <a:ln>
              <a:noFill/>
            </a:ln>
          </p:spPr>
          <p:style>
            <a:lnRef idx="2">
              <a:schemeClr val="accent1">
                <a:shade val="50000"/>
              </a:schemeClr>
            </a:lnRef>
            <a:fillRef idx="1">
              <a:schemeClr val="accent1"/>
            </a:fillRef>
            <a:effectRef idx="0">
              <a:schemeClr val="accent1"/>
            </a:effectRef>
            <a:fontRef idx="minor">
              <a:schemeClr val="lt1"/>
            </a:fontRef>
          </p:style>
          <p:txBody>
            <a:bodyPr tIns="288000" rtlCol="0" anchor="ctr"/>
            <a:lstStyle/>
            <a:p>
              <a:pPr algn="ctr"/>
              <a:endParaRPr kumimoji="0" lang="ja-JP" altLang="en-US" sz="2400" kern="0" dirty="0" smtClean="0">
                <a:solidFill>
                  <a:srgbClr val="FFFFFF"/>
                </a:solidFill>
                <a:latin typeface="Meiryo UI" panose="020B0604030504040204" pitchFamily="50" charset="-128"/>
                <a:ea typeface="Meiryo UI" panose="020B0604030504040204" pitchFamily="50" charset="-128"/>
                <a:cs typeface="Arial"/>
              </a:endParaRPr>
            </a:p>
          </p:txBody>
        </p:sp>
        <p:sp>
          <p:nvSpPr>
            <p:cNvPr id="42" name="正方形/長方形 41"/>
            <p:cNvSpPr/>
            <p:nvPr/>
          </p:nvSpPr>
          <p:spPr>
            <a:xfrm rot="2196163">
              <a:off x="273825" y="8012515"/>
              <a:ext cx="144000" cy="36000"/>
            </a:xfrm>
            <a:prstGeom prst="rect">
              <a:avLst/>
            </a:prstGeom>
            <a:solidFill>
              <a:srgbClr val="C9C9CB"/>
            </a:solidFill>
            <a:ln>
              <a:noFill/>
            </a:ln>
          </p:spPr>
          <p:style>
            <a:lnRef idx="2">
              <a:schemeClr val="accent1">
                <a:shade val="50000"/>
              </a:schemeClr>
            </a:lnRef>
            <a:fillRef idx="1">
              <a:schemeClr val="accent1"/>
            </a:fillRef>
            <a:effectRef idx="0">
              <a:schemeClr val="accent1"/>
            </a:effectRef>
            <a:fontRef idx="minor">
              <a:schemeClr val="lt1"/>
            </a:fontRef>
          </p:style>
          <p:txBody>
            <a:bodyPr tIns="288000" rtlCol="0" anchor="ctr"/>
            <a:lstStyle/>
            <a:p>
              <a:pPr algn="ctr"/>
              <a:endParaRPr kumimoji="0" lang="ja-JP" altLang="en-US" sz="2400" kern="0" dirty="0" smtClean="0">
                <a:solidFill>
                  <a:srgbClr val="FFFFFF"/>
                </a:solidFill>
                <a:latin typeface="Meiryo UI" panose="020B0604030504040204" pitchFamily="50" charset="-128"/>
                <a:ea typeface="Meiryo UI" panose="020B0604030504040204" pitchFamily="50" charset="-128"/>
                <a:cs typeface="Arial"/>
              </a:endParaRPr>
            </a:p>
          </p:txBody>
        </p:sp>
      </p:grpSp>
    </p:spTree>
    <p:extLst>
      <p:ext uri="{BB962C8B-B14F-4D97-AF65-F5344CB8AC3E}">
        <p14:creationId xmlns:p14="http://schemas.microsoft.com/office/powerpoint/2010/main" val="29320321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0000"/>
        </a:solidFill>
        <a:ln>
          <a:noFill/>
        </a:ln>
      </a:spPr>
      <a:bodyPr tIns="288000" rtlCol="0" anchor="ctr"/>
      <a:lstStyle>
        <a:defPPr algn="ctr">
          <a:defRPr kumimoji="0" sz="2400" kern="0" dirty="0" smtClean="0">
            <a:solidFill>
              <a:srgbClr val="FFFFFF"/>
            </a:solidFill>
            <a:latin typeface="Meiryo UI" panose="020B0604030504040204" pitchFamily="50" charset="-128"/>
            <a:ea typeface="Meiryo UI" panose="020B0604030504040204" pitchFamily="50" charset="-128"/>
            <a:cs typeface="Aria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3734</TotalTime>
  <Words>750</Words>
  <Application>Microsoft Office PowerPoint</Application>
  <PresentationFormat>ユーザー設定</PresentationFormat>
  <Paragraphs>85</Paragraphs>
  <Slides>2</Slides>
  <Notes>1</Notes>
  <HiddenSlides>0</HiddenSlides>
  <MMClips>0</MMClips>
  <ScaleCrop>false</ScaleCrop>
  <HeadingPairs>
    <vt:vector size="6" baseType="variant">
      <vt:variant>
        <vt:lpstr>使用されているフォント</vt:lpstr>
      </vt:variant>
      <vt:variant>
        <vt:i4>14</vt:i4>
      </vt:variant>
      <vt:variant>
        <vt:lpstr>テーマ</vt:lpstr>
      </vt:variant>
      <vt:variant>
        <vt:i4>1</vt:i4>
      </vt:variant>
      <vt:variant>
        <vt:lpstr>スライド タイトル</vt:lpstr>
      </vt:variant>
      <vt:variant>
        <vt:i4>2</vt:i4>
      </vt:variant>
    </vt:vector>
  </HeadingPairs>
  <TitlesOfParts>
    <vt:vector size="17" baseType="lpstr">
      <vt:lpstr>AR P丸ゴシック体M</vt:lpstr>
      <vt:lpstr>HGSｺﾞｼｯｸE</vt:lpstr>
      <vt:lpstr>HG丸ｺﾞｼｯｸM-PRO</vt:lpstr>
      <vt:lpstr>HG創英角ｺﾞｼｯｸUB</vt:lpstr>
      <vt:lpstr>Meiryo UI</vt:lpstr>
      <vt:lpstr>ＭＳ Ｐゴシック</vt:lpstr>
      <vt:lpstr>メイリオ</vt:lpstr>
      <vt:lpstr>游ゴシック</vt:lpstr>
      <vt:lpstr>Arial</vt:lpstr>
      <vt:lpstr>Arial Black</vt:lpstr>
      <vt:lpstr>Calibri</vt:lpstr>
      <vt:lpstr>Garamond</vt:lpstr>
      <vt:lpstr>Times New Roman</vt:lpstr>
      <vt:lpstr>Trebuchet MS</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川畑　泰樹</dc:creator>
  <cp:lastModifiedBy>井田　康太</cp:lastModifiedBy>
  <cp:revision>284</cp:revision>
  <cp:lastPrinted>2019-05-31T01:29:00Z</cp:lastPrinted>
  <dcterms:created xsi:type="dcterms:W3CDTF">2014-05-02T00:09:42Z</dcterms:created>
  <dcterms:modified xsi:type="dcterms:W3CDTF">2020-08-31T00:25:23Z</dcterms:modified>
</cp:coreProperties>
</file>