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B"/>
    <a:srgbClr val="E8E7C9"/>
    <a:srgbClr val="B384DA"/>
    <a:srgbClr val="CAC59D"/>
    <a:srgbClr val="0000CC"/>
    <a:srgbClr val="FF9900"/>
    <a:srgbClr val="FFCC66"/>
    <a:srgbClr val="FFCC99"/>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0" autoAdjust="0"/>
    <p:restoredTop sz="93504" autoAdjust="0"/>
  </p:normalViewPr>
  <p:slideViewPr>
    <p:cSldViewPr>
      <p:cViewPr varScale="1">
        <p:scale>
          <a:sx n="46" d="100"/>
          <a:sy n="46" d="100"/>
        </p:scale>
        <p:origin x="2388" y="54"/>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2020/8/31</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2020/8/31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2020/8/31</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7401" y="489741"/>
            <a:ext cx="7163499" cy="1931477"/>
          </a:xfrm>
          <a:prstGeom prst="rect">
            <a:avLst/>
          </a:prstGeom>
          <a:noFill/>
        </p:spPr>
        <p:txBody>
          <a:bodyPr wrap="square" rtlCol="0">
            <a:noAutofit/>
          </a:bodyPr>
          <a:lstStyle/>
          <a:p>
            <a:r>
              <a:rPr kumimoji="1" lang="ja-JP" altLang="en-US" sz="1400" dirty="0" smtClean="0">
                <a:latin typeface="Meiryo UI" panose="020B0604030504040204" pitchFamily="50" charset="-128"/>
                <a:ea typeface="Meiryo UI" panose="020B0604030504040204" pitchFamily="50" charset="-128"/>
              </a:rPr>
              <a:t>　　</a:t>
            </a:r>
            <a:r>
              <a:rPr lang="en-US" altLang="ja-JP" sz="2000" b="1" u="sng" dirty="0" err="1" smtClean="0">
                <a:solidFill>
                  <a:srgbClr val="FF0000"/>
                </a:solidFill>
                <a:latin typeface="Meiryo UI" panose="020B0604030504040204" pitchFamily="50" charset="-128"/>
                <a:ea typeface="Meiryo UI" panose="020B0604030504040204" pitchFamily="50" charset="-128"/>
              </a:rPr>
              <a:t>IoT</a:t>
            </a:r>
            <a:r>
              <a:rPr lang="en-US" altLang="ja-JP" sz="2000" b="1" u="sng" dirty="0" smtClean="0">
                <a:solidFill>
                  <a:srgbClr val="FF0000"/>
                </a:solidFill>
                <a:latin typeface="Meiryo UI" panose="020B0604030504040204" pitchFamily="50" charset="-128"/>
                <a:ea typeface="Meiryo UI" panose="020B0604030504040204" pitchFamily="50" charset="-128"/>
              </a:rPr>
              <a:t>/AI</a:t>
            </a:r>
            <a:r>
              <a:rPr lang="ja-JP" altLang="en-US" sz="2000" b="1" u="sng" dirty="0" smtClean="0">
                <a:solidFill>
                  <a:srgbClr val="FF0000"/>
                </a:solidFill>
                <a:latin typeface="Meiryo UI" panose="020B0604030504040204" pitchFamily="50" charset="-128"/>
                <a:ea typeface="Meiryo UI" panose="020B0604030504040204" pitchFamily="50" charset="-128"/>
              </a:rPr>
              <a:t>の活用</a:t>
            </a:r>
            <a:r>
              <a:rPr lang="ja-JP" altLang="en-US" sz="2000" b="1" u="sng" dirty="0" smtClean="0">
                <a:latin typeface="Meiryo UI" panose="020B0604030504040204" pitchFamily="50" charset="-128"/>
                <a:ea typeface="Meiryo UI" panose="020B0604030504040204" pitchFamily="50" charset="-128"/>
              </a:rPr>
              <a:t>による</a:t>
            </a:r>
            <a:r>
              <a:rPr lang="ja-JP" altLang="en-US" sz="2000" b="1" u="sng" dirty="0" smtClean="0">
                <a:solidFill>
                  <a:srgbClr val="FF0000"/>
                </a:solidFill>
                <a:latin typeface="Meiryo UI" panose="020B0604030504040204" pitchFamily="50" charset="-128"/>
                <a:ea typeface="Meiryo UI" panose="020B0604030504040204" pitchFamily="50" charset="-128"/>
              </a:rPr>
              <a:t>自社の課題解決・生産性向上等</a:t>
            </a:r>
            <a:r>
              <a:rPr lang="ja-JP" altLang="en-US" sz="2000" b="1" u="sng" dirty="0" smtClean="0">
                <a:latin typeface="Meiryo UI" panose="020B0604030504040204" pitchFamily="50" charset="-128"/>
                <a:ea typeface="Meiryo UI" panose="020B0604030504040204" pitchFamily="50" charset="-128"/>
              </a:rPr>
              <a:t>を目指す県内企業の</a:t>
            </a:r>
            <a:r>
              <a:rPr lang="ja-JP" altLang="en-US" sz="2000" b="1" u="sng" dirty="0" smtClean="0">
                <a:solidFill>
                  <a:srgbClr val="FF0000"/>
                </a:solidFill>
                <a:latin typeface="Meiryo UI" panose="020B0604030504040204" pitchFamily="50" charset="-128"/>
                <a:ea typeface="Meiryo UI" panose="020B0604030504040204" pitchFamily="50" charset="-128"/>
              </a:rPr>
              <a:t>経営者の皆様方</a:t>
            </a:r>
            <a:r>
              <a:rPr lang="ja-JP" altLang="en-US" sz="2000" b="1" u="sng" dirty="0" smtClean="0">
                <a:latin typeface="Meiryo UI" panose="020B0604030504040204" pitchFamily="50" charset="-128"/>
                <a:ea typeface="Meiryo UI" panose="020B0604030504040204" pitchFamily="50" charset="-128"/>
              </a:rPr>
              <a:t>のためのセミナーを開催します！</a:t>
            </a:r>
            <a:endParaRPr lang="en-US" altLang="ja-JP" sz="20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内容</a:t>
            </a:r>
            <a:r>
              <a:rPr lang="en-US" altLang="ja-JP" sz="1600" b="1" dirty="0" smtClean="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solidFill>
                  <a:srgbClr val="FF0000"/>
                </a:solidFill>
                <a:latin typeface="Meiryo UI" panose="020B0604030504040204" pitchFamily="50" charset="-128"/>
                <a:ea typeface="Meiryo UI" panose="020B0604030504040204" pitchFamily="50" charset="-128"/>
              </a:rPr>
              <a:t> </a:t>
            </a:r>
            <a:r>
              <a:rPr lang="en-US" altLang="ja-JP" sz="1600" b="1" dirty="0" err="1" smtClean="0">
                <a:solidFill>
                  <a:srgbClr val="FF0000"/>
                </a:solidFill>
                <a:latin typeface="Meiryo UI" panose="020B0604030504040204" pitchFamily="50" charset="-128"/>
                <a:ea typeface="Meiryo UI" panose="020B0604030504040204" pitchFamily="50" charset="-128"/>
              </a:rPr>
              <a:t>IoT</a:t>
            </a:r>
            <a:r>
              <a:rPr lang="en-US" altLang="ja-JP" sz="1600" b="1" dirty="0" smtClean="0">
                <a:solidFill>
                  <a:srgbClr val="FF0000"/>
                </a:solidFill>
                <a:latin typeface="Meiryo UI" panose="020B0604030504040204" pitchFamily="50" charset="-128"/>
                <a:ea typeface="Meiryo UI" panose="020B0604030504040204" pitchFamily="50" charset="-128"/>
              </a:rPr>
              <a:t>/AI</a:t>
            </a:r>
            <a:r>
              <a:rPr lang="ja-JP" altLang="en-US" sz="1600" b="1" dirty="0" smtClean="0">
                <a:latin typeface="Meiryo UI" panose="020B0604030504040204" pitchFamily="50" charset="-128"/>
                <a:ea typeface="Meiryo UI" panose="020B0604030504040204" pitchFamily="50" charset="-128"/>
              </a:rPr>
              <a:t>の活用による自社の</a:t>
            </a:r>
            <a:r>
              <a:rPr lang="ja-JP" altLang="en-US" sz="1600" b="1" dirty="0" smtClean="0">
                <a:solidFill>
                  <a:srgbClr val="FF0000"/>
                </a:solidFill>
                <a:latin typeface="Meiryo UI" panose="020B0604030504040204" pitchFamily="50" charset="-128"/>
                <a:ea typeface="Meiryo UI" panose="020B0604030504040204" pitchFamily="50" charset="-128"/>
              </a:rPr>
              <a:t>課題解決・生産性向上</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 </a:t>
            </a:r>
            <a:r>
              <a:rPr lang="en-US" altLang="ja-JP" sz="1600" b="1" dirty="0" err="1" smtClean="0">
                <a:solidFill>
                  <a:srgbClr val="FF0000"/>
                </a:solidFill>
                <a:latin typeface="Meiryo UI" panose="020B0604030504040204" pitchFamily="50" charset="-128"/>
                <a:ea typeface="Meiryo UI" panose="020B0604030504040204" pitchFamily="50" charset="-128"/>
              </a:rPr>
              <a:t>IoT</a:t>
            </a:r>
            <a:r>
              <a:rPr lang="en-US" altLang="ja-JP" sz="1600" b="1" dirty="0" smtClean="0">
                <a:solidFill>
                  <a:srgbClr val="FF0000"/>
                </a:solidFill>
                <a:latin typeface="Meiryo UI" panose="020B0604030504040204" pitchFamily="50" charset="-128"/>
                <a:ea typeface="Meiryo UI" panose="020B0604030504040204" pitchFamily="50" charset="-128"/>
              </a:rPr>
              <a:t>/AI</a:t>
            </a:r>
            <a:r>
              <a:rPr lang="ja-JP" altLang="en-US" sz="1600" b="1" dirty="0" smtClean="0">
                <a:latin typeface="Meiryo UI" panose="020B0604030504040204" pitchFamily="50" charset="-128"/>
                <a:ea typeface="Meiryo UI" panose="020B0604030504040204" pitchFamily="50" charset="-128"/>
              </a:rPr>
              <a:t>を導入する際の</a:t>
            </a:r>
            <a:r>
              <a:rPr lang="ja-JP" altLang="en-US" sz="1600" b="1" dirty="0" smtClean="0">
                <a:solidFill>
                  <a:srgbClr val="FF0000"/>
                </a:solidFill>
                <a:latin typeface="Meiryo UI" panose="020B0604030504040204" pitchFamily="50" charset="-128"/>
                <a:ea typeface="Meiryo UI" panose="020B0604030504040204" pitchFamily="50" charset="-128"/>
              </a:rPr>
              <a:t>留意点</a:t>
            </a:r>
            <a:r>
              <a:rPr lang="ja-JP" altLang="en-US" sz="1600" b="1" dirty="0" smtClean="0">
                <a:latin typeface="Meiryo UI" panose="020B0604030504040204" pitchFamily="50" charset="-128"/>
                <a:ea typeface="Meiryo UI" panose="020B0604030504040204" pitchFamily="50" charset="-128"/>
              </a:rPr>
              <a:t>や</a:t>
            </a:r>
            <a:r>
              <a:rPr lang="ja-JP" altLang="en-US" sz="1600" b="1" dirty="0" smtClean="0">
                <a:solidFill>
                  <a:srgbClr val="FF0000"/>
                </a:solidFill>
                <a:latin typeface="Meiryo UI" panose="020B0604030504040204" pitchFamily="50" charset="-128"/>
                <a:ea typeface="Meiryo UI" panose="020B0604030504040204" pitchFamily="50" charset="-128"/>
              </a:rPr>
              <a:t>導入効果</a:t>
            </a:r>
            <a:r>
              <a:rPr lang="ja-JP" altLang="en-US" sz="1600" b="1" dirty="0" smtClean="0">
                <a:latin typeface="Meiryo UI" panose="020B0604030504040204" pitchFamily="50" charset="-128"/>
                <a:ea typeface="Meiryo UI" panose="020B0604030504040204" pitchFamily="50" charset="-128"/>
              </a:rPr>
              <a:t>と</a:t>
            </a:r>
            <a:r>
              <a:rPr lang="ja-JP" altLang="en-US" sz="1600" b="1" dirty="0" smtClean="0">
                <a:solidFill>
                  <a:srgbClr val="FF0000"/>
                </a:solidFill>
                <a:latin typeface="Meiryo UI" panose="020B0604030504040204" pitchFamily="50" charset="-128"/>
                <a:ea typeface="Meiryo UI" panose="020B0604030504040204" pitchFamily="50" charset="-128"/>
              </a:rPr>
              <a:t>ノウハウ</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smtClean="0">
                <a:solidFill>
                  <a:srgbClr val="FF0000"/>
                </a:solidFill>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 </a:t>
            </a:r>
            <a:r>
              <a:rPr lang="en-US" altLang="ja-JP" sz="1600" b="1" dirty="0" err="1" smtClean="0">
                <a:solidFill>
                  <a:srgbClr val="FF0000"/>
                </a:solidFill>
                <a:latin typeface="Meiryo UI" panose="020B0604030504040204" pitchFamily="50" charset="-128"/>
                <a:ea typeface="Meiryo UI" panose="020B0604030504040204" pitchFamily="50" charset="-128"/>
              </a:rPr>
              <a:t>IoT</a:t>
            </a:r>
            <a:r>
              <a:rPr lang="en-US" altLang="ja-JP" sz="1600" b="1" dirty="0" smtClean="0">
                <a:solidFill>
                  <a:srgbClr val="FF0000"/>
                </a:solidFill>
                <a:latin typeface="Meiryo UI" panose="020B0604030504040204" pitchFamily="50" charset="-128"/>
                <a:ea typeface="Meiryo UI" panose="020B0604030504040204" pitchFamily="50" charset="-128"/>
              </a:rPr>
              <a:t>/AI</a:t>
            </a:r>
            <a:r>
              <a:rPr lang="ja-JP" altLang="en-US" sz="1600" b="1" dirty="0" smtClean="0">
                <a:latin typeface="Meiryo UI" panose="020B0604030504040204" pitchFamily="50" charset="-128"/>
                <a:ea typeface="Meiryo UI" panose="020B0604030504040204" pitchFamily="50" charset="-128"/>
              </a:rPr>
              <a:t>を通じた</a:t>
            </a:r>
            <a:r>
              <a:rPr lang="ja-JP" altLang="en-US" sz="1600" b="1" dirty="0" smtClean="0">
                <a:solidFill>
                  <a:srgbClr val="FF0000"/>
                </a:solidFill>
                <a:latin typeface="Meiryo UI" panose="020B0604030504040204" pitchFamily="50" charset="-128"/>
                <a:ea typeface="Meiryo UI" panose="020B0604030504040204" pitchFamily="50" charset="-128"/>
              </a:rPr>
              <a:t>中核人材育成の必要性・ノウハウ</a:t>
            </a:r>
            <a:endParaRPr lang="en-US" altLang="ja-JP" sz="1600" b="1" dirty="0" smtClean="0">
              <a:solidFill>
                <a:srgbClr val="FF0000"/>
              </a:solidFill>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自社のビジネスチャンスとして</a:t>
            </a:r>
            <a:r>
              <a:rPr lang="en-US" altLang="ja-JP" sz="1600" b="1" dirty="0" err="1" smtClean="0">
                <a:solidFill>
                  <a:srgbClr val="FF0000"/>
                </a:solidFill>
                <a:latin typeface="Meiryo UI" panose="020B0604030504040204" pitchFamily="50" charset="-128"/>
                <a:ea typeface="Meiryo UI" panose="020B0604030504040204" pitchFamily="50" charset="-128"/>
              </a:rPr>
              <a:t>IoT</a:t>
            </a:r>
            <a:r>
              <a:rPr lang="en-US" altLang="ja-JP" sz="1600" b="1" dirty="0" smtClean="0">
                <a:solidFill>
                  <a:srgbClr val="FF0000"/>
                </a:solidFill>
                <a:latin typeface="Meiryo UI" panose="020B0604030504040204" pitchFamily="50" charset="-128"/>
                <a:ea typeface="Meiryo UI" panose="020B0604030504040204" pitchFamily="50" charset="-128"/>
              </a:rPr>
              <a:t>/AI</a:t>
            </a:r>
            <a:r>
              <a:rPr lang="ja-JP" altLang="en-US" sz="1600" b="1" dirty="0" smtClean="0">
                <a:latin typeface="Meiryo UI" panose="020B0604030504040204" pitchFamily="50" charset="-128"/>
                <a:ea typeface="Meiryo UI" panose="020B0604030504040204" pitchFamily="50" charset="-128"/>
              </a:rPr>
              <a:t>を活用した</a:t>
            </a:r>
            <a:r>
              <a:rPr lang="ja-JP" altLang="en-US" sz="1600" b="1" dirty="0" smtClean="0">
                <a:solidFill>
                  <a:srgbClr val="FF0000"/>
                </a:solidFill>
                <a:latin typeface="Meiryo UI" panose="020B0604030504040204" pitchFamily="50" charset="-128"/>
                <a:ea typeface="Meiryo UI" panose="020B0604030504040204" pitchFamily="50" charset="-128"/>
              </a:rPr>
              <a:t>製品開発　</a:t>
            </a:r>
            <a:r>
              <a:rPr lang="ja-JP" altLang="en-US" sz="1600" b="1" dirty="0" smtClean="0">
                <a:latin typeface="Meiryo UI" panose="020B0604030504040204" pitchFamily="50" charset="-128"/>
                <a:ea typeface="Meiryo UI" panose="020B0604030504040204" pitchFamily="50" charset="-128"/>
              </a:rPr>
              <a:t>等</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　　　</a:t>
            </a:r>
            <a:r>
              <a:rPr kumimoji="1" lang="ja-JP" altLang="en-US" sz="1300" dirty="0" smtClean="0">
                <a:latin typeface="Meiryo UI" panose="020B0604030504040204" pitchFamily="50" charset="-128"/>
                <a:ea typeface="Meiryo UI" panose="020B0604030504040204" pitchFamily="50" charset="-128"/>
              </a:rPr>
              <a:t>　　</a:t>
            </a:r>
            <a:endParaRPr kumimoji="1" lang="ja-JP" altLang="en-US" sz="1300" dirty="0">
              <a:latin typeface="Meiryo UI" panose="020B0604030504040204" pitchFamily="50" charset="-128"/>
              <a:ea typeface="Meiryo UI" panose="020B0604030504040204" pitchFamily="50" charset="-128"/>
            </a:endParaRPr>
          </a:p>
        </p:txBody>
      </p:sp>
      <p:sp>
        <p:nvSpPr>
          <p:cNvPr id="30" name="ホームベース 29"/>
          <p:cNvSpPr/>
          <p:nvPr/>
        </p:nvSpPr>
        <p:spPr>
          <a:xfrm>
            <a:off x="110456" y="2451167"/>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Trebuchet MS" panose="020B0603020202020204"/>
                <a:ea typeface="メイリオ" panose="020B0604030504040204" pitchFamily="50" charset="-128"/>
                <a:cs typeface="+mn-cs"/>
              </a:rPr>
              <a:t>日時・場所</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2" name="テキスト ボックス 41"/>
          <p:cNvSpPr txBox="1"/>
          <p:nvPr/>
        </p:nvSpPr>
        <p:spPr>
          <a:xfrm>
            <a:off x="0" y="2682528"/>
            <a:ext cx="7488832" cy="1126462"/>
          </a:xfrm>
          <a:prstGeom prst="rect">
            <a:avLst/>
          </a:prstGeom>
          <a:noFill/>
        </p:spPr>
        <p:txBody>
          <a:bodyPr wrap="square" rtlCol="0">
            <a:spAutoFit/>
          </a:bodyPr>
          <a:lstStyle/>
          <a:p>
            <a:pPr>
              <a:lnSpc>
                <a:spcPct val="120000"/>
              </a:lnSpc>
            </a:pPr>
            <a:r>
              <a:rPr kumimoji="1" lang="ja-JP" altLang="en-US" sz="1600" dirty="0" smtClean="0">
                <a:latin typeface="Meiryo UI" panose="020B0604030504040204" pitchFamily="50" charset="-128"/>
                <a:ea typeface="Meiryo UI" panose="020B0604030504040204" pitchFamily="50" charset="-128"/>
              </a:rPr>
              <a:t>日　時：</a:t>
            </a:r>
            <a:r>
              <a:rPr lang="ja-JP" altLang="en-US" sz="1600" dirty="0" smtClean="0">
                <a:latin typeface="Meiryo UI" panose="020B0604030504040204" pitchFamily="50" charset="-128"/>
                <a:ea typeface="Meiryo UI" panose="020B0604030504040204" pitchFamily="50" charset="-128"/>
              </a:rPr>
              <a:t>令和２</a:t>
            </a:r>
            <a:r>
              <a:rPr kumimoji="1" lang="ja-JP" altLang="en-US" sz="1600" dirty="0" smtClean="0">
                <a:latin typeface="Meiryo UI" panose="020B0604030504040204" pitchFamily="50" charset="-128"/>
                <a:ea typeface="Meiryo UI" panose="020B0604030504040204" pitchFamily="50" charset="-128"/>
              </a:rPr>
              <a:t>年</a:t>
            </a:r>
            <a:r>
              <a:rPr lang="ja-JP" altLang="en-US" sz="2400" b="1" dirty="0" smtClean="0">
                <a:latin typeface="Meiryo UI" panose="020B0604030504040204" pitchFamily="50" charset="-128"/>
                <a:ea typeface="Meiryo UI" panose="020B0604030504040204" pitchFamily="50" charset="-128"/>
              </a:rPr>
              <a:t>９</a:t>
            </a:r>
            <a:r>
              <a:rPr lang="ja-JP" altLang="en-US" sz="1600" dirty="0" smtClean="0">
                <a:latin typeface="Meiryo UI" panose="020B0604030504040204" pitchFamily="50" charset="-128"/>
                <a:ea typeface="Meiryo UI" panose="020B0604030504040204" pitchFamily="50" charset="-128"/>
              </a:rPr>
              <a:t>月</a:t>
            </a:r>
            <a:r>
              <a:rPr lang="ja-JP" altLang="en-US" sz="2400" b="1" dirty="0" smtClean="0">
                <a:latin typeface="Meiryo UI" panose="020B0604030504040204" pitchFamily="50" charset="-128"/>
                <a:ea typeface="Meiryo UI" panose="020B0604030504040204" pitchFamily="50" charset="-128"/>
              </a:rPr>
              <a:t>１４</a:t>
            </a:r>
            <a:r>
              <a:rPr lang="ja-JP" altLang="en-US" sz="1600" dirty="0" smtClean="0">
                <a:latin typeface="Meiryo UI" panose="020B0604030504040204" pitchFamily="50" charset="-128"/>
                <a:ea typeface="Meiryo UI" panose="020B0604030504040204" pitchFamily="50" charset="-128"/>
              </a:rPr>
              <a:t>日（</a:t>
            </a:r>
            <a:r>
              <a:rPr lang="ja-JP" altLang="en-US" sz="2400" b="1" dirty="0" smtClean="0">
                <a:latin typeface="Meiryo UI" panose="020B0604030504040204" pitchFamily="50" charset="-128"/>
                <a:ea typeface="Meiryo UI" panose="020B0604030504040204" pitchFamily="50" charset="-128"/>
              </a:rPr>
              <a:t>月</a:t>
            </a:r>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９</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０</a:t>
            </a:r>
            <a:r>
              <a:rPr lang="en-US" altLang="ja-JP" sz="1600" b="1" dirty="0" smtClean="0">
                <a:latin typeface="Meiryo UI" panose="020B0604030504040204" pitchFamily="50" charset="-128"/>
                <a:ea typeface="Meiryo UI" panose="020B0604030504040204" pitchFamily="50" charset="-128"/>
              </a:rPr>
              <a:t>0</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12:00</a:t>
            </a:r>
            <a:endParaRPr lang="en-US" altLang="ja-JP" sz="1600" b="1" dirty="0">
              <a:latin typeface="Meiryo UI" panose="020B0604030504040204" pitchFamily="50" charset="-128"/>
              <a:ea typeface="Meiryo UI" panose="020B0604030504040204" pitchFamily="50" charset="-128"/>
            </a:endParaRPr>
          </a:p>
          <a:p>
            <a:pPr>
              <a:lnSpc>
                <a:spcPct val="120000"/>
              </a:lnSpc>
            </a:pPr>
            <a:r>
              <a:rPr kumimoji="1" lang="ja-JP" altLang="en-US" sz="1600" dirty="0" smtClean="0">
                <a:latin typeface="Meiryo UI" panose="020B0604030504040204" pitchFamily="50" charset="-128"/>
                <a:ea typeface="Meiryo UI" panose="020B0604030504040204" pitchFamily="50" charset="-128"/>
              </a:rPr>
              <a:t>場　所：</a:t>
            </a:r>
            <a:r>
              <a:rPr lang="en-US" altLang="ja-JP" sz="1600" dirty="0">
                <a:latin typeface="Meiryo UI" panose="020B0604030504040204" pitchFamily="50" charset="-128"/>
                <a:ea typeface="Meiryo UI" panose="020B0604030504040204" pitchFamily="50" charset="-128"/>
              </a:rPr>
              <a:t>TKP</a:t>
            </a:r>
            <a:r>
              <a:rPr lang="ja-JP" altLang="en-US" sz="1600" dirty="0">
                <a:latin typeface="Meiryo UI" panose="020B0604030504040204" pitchFamily="50" charset="-128"/>
                <a:ea typeface="Meiryo UI" panose="020B0604030504040204" pitchFamily="50" charset="-128"/>
              </a:rPr>
              <a:t>ガーデンシティ</a:t>
            </a:r>
            <a:r>
              <a:rPr lang="en-US" altLang="ja-JP" sz="1600" dirty="0">
                <a:latin typeface="Meiryo UI" panose="020B0604030504040204" pitchFamily="50" charset="-128"/>
                <a:ea typeface="Meiryo UI" panose="020B0604030504040204" pitchFamily="50" charset="-128"/>
              </a:rPr>
              <a:t>PREMIUM</a:t>
            </a:r>
            <a:r>
              <a:rPr lang="ja-JP" altLang="en-US" sz="1600" dirty="0">
                <a:latin typeface="Meiryo UI" panose="020B0604030504040204" pitchFamily="50" charset="-128"/>
                <a:ea typeface="Meiryo UI" panose="020B0604030504040204" pitchFamily="50" charset="-128"/>
              </a:rPr>
              <a:t>金沢駅西口３</a:t>
            </a:r>
            <a:r>
              <a:rPr lang="en-US" altLang="ja-JP" sz="1600" dirty="0">
                <a:latin typeface="Meiryo UI" panose="020B0604030504040204" pitchFamily="50" charset="-128"/>
                <a:ea typeface="Meiryo UI" panose="020B0604030504040204" pitchFamily="50" charset="-128"/>
              </a:rPr>
              <a:t>B</a:t>
            </a:r>
            <a:r>
              <a:rPr lang="ja-JP" altLang="en-US" sz="1600" dirty="0" smtClean="0">
                <a:latin typeface="Meiryo UI" panose="020B0604030504040204" pitchFamily="50" charset="-128"/>
                <a:ea typeface="Meiryo UI" panose="020B0604030504040204" pitchFamily="50" charset="-128"/>
              </a:rPr>
              <a:t>会議室</a:t>
            </a:r>
            <a:endParaRPr lang="en-US" altLang="ja-JP" sz="1600" dirty="0" smtClean="0">
              <a:latin typeface="Meiryo UI" panose="020B0604030504040204" pitchFamily="50" charset="-128"/>
              <a:ea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（石川県金沢市広岡二丁目 </a:t>
            </a:r>
            <a:r>
              <a:rPr lang="en-US" altLang="ja-JP" sz="1600" dirty="0">
                <a:latin typeface="Meiryo UI" panose="020B0604030504040204" pitchFamily="50" charset="-128"/>
                <a:ea typeface="Meiryo UI" panose="020B0604030504040204" pitchFamily="50" charset="-128"/>
              </a:rPr>
              <a:t>13 </a:t>
            </a:r>
            <a:r>
              <a:rPr lang="ja-JP" altLang="en-US" sz="1600" dirty="0">
                <a:latin typeface="Meiryo UI" panose="020B0604030504040204" pitchFamily="50" charset="-128"/>
                <a:ea typeface="Meiryo UI" panose="020B0604030504040204" pitchFamily="50" charset="-128"/>
              </a:rPr>
              <a:t>番 </a:t>
            </a:r>
            <a:r>
              <a:rPr lang="en-US" altLang="ja-JP" sz="1600" dirty="0">
                <a:latin typeface="Meiryo UI" panose="020B0604030504040204" pitchFamily="50" charset="-128"/>
                <a:ea typeface="Meiryo UI" panose="020B0604030504040204" pitchFamily="50" charset="-128"/>
              </a:rPr>
              <a:t>33 </a:t>
            </a:r>
            <a:r>
              <a:rPr lang="ja-JP" altLang="en-US" sz="1600" dirty="0">
                <a:latin typeface="Meiryo UI" panose="020B0604030504040204" pitchFamily="50" charset="-128"/>
                <a:ea typeface="Meiryo UI" panose="020B0604030504040204" pitchFamily="50" charset="-128"/>
              </a:rPr>
              <a:t>号 </a:t>
            </a:r>
            <a:r>
              <a:rPr lang="en-US" altLang="ja-JP" sz="1600" dirty="0">
                <a:latin typeface="Meiryo UI" panose="020B0604030504040204" pitchFamily="50" charset="-128"/>
                <a:ea typeface="Meiryo UI" panose="020B0604030504040204" pitchFamily="50" charset="-128"/>
              </a:rPr>
              <a:t>JR </a:t>
            </a:r>
            <a:r>
              <a:rPr lang="ja-JP" altLang="en-US" sz="1600" dirty="0">
                <a:latin typeface="Meiryo UI" panose="020B0604030504040204" pitchFamily="50" charset="-128"/>
                <a:ea typeface="Meiryo UI" panose="020B0604030504040204" pitchFamily="50" charset="-128"/>
              </a:rPr>
              <a:t>金沢駅西第三 </a:t>
            </a:r>
            <a:r>
              <a:rPr lang="en-US" altLang="ja-JP" sz="1600" dirty="0">
                <a:latin typeface="Meiryo UI" panose="020B0604030504040204" pitchFamily="50" charset="-128"/>
                <a:ea typeface="Meiryo UI" panose="020B0604030504040204" pitchFamily="50" charset="-128"/>
              </a:rPr>
              <a:t>NK </a:t>
            </a:r>
            <a:r>
              <a:rPr lang="ja-JP" altLang="en-US" sz="1600" dirty="0">
                <a:latin typeface="Meiryo UI" panose="020B0604030504040204" pitchFamily="50" charset="-128"/>
                <a:ea typeface="Meiryo UI" panose="020B0604030504040204" pitchFamily="50" charset="-128"/>
              </a:rPr>
              <a:t>ビル）</a:t>
            </a:r>
            <a:endParaRPr kumimoji="1" lang="ja-JP" altLang="en-US" sz="1600" dirty="0">
              <a:latin typeface="Meiryo UI" panose="020B0604030504040204" pitchFamily="50" charset="-128"/>
              <a:ea typeface="Meiryo UI" panose="020B0604030504040204" pitchFamily="50" charset="-128"/>
            </a:endParaRPr>
          </a:p>
        </p:txBody>
      </p:sp>
      <p:sp>
        <p:nvSpPr>
          <p:cNvPr id="47" name="ホームベース 46"/>
          <p:cNvSpPr/>
          <p:nvPr/>
        </p:nvSpPr>
        <p:spPr>
          <a:xfrm>
            <a:off x="141242" y="3762648"/>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smtClean="0">
                <a:solidFill>
                  <a:prstClr val="white"/>
                </a:solidFill>
                <a:latin typeface="Trebuchet MS" panose="020B0603020202020204"/>
                <a:ea typeface="メイリオ" panose="020B0604030504040204" pitchFamily="50" charset="-128"/>
              </a:rPr>
              <a:t>受講対象者</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cs typeface="+mn-cs"/>
            </a:endParaRPr>
          </a:p>
        </p:txBody>
      </p:sp>
      <p:sp>
        <p:nvSpPr>
          <p:cNvPr id="48" name="テキスト ボックス 47"/>
          <p:cNvSpPr txBox="1"/>
          <p:nvPr/>
        </p:nvSpPr>
        <p:spPr>
          <a:xfrm>
            <a:off x="106912" y="4104024"/>
            <a:ext cx="7313140" cy="830997"/>
          </a:xfrm>
          <a:prstGeom prst="rect">
            <a:avLst/>
          </a:prstGeom>
          <a:noFill/>
        </p:spPr>
        <p:txBody>
          <a:bodyPr wrap="square" rtlCol="0">
            <a:spAutoFit/>
          </a:bodyPr>
          <a:lstStyle/>
          <a:p>
            <a:pPr>
              <a:lnSpc>
                <a:spcPct val="120000"/>
              </a:lnSpc>
            </a:pPr>
            <a:r>
              <a:rPr kumimoji="1" lang="ja-JP" altLang="en-US" sz="2000" b="1" dirty="0" smtClean="0">
                <a:latin typeface="Meiryo UI" panose="020B0604030504040204" pitchFamily="50" charset="-128"/>
                <a:ea typeface="Meiryo UI" panose="020B0604030504040204" pitchFamily="50" charset="-128"/>
              </a:rPr>
              <a:t>石川県内のモノづくり企業等の経営者</a:t>
            </a:r>
            <a:r>
              <a:rPr lang="ja-JP" altLang="en-US" sz="2000" b="1" dirty="0" smtClean="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代表者、役員、管理者等）</a:t>
            </a:r>
            <a:endParaRPr kumimoji="1" lang="en-US" altLang="ja-JP" sz="2000" b="1" dirty="0" smtClean="0">
              <a:latin typeface="Meiryo UI" panose="020B0604030504040204" pitchFamily="50" charset="-128"/>
              <a:ea typeface="Meiryo UI" panose="020B0604030504040204" pitchFamily="50" charset="-128"/>
            </a:endParaRPr>
          </a:p>
          <a:p>
            <a:pPr>
              <a:lnSpc>
                <a:spcPct val="120000"/>
              </a:lnSpc>
            </a:pPr>
            <a:r>
              <a:rPr lang="ja-JP" altLang="en-US" sz="2000" b="1" dirty="0">
                <a:latin typeface="Meiryo UI" panose="020B0604030504040204" pitchFamily="50" charset="-128"/>
                <a:ea typeface="Meiryo UI" panose="020B0604030504040204" pitchFamily="50" charset="-128"/>
              </a:rPr>
              <a:t>　</a:t>
            </a:r>
            <a:r>
              <a:rPr lang="ja-JP" altLang="en-US" sz="2000" b="1" dirty="0" smtClean="0">
                <a:latin typeface="Meiryo UI" panose="020B0604030504040204" pitchFamily="50" charset="-128"/>
                <a:ea typeface="Meiryo UI" panose="020B0604030504040204" pitchFamily="50" charset="-128"/>
              </a:rPr>
              <a:t>　　　　　　　　　　　　　　　　　　　　</a:t>
            </a:r>
            <a:r>
              <a:rPr lang="en-US" altLang="ja-JP" sz="2000" b="1" dirty="0">
                <a:latin typeface="Meiryo UI" panose="020B0604030504040204" pitchFamily="50" charset="-128"/>
                <a:ea typeface="Meiryo UI" panose="020B0604030504040204" pitchFamily="50" charset="-128"/>
              </a:rPr>
              <a:t>4</a:t>
            </a:r>
            <a:r>
              <a:rPr kumimoji="1" lang="en-US" altLang="ja-JP" sz="2000" b="1" dirty="0" smtClean="0">
                <a:latin typeface="Meiryo UI" panose="020B0604030504040204" pitchFamily="50" charset="-128"/>
                <a:ea typeface="Meiryo UI" panose="020B0604030504040204" pitchFamily="50" charset="-128"/>
              </a:rPr>
              <a:t>0</a:t>
            </a:r>
            <a:r>
              <a:rPr kumimoji="1" lang="ja-JP" altLang="en-US" sz="2000" b="1" dirty="0" smtClean="0">
                <a:latin typeface="Meiryo UI" panose="020B0604030504040204" pitchFamily="50" charset="-128"/>
                <a:ea typeface="Meiryo UI" panose="020B0604030504040204" pitchFamily="50" charset="-128"/>
              </a:rPr>
              <a:t>～</a:t>
            </a:r>
            <a:r>
              <a:rPr lang="en-US" altLang="ja-JP" sz="2000" b="1" dirty="0">
                <a:latin typeface="Meiryo UI" panose="020B0604030504040204" pitchFamily="50" charset="-128"/>
                <a:ea typeface="Meiryo UI" panose="020B0604030504040204" pitchFamily="50" charset="-128"/>
              </a:rPr>
              <a:t>5</a:t>
            </a:r>
            <a:r>
              <a:rPr kumimoji="1" lang="en-US" altLang="ja-JP" sz="2000" b="1" dirty="0" smtClean="0">
                <a:latin typeface="Meiryo UI" panose="020B0604030504040204" pitchFamily="50" charset="-128"/>
                <a:ea typeface="Meiryo UI" panose="020B0604030504040204" pitchFamily="50" charset="-128"/>
              </a:rPr>
              <a:t>0</a:t>
            </a:r>
            <a:r>
              <a:rPr kumimoji="1" lang="ja-JP" altLang="en-US" sz="2000" b="1" dirty="0" smtClean="0">
                <a:latin typeface="Meiryo UI" panose="020B0604030504040204" pitchFamily="50" charset="-128"/>
                <a:ea typeface="Meiryo UI" panose="020B0604030504040204" pitchFamily="50" charset="-128"/>
              </a:rPr>
              <a:t>名程度（先着）</a:t>
            </a:r>
            <a:endParaRPr kumimoji="1" lang="ja-JP" altLang="en-US" sz="2000" b="1" dirty="0">
              <a:latin typeface="Meiryo UI" panose="020B0604030504040204" pitchFamily="50" charset="-128"/>
              <a:ea typeface="Meiryo UI" panose="020B0604030504040204" pitchFamily="50" charset="-128"/>
            </a:endParaRPr>
          </a:p>
        </p:txBody>
      </p:sp>
      <p:sp>
        <p:nvSpPr>
          <p:cNvPr id="50" name="ホームベース 49"/>
          <p:cNvSpPr/>
          <p:nvPr/>
        </p:nvSpPr>
        <p:spPr>
          <a:xfrm>
            <a:off x="144066" y="4573400"/>
            <a:ext cx="1726831" cy="341376"/>
          </a:xfrm>
          <a:prstGeom prst="homePlat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lang="ja-JP" altLang="en-US" sz="1800" b="1" dirty="0" smtClean="0">
                <a:solidFill>
                  <a:prstClr val="white"/>
                </a:solidFill>
                <a:latin typeface="Trebuchet MS" panose="020B0603020202020204"/>
                <a:ea typeface="メイリオ" panose="020B0604030504040204" pitchFamily="50" charset="-128"/>
              </a:rPr>
              <a:t>講義名・講師</a:t>
            </a:r>
            <a:endParaRPr kumimoji="1" lang="ja-JP" altLang="en-US" sz="1800" b="1" i="0" u="none" strike="noStrike" kern="1200" cap="none" spc="0" normalizeH="0" baseline="0" noProof="0" dirty="0">
              <a:ln>
                <a:noFill/>
              </a:ln>
              <a:solidFill>
                <a:prstClr val="white"/>
              </a:solidFill>
              <a:effectLst/>
              <a:uLnTx/>
              <a:uFillTx/>
              <a:latin typeface="Trebuchet MS" panose="020B0603020202020204"/>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980245591"/>
              </p:ext>
            </p:extLst>
          </p:nvPr>
        </p:nvGraphicFramePr>
        <p:xfrm>
          <a:off x="144066" y="4914776"/>
          <a:ext cx="6912768" cy="4933920"/>
        </p:xfrm>
        <a:graphic>
          <a:graphicData uri="http://schemas.openxmlformats.org/drawingml/2006/table">
            <a:tbl>
              <a:tblPr firstRow="1" bandRow="1">
                <a:tableStyleId>{5C22544A-7EE6-4342-B048-85BDC9FD1C3A}</a:tableStyleId>
              </a:tblPr>
              <a:tblGrid>
                <a:gridCol w="2566714">
                  <a:extLst>
                    <a:ext uri="{9D8B030D-6E8A-4147-A177-3AD203B41FA5}">
                      <a16:colId xmlns:a16="http://schemas.microsoft.com/office/drawing/2014/main" val="3115691057"/>
                    </a:ext>
                  </a:extLst>
                </a:gridCol>
                <a:gridCol w="4346054">
                  <a:extLst>
                    <a:ext uri="{9D8B030D-6E8A-4147-A177-3AD203B41FA5}">
                      <a16:colId xmlns:a16="http://schemas.microsoft.com/office/drawing/2014/main" val="3353110381"/>
                    </a:ext>
                  </a:extLst>
                </a:gridCol>
              </a:tblGrid>
              <a:tr h="288032">
                <a:tc>
                  <a:txBody>
                    <a:bodyPr/>
                    <a:lstStyle/>
                    <a:p>
                      <a:pPr algn="ctr"/>
                      <a:r>
                        <a:rPr kumimoji="1" lang="ja-JP" altLang="en-US" sz="1400" dirty="0" smtClean="0">
                          <a:latin typeface="Meiryo UI" panose="020B0604030504040204" pitchFamily="50" charset="-128"/>
                          <a:ea typeface="Meiryo UI" panose="020B0604030504040204" pitchFamily="50" charset="-128"/>
                        </a:rPr>
                        <a:t>講義名</a:t>
                      </a:r>
                      <a:endParaRPr kumimoji="1" lang="ja-JP" altLang="en-US" sz="1400" dirty="0">
                        <a:latin typeface="Meiryo UI" panose="020B0604030504040204" pitchFamily="50" charset="-128"/>
                        <a:ea typeface="Meiryo UI" panose="020B0604030504040204" pitchFamily="50" charset="-128"/>
                      </a:endParaRPr>
                    </a:p>
                  </a:txBody>
                  <a:tcPr>
                    <a:solidFill>
                      <a:srgbClr val="0000CC"/>
                    </a:solidFill>
                  </a:tcPr>
                </a:tc>
                <a:tc>
                  <a:txBody>
                    <a:bodyPr/>
                    <a:lstStyle/>
                    <a:p>
                      <a:pPr algn="ctr"/>
                      <a:r>
                        <a:rPr kumimoji="1" lang="ja-JP" altLang="en-US" sz="1400" dirty="0" smtClean="0">
                          <a:latin typeface="Meiryo UI" panose="020B0604030504040204" pitchFamily="50" charset="-128"/>
                          <a:ea typeface="Meiryo UI" panose="020B0604030504040204" pitchFamily="50" charset="-128"/>
                        </a:rPr>
                        <a:t>講義内容・講師</a:t>
                      </a:r>
                      <a:endParaRPr kumimoji="1" lang="ja-JP" altLang="en-US" sz="1400" dirty="0">
                        <a:latin typeface="Meiryo UI" panose="020B0604030504040204" pitchFamily="50" charset="-128"/>
                        <a:ea typeface="Meiryo UI" panose="020B0604030504040204" pitchFamily="50" charset="-128"/>
                      </a:endParaRPr>
                    </a:p>
                  </a:txBody>
                  <a:tcPr>
                    <a:solidFill>
                      <a:srgbClr val="0000CC"/>
                    </a:solidFill>
                  </a:tcPr>
                </a:tc>
                <a:extLst>
                  <a:ext uri="{0D108BD9-81ED-4DB2-BD59-A6C34878D82A}">
                    <a16:rowId xmlns:a16="http://schemas.microsoft.com/office/drawing/2014/main" val="1270140633"/>
                  </a:ext>
                </a:extLst>
              </a:tr>
              <a:tr h="1185589">
                <a:tc>
                  <a:txBody>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１</a:t>
                      </a:r>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モノづくり企業と</a:t>
                      </a:r>
                      <a:r>
                        <a:rPr kumimoji="1" lang="en-US" altLang="ja-JP" sz="1600" b="1" dirty="0" smtClean="0">
                          <a:latin typeface="Meiryo UI" panose="020B0604030504040204" pitchFamily="50" charset="-128"/>
                          <a:ea typeface="Meiryo UI" panose="020B0604030504040204" pitchFamily="50" charset="-128"/>
                        </a:rPr>
                        <a:t>DX</a:t>
                      </a:r>
                    </a:p>
                    <a:p>
                      <a:r>
                        <a:rPr kumimoji="1" lang="ja-JP" altLang="en-US" sz="1200" b="1" dirty="0" smtClean="0">
                          <a:latin typeface="Meiryo UI" panose="020B0604030504040204" pitchFamily="50" charset="-128"/>
                          <a:ea typeface="Meiryo UI" panose="020B0604030504040204" pitchFamily="50" charset="-128"/>
                        </a:rPr>
                        <a:t>（デジタルトランスフォーメーション）</a:t>
                      </a:r>
                      <a:endParaRPr kumimoji="1" lang="en-US" altLang="ja-JP" sz="1200" b="1" dirty="0" smtClean="0">
                        <a:latin typeface="Meiryo UI" panose="020B0604030504040204" pitchFamily="50" charset="-128"/>
                        <a:ea typeface="Meiryo UI" panose="020B0604030504040204" pitchFamily="50" charset="-128"/>
                      </a:endParaRPr>
                    </a:p>
                  </a:txBody>
                  <a:tcPr anchor="ctr">
                    <a:solidFill>
                      <a:srgbClr val="FF9900">
                        <a:alpha val="50000"/>
                      </a:srgbClr>
                    </a:solidFill>
                  </a:tcPr>
                </a:tc>
                <a:tc rowSpan="2">
                  <a:txBody>
                    <a:bodyPr/>
                    <a:lstStyle/>
                    <a:p>
                      <a:r>
                        <a:rPr kumimoji="1" lang="ja-JP" altLang="en-US" sz="1400" b="0" dirty="0" smtClean="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企業における</a:t>
                      </a:r>
                      <a:r>
                        <a:rPr kumimoji="1" lang="en-US" altLang="ja-JP" sz="1400" b="1" dirty="0" smtClean="0">
                          <a:latin typeface="Meiryo UI" panose="020B0604030504040204" pitchFamily="50" charset="-128"/>
                          <a:ea typeface="Meiryo UI" panose="020B0604030504040204" pitchFamily="50" charset="-128"/>
                        </a:rPr>
                        <a:t>DX</a:t>
                      </a:r>
                      <a:r>
                        <a:rPr kumimoji="1" lang="ja-JP" altLang="en-US" sz="1400" b="1" dirty="0" smtClean="0">
                          <a:latin typeface="Meiryo UI" panose="020B0604030504040204" pitchFamily="50" charset="-128"/>
                          <a:ea typeface="Meiryo UI" panose="020B0604030504040204" pitchFamily="50" charset="-128"/>
                        </a:rPr>
                        <a:t>（デジタルトランスフォーメーション）の推進において求められる技術、マインドについて、</a:t>
                      </a:r>
                      <a:r>
                        <a:rPr kumimoji="1" lang="en-US" altLang="ja-JP" sz="1400" b="1" dirty="0" smtClean="0">
                          <a:latin typeface="Meiryo UI" panose="020B0604030504040204" pitchFamily="50" charset="-128"/>
                          <a:ea typeface="Meiryo UI" panose="020B0604030504040204" pitchFamily="50" charset="-128"/>
                        </a:rPr>
                        <a:t>DX</a:t>
                      </a:r>
                      <a:r>
                        <a:rPr kumimoji="1" lang="ja-JP" altLang="en-US" sz="1400" b="1" dirty="0" smtClean="0">
                          <a:latin typeface="Meiryo UI" panose="020B0604030504040204" pitchFamily="50" charset="-128"/>
                          <a:ea typeface="Meiryo UI" panose="020B0604030504040204" pitchFamily="50" charset="-128"/>
                        </a:rPr>
                        <a:t>推進の指標を用いながら学ぶ。また、</a:t>
                      </a:r>
                      <a:r>
                        <a:rPr kumimoji="1" lang="en-US" altLang="ja-JP" sz="1400" b="1" dirty="0" err="1" smtClean="0">
                          <a:latin typeface="Meiryo UI" panose="020B0604030504040204" pitchFamily="50" charset="-128"/>
                          <a:ea typeface="Meiryo UI" panose="020B0604030504040204" pitchFamily="50" charset="-128"/>
                        </a:rPr>
                        <a:t>IoT</a:t>
                      </a:r>
                      <a:r>
                        <a:rPr kumimoji="1" lang="en-US" altLang="ja-JP" sz="1400" b="1" dirty="0" smtClean="0">
                          <a:latin typeface="Meiryo UI" panose="020B0604030504040204" pitchFamily="50" charset="-128"/>
                          <a:ea typeface="Meiryo UI" panose="020B0604030504040204" pitchFamily="50" charset="-128"/>
                        </a:rPr>
                        <a:t>/AI</a:t>
                      </a:r>
                      <a:r>
                        <a:rPr kumimoji="1" lang="ja-JP" altLang="en-US" sz="1400" b="1" dirty="0" smtClean="0">
                          <a:latin typeface="Meiryo UI" panose="020B0604030504040204" pitchFamily="50" charset="-128"/>
                          <a:ea typeface="Meiryo UI" panose="020B0604030504040204" pitchFamily="50" charset="-128"/>
                        </a:rPr>
                        <a:t>の現在のパラダイムシフトの状況を</a:t>
                      </a:r>
                      <a:r>
                        <a:rPr kumimoji="1" lang="en-US" altLang="ja-JP" sz="1400" b="1" dirty="0" err="1" smtClean="0">
                          <a:latin typeface="Meiryo UI" panose="020B0604030504040204" pitchFamily="50" charset="-128"/>
                          <a:ea typeface="Meiryo UI" panose="020B0604030504040204" pitchFamily="50" charset="-128"/>
                        </a:rPr>
                        <a:t>IoT</a:t>
                      </a:r>
                      <a:r>
                        <a:rPr kumimoji="1" lang="en-US" altLang="ja-JP" sz="1400" b="1" dirty="0" smtClean="0">
                          <a:latin typeface="Meiryo UI" panose="020B0604030504040204" pitchFamily="50" charset="-128"/>
                          <a:ea typeface="Meiryo UI" panose="020B0604030504040204" pitchFamily="50" charset="-128"/>
                        </a:rPr>
                        <a:t>/AI</a:t>
                      </a:r>
                      <a:r>
                        <a:rPr kumimoji="1" lang="ja-JP" altLang="en-US" sz="1400" b="1" dirty="0" smtClean="0">
                          <a:latin typeface="Meiryo UI" panose="020B0604030504040204" pitchFamily="50" charset="-128"/>
                          <a:ea typeface="Meiryo UI" panose="020B0604030504040204" pitchFamily="50" charset="-128"/>
                        </a:rPr>
                        <a:t>の有効活用によりビジネス変革に成功した事例を参考に学ぶ。</a:t>
                      </a:r>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8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早稲田大学グローバルソフトウェアエンジニアリング研究所</a:t>
                      </a:r>
                      <a:r>
                        <a:rPr kumimoji="1" lang="en-US" altLang="ja-JP" sz="1200" b="1" baseline="0" dirty="0" smtClean="0">
                          <a:latin typeface="Meiryo UI" panose="020B0604030504040204" pitchFamily="50" charset="-128"/>
                          <a:ea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rPr>
                        <a:t>所長</a:t>
                      </a:r>
                      <a:endParaRPr kumimoji="1" lang="en-US" altLang="ja-JP" sz="1200" b="1" dirty="0" smtClean="0">
                        <a:latin typeface="Meiryo UI" panose="020B0604030504040204" pitchFamily="50" charset="-128"/>
                        <a:ea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rPr>
                        <a:t>スマート</a:t>
                      </a:r>
                      <a:r>
                        <a:rPr kumimoji="1" lang="en-US" altLang="ja-JP" sz="1200" b="1" dirty="0" smtClean="0">
                          <a:latin typeface="Meiryo UI" panose="020B0604030504040204" pitchFamily="50" charset="-128"/>
                          <a:ea typeface="Meiryo UI" panose="020B0604030504040204" pitchFamily="50" charset="-128"/>
                        </a:rPr>
                        <a:t>SE</a:t>
                      </a:r>
                      <a:r>
                        <a:rPr kumimoji="1" lang="ja-JP" altLang="en-US" sz="1200" b="1" dirty="0" smtClean="0">
                          <a:latin typeface="Meiryo UI" panose="020B0604030504040204" pitchFamily="50" charset="-128"/>
                          <a:ea typeface="Meiryo UI" panose="020B0604030504040204" pitchFamily="50" charset="-128"/>
                        </a:rPr>
                        <a:t>コンソーシアム 会長</a:t>
                      </a:r>
                      <a:r>
                        <a:rPr kumimoji="1" lang="ja-JP" altLang="en-US" sz="1400" b="1" dirty="0" smtClean="0">
                          <a:latin typeface="Meiryo UI" panose="020B0604030504040204" pitchFamily="50" charset="-128"/>
                          <a:ea typeface="Meiryo UI" panose="020B0604030504040204" pitchFamily="50" charset="-128"/>
                        </a:rPr>
                        <a:t>　鷲崎　弘宜　氏</a:t>
                      </a:r>
                      <a:endParaRPr kumimoji="1" lang="en-US" altLang="ja-JP" sz="1400" b="1" dirty="0" smtClean="0">
                        <a:latin typeface="Meiryo UI" panose="020B0604030504040204" pitchFamily="50" charset="-128"/>
                        <a:ea typeface="Meiryo UI" panose="020B0604030504040204" pitchFamily="50" charset="-128"/>
                      </a:endParaRPr>
                    </a:p>
                    <a:p>
                      <a:endParaRPr kumimoji="1" lang="en-US" altLang="ja-JP" sz="8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・経済産業省 「デジタル・トランスフォーメーション</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を促進するためのデジタルガバナンスに関する</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有識者検討会」 委員</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1" dirty="0" smtClean="0">
                          <a:latin typeface="Meiryo UI" panose="020B0604030504040204" pitchFamily="50" charset="-128"/>
                          <a:ea typeface="Meiryo UI" panose="020B0604030504040204" pitchFamily="50" charset="-128"/>
                        </a:rPr>
                        <a:t>　・ソフト工学研究の第一人者として研究を実施</a:t>
                      </a:r>
                      <a:endParaRPr kumimoji="1" lang="en-US" altLang="ja-JP" sz="1100" b="1" dirty="0" smtClean="0">
                        <a:latin typeface="Meiryo UI" panose="020B0604030504040204" pitchFamily="50" charset="-128"/>
                        <a:ea typeface="Meiryo UI" panose="020B0604030504040204" pitchFamily="50" charset="-128"/>
                      </a:endParaRPr>
                    </a:p>
                  </a:txBody>
                  <a:tcPr>
                    <a:solidFill>
                      <a:srgbClr val="FF9900">
                        <a:alpha val="48000"/>
                      </a:srgbClr>
                    </a:solidFill>
                  </a:tcPr>
                </a:tc>
                <a:extLst>
                  <a:ext uri="{0D108BD9-81ED-4DB2-BD59-A6C34878D82A}">
                    <a16:rowId xmlns:a16="http://schemas.microsoft.com/office/drawing/2014/main" val="1402216213"/>
                  </a:ext>
                </a:extLst>
              </a:tr>
              <a:tr h="1245915">
                <a:tc>
                  <a:txBody>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２</a:t>
                      </a:r>
                      <a:r>
                        <a:rPr kumimoji="1" lang="en-US" altLang="ja-JP" sz="1600" b="1" dirty="0" smtClean="0">
                          <a:latin typeface="Meiryo UI" panose="020B0604030504040204" pitchFamily="50" charset="-128"/>
                          <a:ea typeface="Meiryo UI" panose="020B0604030504040204" pitchFamily="50" charset="-128"/>
                        </a:rPr>
                        <a:t>】</a:t>
                      </a:r>
                      <a:r>
                        <a:rPr kumimoji="1" lang="en-US" altLang="ja-JP" sz="1600" b="1" dirty="0" err="1" smtClean="0">
                          <a:latin typeface="Meiryo UI" panose="020B0604030504040204" pitchFamily="50" charset="-128"/>
                          <a:ea typeface="Meiryo UI" panose="020B0604030504040204" pitchFamily="50" charset="-128"/>
                        </a:rPr>
                        <a:t>IoT</a:t>
                      </a:r>
                      <a:r>
                        <a:rPr kumimoji="1" lang="en-US" altLang="ja-JP" sz="1600" b="1" dirty="0" smtClean="0">
                          <a:latin typeface="Meiryo UI" panose="020B0604030504040204" pitchFamily="50" charset="-128"/>
                          <a:ea typeface="Meiryo UI" panose="020B0604030504040204" pitchFamily="50" charset="-128"/>
                        </a:rPr>
                        <a:t>/AI</a:t>
                      </a:r>
                      <a:r>
                        <a:rPr kumimoji="1" lang="ja-JP" altLang="en-US" sz="1600" b="1" dirty="0" smtClean="0">
                          <a:latin typeface="Meiryo UI" panose="020B0604030504040204" pitchFamily="50" charset="-128"/>
                          <a:ea typeface="Meiryo UI" panose="020B0604030504040204" pitchFamily="50" charset="-128"/>
                        </a:rPr>
                        <a:t>有効活用</a:t>
                      </a:r>
                      <a:endParaRPr kumimoji="1" lang="en-US" altLang="ja-JP" sz="1600" b="1" dirty="0" smtClean="0">
                        <a:latin typeface="Meiryo UI" panose="020B0604030504040204" pitchFamily="50" charset="-128"/>
                        <a:ea typeface="Meiryo UI" panose="020B0604030504040204" pitchFamily="50" charset="-128"/>
                      </a:endParaRPr>
                    </a:p>
                  </a:txBody>
                  <a:tcPr anchor="ctr">
                    <a:solidFill>
                      <a:srgbClr val="FF9900">
                        <a:alpha val="48000"/>
                      </a:srgbClr>
                    </a:solidFill>
                  </a:tcPr>
                </a:tc>
                <a:tc vMerge="1">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92901613"/>
                  </a:ext>
                </a:extLst>
              </a:tr>
              <a:tr h="2160240">
                <a:tc>
                  <a:txBody>
                    <a:bodyPr/>
                    <a:lstStyle/>
                    <a:p>
                      <a:r>
                        <a:rPr kumimoji="1" lang="en-US" altLang="ja-JP" sz="1600" b="1" dirty="0" smtClean="0">
                          <a:latin typeface="Meiryo UI" panose="020B0604030504040204" pitchFamily="50" charset="-128"/>
                          <a:ea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rPr>
                        <a:t>３</a:t>
                      </a:r>
                      <a:r>
                        <a:rPr kumimoji="1" lang="en-US" altLang="ja-JP" sz="1600" b="1" dirty="0" smtClean="0">
                          <a:latin typeface="Meiryo UI" panose="020B0604030504040204" pitchFamily="50" charset="-128"/>
                          <a:ea typeface="Meiryo UI" panose="020B0604030504040204" pitchFamily="50" charset="-128"/>
                        </a:rPr>
                        <a:t>】</a:t>
                      </a:r>
                      <a:r>
                        <a:rPr kumimoji="1" lang="en-US" altLang="ja-JP" sz="1600" b="1" dirty="0" err="1" smtClean="0">
                          <a:latin typeface="Meiryo UI" panose="020B0604030504040204" pitchFamily="50" charset="-128"/>
                          <a:ea typeface="Meiryo UI" panose="020B0604030504040204" pitchFamily="50" charset="-128"/>
                        </a:rPr>
                        <a:t>IoT</a:t>
                      </a:r>
                      <a:r>
                        <a:rPr kumimoji="1" lang="en-US" altLang="ja-JP" sz="1600" b="1" dirty="0" smtClean="0">
                          <a:latin typeface="Meiryo UI" panose="020B0604030504040204" pitchFamily="50" charset="-128"/>
                          <a:ea typeface="Meiryo UI" panose="020B0604030504040204" pitchFamily="50" charset="-128"/>
                        </a:rPr>
                        <a:t>/AI</a:t>
                      </a:r>
                      <a:r>
                        <a:rPr kumimoji="1" lang="ja-JP" altLang="en-US" sz="1600" b="1" dirty="0" smtClean="0">
                          <a:latin typeface="Meiryo UI" panose="020B0604030504040204" pitchFamily="50" charset="-128"/>
                          <a:ea typeface="Meiryo UI" panose="020B0604030504040204" pitchFamily="50" charset="-128"/>
                        </a:rPr>
                        <a:t>時代の</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　　イノベーションマネジメント</a:t>
                      </a:r>
                      <a:endParaRPr kumimoji="1" lang="en-US" altLang="ja-JP" sz="1600" b="1" dirty="0" smtClean="0">
                        <a:latin typeface="Meiryo UI" panose="020B0604030504040204" pitchFamily="50" charset="-128"/>
                        <a:ea typeface="Meiryo UI" panose="020B0604030504040204" pitchFamily="50" charset="-128"/>
                      </a:endParaRPr>
                    </a:p>
                  </a:txBody>
                  <a:tcPr anchor="ctr">
                    <a:solidFill>
                      <a:srgbClr val="FF9900">
                        <a:alpha val="49804"/>
                      </a:srgbClr>
                    </a:solidFill>
                  </a:tcPr>
                </a:tc>
                <a:tc>
                  <a:txBody>
                    <a:bodyPr/>
                    <a:lstStyle/>
                    <a:p>
                      <a:r>
                        <a:rPr kumimoji="1" lang="ja-JP" altLang="en-US" sz="1400" b="1" dirty="0" smtClean="0">
                          <a:latin typeface="Meiryo UI" panose="020B0604030504040204" pitchFamily="50" charset="-128"/>
                          <a:ea typeface="Meiryo UI" panose="020B0604030504040204" pitchFamily="50" charset="-128"/>
                        </a:rPr>
                        <a:t>　</a:t>
                      </a:r>
                      <a:r>
                        <a:rPr kumimoji="1" lang="en-US" altLang="ja-JP" sz="1400" b="1" dirty="0" err="1" smtClean="0">
                          <a:latin typeface="Meiryo UI" panose="020B0604030504040204" pitchFamily="50" charset="-128"/>
                          <a:ea typeface="Meiryo UI" panose="020B0604030504040204" pitchFamily="50" charset="-128"/>
                        </a:rPr>
                        <a:t>IoT</a:t>
                      </a:r>
                      <a:r>
                        <a:rPr kumimoji="1" lang="en-US" altLang="ja-JP" sz="1400" b="1" dirty="0" smtClean="0">
                          <a:latin typeface="Meiryo UI" panose="020B0604030504040204" pitchFamily="50" charset="-128"/>
                          <a:ea typeface="Meiryo UI" panose="020B0604030504040204" pitchFamily="50" charset="-128"/>
                        </a:rPr>
                        <a:t>/AI</a:t>
                      </a:r>
                      <a:r>
                        <a:rPr kumimoji="1" lang="ja-JP" altLang="en-US" sz="1400" b="1" dirty="0" smtClean="0">
                          <a:latin typeface="Meiryo UI" panose="020B0604030504040204" pitchFamily="50" charset="-128"/>
                          <a:ea typeface="Meiryo UI" panose="020B0604030504040204" pitchFamily="50" charset="-128"/>
                        </a:rPr>
                        <a:t>を活用して、新製品・サービス開発や業務課題解決を行うためのイノベーションマネジメント手法を石川県内の先進事例も参照しながら体系的に学ぶ。</a:t>
                      </a:r>
                    </a:p>
                    <a:p>
                      <a:endParaRPr kumimoji="1" lang="en-US" altLang="ja-JP" sz="8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北陸先端科学技術大学院大学</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　副学長　内平　直志　氏</a:t>
                      </a:r>
                      <a:endParaRPr kumimoji="1" lang="en-US" altLang="ja-JP" sz="1400" b="1" dirty="0" smtClean="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・株式会社東芝 研究開発センターにて</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ラボラトリ室長、次長、技監を歴任。</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・著書 「戦略的</a:t>
                      </a:r>
                      <a:r>
                        <a:rPr kumimoji="1" lang="en-US" altLang="ja-JP" sz="1100" b="1"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IoT</a:t>
                      </a: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マネジメント」 ミネルバ書房</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・日本経済新聞 「やさしい経済学」 連載</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rgbClr val="FF9900">
                        <a:alpha val="49804"/>
                      </a:srgbClr>
                    </a:solidFill>
                  </a:tcPr>
                </a:tc>
                <a:extLst>
                  <a:ext uri="{0D108BD9-81ED-4DB2-BD59-A6C34878D82A}">
                    <a16:rowId xmlns:a16="http://schemas.microsoft.com/office/drawing/2014/main" val="1720243444"/>
                  </a:ext>
                </a:extLst>
              </a:tr>
            </a:tbl>
          </a:graphicData>
        </a:graphic>
      </p:graphicFrame>
      <p:sp>
        <p:nvSpPr>
          <p:cNvPr id="3" name="テキスト ボックス 2"/>
          <p:cNvSpPr txBox="1"/>
          <p:nvPr/>
        </p:nvSpPr>
        <p:spPr>
          <a:xfrm>
            <a:off x="-15609" y="0"/>
            <a:ext cx="7216509" cy="492443"/>
          </a:xfrm>
          <a:prstGeom prst="rect">
            <a:avLst/>
          </a:prstGeom>
          <a:solidFill>
            <a:srgbClr val="0000CC"/>
          </a:solidFill>
        </p:spPr>
        <p:txBody>
          <a:bodyPr wrap="square" rtlCol="0">
            <a:spAutoFit/>
          </a:bodyPr>
          <a:lstStyle/>
          <a:p>
            <a:pPr algn="ctr"/>
            <a:r>
              <a:rPr lang="ja-JP" altLang="en-US" sz="2600" b="1" dirty="0" smtClean="0">
                <a:solidFill>
                  <a:schemeClr val="bg1"/>
                </a:solidFill>
                <a:latin typeface="Meiryo UI" panose="020B0604030504040204" pitchFamily="50" charset="-128"/>
                <a:ea typeface="Meiryo UI" panose="020B0604030504040204" pitchFamily="50" charset="-128"/>
              </a:rPr>
              <a:t>　＜経営者のための</a:t>
            </a:r>
            <a:r>
              <a:rPr lang="en-US" altLang="ja-JP" sz="2600" b="1" dirty="0" err="1" smtClean="0">
                <a:solidFill>
                  <a:schemeClr val="bg1"/>
                </a:solidFill>
                <a:latin typeface="Meiryo UI" panose="020B0604030504040204" pitchFamily="50" charset="-128"/>
                <a:ea typeface="Meiryo UI" panose="020B0604030504040204" pitchFamily="50" charset="-128"/>
              </a:rPr>
              <a:t>IoT</a:t>
            </a:r>
            <a:r>
              <a:rPr lang="en-US" altLang="ja-JP" sz="2600" b="1" dirty="0" smtClean="0">
                <a:solidFill>
                  <a:schemeClr val="bg1"/>
                </a:solidFill>
                <a:latin typeface="Meiryo UI" panose="020B0604030504040204" pitchFamily="50" charset="-128"/>
                <a:ea typeface="Meiryo UI" panose="020B0604030504040204" pitchFamily="50" charset="-128"/>
              </a:rPr>
              <a:t>/AI</a:t>
            </a:r>
            <a:r>
              <a:rPr lang="ja-JP" altLang="en-US" sz="2600" b="1" dirty="0" smtClean="0">
                <a:solidFill>
                  <a:schemeClr val="bg1"/>
                </a:solidFill>
                <a:latin typeface="Meiryo UI" panose="020B0604030504040204" pitchFamily="50" charset="-128"/>
                <a:ea typeface="Meiryo UI" panose="020B0604030504040204" pitchFamily="50" charset="-128"/>
              </a:rPr>
              <a:t>総合力向上セミナー＞</a:t>
            </a:r>
            <a:r>
              <a:rPr lang="ja-JP" altLang="en-US" sz="2600" b="1" u="sng" dirty="0" smtClean="0">
                <a:solidFill>
                  <a:schemeClr val="bg1"/>
                </a:solidFill>
                <a:latin typeface="Meiryo UI" panose="020B0604030504040204" pitchFamily="50" charset="-128"/>
                <a:ea typeface="Meiryo UI" panose="020B0604030504040204" pitchFamily="50" charset="-128"/>
              </a:rPr>
              <a:t>　</a:t>
            </a:r>
            <a:r>
              <a:rPr lang="ja-JP" altLang="en-US" sz="2600" b="1" dirty="0" smtClean="0">
                <a:solidFill>
                  <a:schemeClr val="bg1"/>
                </a:solidFill>
                <a:latin typeface="Meiryo UI" panose="020B0604030504040204" pitchFamily="50" charset="-128"/>
                <a:ea typeface="Meiryo UI" panose="020B0604030504040204" pitchFamily="50" charset="-128"/>
              </a:rPr>
              <a:t>　</a:t>
            </a:r>
            <a:r>
              <a:rPr lang="ja-JP" altLang="en-US" sz="2600" b="1" u="sng" dirty="0" smtClean="0">
                <a:solidFill>
                  <a:schemeClr val="bg1"/>
                </a:solidFill>
                <a:latin typeface="Meiryo UI" panose="020B0604030504040204" pitchFamily="50" charset="-128"/>
                <a:ea typeface="Meiryo UI" panose="020B0604030504040204" pitchFamily="50" charset="-128"/>
              </a:rPr>
              <a:t>　</a:t>
            </a:r>
            <a:endParaRPr lang="en-US" altLang="ja-JP" sz="2600" b="1" u="sng" dirty="0" smtClean="0">
              <a:solidFill>
                <a:schemeClr val="bg1"/>
              </a:solidFill>
              <a:latin typeface="Meiryo UI" panose="020B0604030504040204" pitchFamily="50" charset="-128"/>
              <a:ea typeface="Meiryo UI" panose="020B0604030504040204" pitchFamily="50" charset="-128"/>
            </a:endParaRPr>
          </a:p>
        </p:txBody>
      </p:sp>
      <p:sp>
        <p:nvSpPr>
          <p:cNvPr id="7" name="大かっこ 6"/>
          <p:cNvSpPr/>
          <p:nvPr/>
        </p:nvSpPr>
        <p:spPr>
          <a:xfrm>
            <a:off x="2806581" y="6931000"/>
            <a:ext cx="2891235" cy="680596"/>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大かっこ 20"/>
          <p:cNvSpPr/>
          <p:nvPr/>
        </p:nvSpPr>
        <p:spPr>
          <a:xfrm>
            <a:off x="2798121" y="8947224"/>
            <a:ext cx="2890561" cy="766421"/>
          </a:xfrm>
          <a:prstGeom prst="bracketPair">
            <a:avLst>
              <a:gd name="adj" fmla="val 8424"/>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1" name="テキスト ボックス 50"/>
          <p:cNvSpPr txBox="1"/>
          <p:nvPr/>
        </p:nvSpPr>
        <p:spPr>
          <a:xfrm>
            <a:off x="25226" y="9845415"/>
            <a:ext cx="7213075" cy="258532"/>
          </a:xfrm>
          <a:prstGeom prst="rect">
            <a:avLst/>
          </a:prstGeom>
          <a:solidFill>
            <a:srgbClr val="0000CC"/>
          </a:solidFill>
        </p:spPr>
        <p:txBody>
          <a:bodyPr wrap="square" rtlCol="0">
            <a:spAutoFit/>
          </a:bodyPr>
          <a:lstStyle/>
          <a:p>
            <a:pPr algn="ctr">
              <a:lnSpc>
                <a:spcPct val="90000"/>
              </a:lnSpc>
            </a:pPr>
            <a:r>
              <a:rPr kumimoji="1" lang="ja-JP" altLang="en-US" sz="1200" b="1" dirty="0" smtClean="0">
                <a:solidFill>
                  <a:schemeClr val="bg1"/>
                </a:solidFill>
                <a:latin typeface="Meiryo UI" panose="020B0604030504040204" pitchFamily="50" charset="-128"/>
                <a:ea typeface="Meiryo UI" panose="020B0604030504040204" pitchFamily="50" charset="-128"/>
              </a:rPr>
              <a:t>「スマートエスイー</a:t>
            </a:r>
            <a:r>
              <a:rPr lang="en-US" altLang="ja-JP" sz="1200" b="1" dirty="0" err="1" smtClean="0">
                <a:solidFill>
                  <a:schemeClr val="bg1"/>
                </a:solidFill>
                <a:latin typeface="Meiryo UI" panose="020B0604030504040204" pitchFamily="50" charset="-128"/>
                <a:ea typeface="Meiryo UI" panose="020B0604030504040204" pitchFamily="50" charset="-128"/>
              </a:rPr>
              <a:t>IoT</a:t>
            </a:r>
            <a:r>
              <a:rPr lang="en-US" altLang="ja-JP" sz="1200" b="1" dirty="0" smtClean="0">
                <a:solidFill>
                  <a:schemeClr val="bg1"/>
                </a:solidFill>
                <a:latin typeface="Meiryo UI" panose="020B0604030504040204" pitchFamily="50" charset="-128"/>
                <a:ea typeface="Meiryo UI" panose="020B0604030504040204" pitchFamily="50" charset="-128"/>
              </a:rPr>
              <a:t>/AI</a:t>
            </a:r>
            <a:r>
              <a:rPr lang="ja-JP" altLang="en-US" sz="1200" b="1" dirty="0" smtClean="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5546571" y="2520421"/>
            <a:ext cx="1586111" cy="870411"/>
            <a:chOff x="5514008" y="3258592"/>
            <a:chExt cx="1586111" cy="870411"/>
          </a:xfrm>
        </p:grpSpPr>
        <p:sp>
          <p:nvSpPr>
            <p:cNvPr id="11" name="円/楕円 10"/>
            <p:cNvSpPr/>
            <p:nvPr/>
          </p:nvSpPr>
          <p:spPr>
            <a:xfrm>
              <a:off x="5628123" y="3258592"/>
              <a:ext cx="1357880" cy="87041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15" name="テキスト ボックス 14"/>
            <p:cNvSpPr txBox="1"/>
            <p:nvPr/>
          </p:nvSpPr>
          <p:spPr>
            <a:xfrm>
              <a:off x="5514008" y="3299009"/>
              <a:ext cx="1586111" cy="789575"/>
            </a:xfrm>
            <a:prstGeom prst="rect">
              <a:avLst/>
            </a:prstGeom>
            <a:noFill/>
          </p:spPr>
          <p:txBody>
            <a:bodyPr wrap="square" rtlCol="0">
              <a:spAutoFit/>
            </a:bodyPr>
            <a:lstStyle/>
            <a:p>
              <a:pPr algn="ctr">
                <a:lnSpc>
                  <a:spcPct val="120000"/>
                </a:lnSpc>
              </a:pPr>
              <a:r>
                <a:rPr lang="ja-JP" altLang="en-US" sz="2000" b="1" dirty="0" smtClean="0">
                  <a:solidFill>
                    <a:schemeClr val="bg1"/>
                  </a:solidFill>
                  <a:latin typeface="Meiryo UI" panose="020B0604030504040204" pitchFamily="50" charset="-128"/>
                  <a:ea typeface="Meiryo UI" panose="020B0604030504040204" pitchFamily="50" charset="-128"/>
                </a:rPr>
                <a:t>受講料</a:t>
              </a:r>
              <a:endParaRPr lang="en-US" altLang="ja-JP" sz="2000" b="1" dirty="0" smtClean="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2000" b="1" dirty="0" smtClean="0">
                  <a:solidFill>
                    <a:schemeClr val="bg1"/>
                  </a:solidFill>
                  <a:latin typeface="Meiryo UI" panose="020B0604030504040204" pitchFamily="50" charset="-128"/>
                  <a:ea typeface="Meiryo UI" panose="020B0604030504040204" pitchFamily="50" charset="-128"/>
                </a:rPr>
                <a:t>無料</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gr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387" y="8520882"/>
            <a:ext cx="982481" cy="1080000"/>
          </a:xfrm>
          <a:prstGeom prst="rect">
            <a:avLst/>
          </a:prstGeom>
        </p:spPr>
      </p:pic>
      <p:pic>
        <p:nvPicPr>
          <p:cNvPr id="8" name="図 7"/>
          <p:cNvPicPr>
            <a:picLocks noChangeAspect="1"/>
          </p:cNvPicPr>
          <p:nvPr/>
        </p:nvPicPr>
        <p:blipFill rotWithShape="1">
          <a:blip r:embed="rId4"/>
          <a:srcRect t="10308"/>
          <a:stretch/>
        </p:blipFill>
        <p:spPr>
          <a:xfrm>
            <a:off x="6111188" y="6649232"/>
            <a:ext cx="907378" cy="1039215"/>
          </a:xfrm>
          <a:prstGeom prst="rect">
            <a:avLst/>
          </a:prstGeom>
        </p:spPr>
      </p:pic>
    </p:spTree>
    <p:extLst>
      <p:ext uri="{BB962C8B-B14F-4D97-AF65-F5344CB8AC3E}">
        <p14:creationId xmlns:p14="http://schemas.microsoft.com/office/powerpoint/2010/main" val="15926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82800" y="7059959"/>
            <a:ext cx="3024000" cy="216000"/>
          </a:xfrm>
          <a:prstGeom prst="rect">
            <a:avLst/>
          </a:prstGeom>
          <a:solidFill>
            <a:srgbClr val="0000CC"/>
          </a:solidFill>
          <a:ln>
            <a:noFill/>
          </a:ln>
          <a:effectLst/>
          <a:extLst/>
        </p:spPr>
        <p:txBody>
          <a:bodyPr wrap="none" anchor="ctr"/>
          <a:lstStyle/>
          <a:p>
            <a:endParaRPr lang="ja-JP" altLang="en-US" dirty="0"/>
          </a:p>
        </p:txBody>
      </p:sp>
      <p:sp>
        <p:nvSpPr>
          <p:cNvPr id="6" name="Rectangle 2"/>
          <p:cNvSpPr>
            <a:spLocks noChangeArrowheads="1"/>
          </p:cNvSpPr>
          <p:nvPr/>
        </p:nvSpPr>
        <p:spPr bwMode="auto">
          <a:xfrm>
            <a:off x="269317" y="1933219"/>
            <a:ext cx="6659562" cy="322887"/>
          </a:xfrm>
          <a:prstGeom prst="rect">
            <a:avLst/>
          </a:prstGeom>
          <a:solidFill>
            <a:srgbClr val="0000CC"/>
          </a:solidFill>
          <a:ln>
            <a:noFill/>
          </a:ln>
          <a:effectLst/>
          <a:extLst/>
        </p:spPr>
        <p:txBody>
          <a:bodyPr wrap="none" anchor="ctr"/>
          <a:lstStyle/>
          <a:p>
            <a:endParaRPr lang="ja-JP" altLang="en-US"/>
          </a:p>
        </p:txBody>
      </p:sp>
      <p:sp>
        <p:nvSpPr>
          <p:cNvPr id="7" name="Text Box 4"/>
          <p:cNvSpPr txBox="1">
            <a:spLocks noChangeArrowheads="1"/>
          </p:cNvSpPr>
          <p:nvPr/>
        </p:nvSpPr>
        <p:spPr bwMode="auto">
          <a:xfrm>
            <a:off x="1222175" y="7031119"/>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8" name="Text Box 80"/>
          <p:cNvSpPr txBox="1">
            <a:spLocks noChangeArrowheads="1"/>
          </p:cNvSpPr>
          <p:nvPr/>
        </p:nvSpPr>
        <p:spPr bwMode="auto">
          <a:xfrm>
            <a:off x="2551067" y="1890404"/>
            <a:ext cx="21467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800" u="none" dirty="0">
                <a:solidFill>
                  <a:schemeClr val="bg1"/>
                </a:solidFill>
                <a:ea typeface="HG創英角ｺﾞｼｯｸUB" pitchFamily="49" charset="-128"/>
              </a:rPr>
              <a:t>【 </a:t>
            </a:r>
            <a:r>
              <a:rPr lang="ja-JP" altLang="en-US" sz="1800" u="none" dirty="0">
                <a:solidFill>
                  <a:schemeClr val="bg1"/>
                </a:solidFill>
                <a:ea typeface="HG創英角ｺﾞｼｯｸUB" pitchFamily="49" charset="-128"/>
              </a:rPr>
              <a:t>参 加 申 込 書 </a:t>
            </a:r>
            <a:r>
              <a:rPr lang="en-US" altLang="ja-JP" sz="1800" u="none" dirty="0">
                <a:solidFill>
                  <a:schemeClr val="bg1"/>
                </a:solidFill>
                <a:ea typeface="HG創英角ｺﾞｼｯｸUB" pitchFamily="49" charset="-128"/>
              </a:rPr>
              <a:t>】</a:t>
            </a:r>
          </a:p>
        </p:txBody>
      </p:sp>
      <p:sp>
        <p:nvSpPr>
          <p:cNvPr id="9" name="Text Box 107">
            <a:extLst>
              <a:ext uri="{FF2B5EF4-FFF2-40B4-BE49-F238E27FC236}">
                <a16:creationId xmlns:a16="http://schemas.microsoft.com/office/drawing/2014/main" id="{A518068C-26B2-4893-8E44-D611A67B81BD}"/>
              </a:ext>
            </a:extLst>
          </p:cNvPr>
          <p:cNvSpPr txBox="1">
            <a:spLocks noChangeArrowheads="1"/>
          </p:cNvSpPr>
          <p:nvPr/>
        </p:nvSpPr>
        <p:spPr bwMode="auto">
          <a:xfrm>
            <a:off x="0" y="787460"/>
            <a:ext cx="72009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600" u="none" dirty="0" smtClean="0">
                <a:latin typeface="Meiryo UI" panose="020B0604030504040204" pitchFamily="50" charset="-128"/>
                <a:ea typeface="Meiryo UI" panose="020B0604030504040204" pitchFamily="50" charset="-128"/>
              </a:rPr>
              <a:t>＜</a:t>
            </a:r>
            <a:r>
              <a:rPr lang="ja-JP" altLang="en-US" sz="2600" u="none" dirty="0">
                <a:latin typeface="Meiryo UI" panose="020B0604030504040204" pitchFamily="50" charset="-128"/>
                <a:ea typeface="Meiryo UI" panose="020B0604030504040204" pitchFamily="50" charset="-128"/>
              </a:rPr>
              <a:t>経営者のため</a:t>
            </a:r>
            <a:r>
              <a:rPr lang="ja-JP" altLang="en-US" sz="2600" u="none" dirty="0" smtClean="0">
                <a:latin typeface="Meiryo UI" panose="020B0604030504040204" pitchFamily="50" charset="-128"/>
                <a:ea typeface="Meiryo UI" panose="020B0604030504040204" pitchFamily="50" charset="-128"/>
              </a:rPr>
              <a:t>の</a:t>
            </a:r>
            <a:r>
              <a:rPr lang="en-US" altLang="ja-JP" sz="2600" u="none" dirty="0" err="1" smtClean="0">
                <a:latin typeface="Meiryo UI" panose="020B0604030504040204" pitchFamily="50" charset="-128"/>
                <a:ea typeface="Meiryo UI" panose="020B0604030504040204" pitchFamily="50" charset="-128"/>
              </a:rPr>
              <a:t>IoT</a:t>
            </a:r>
            <a:r>
              <a:rPr lang="en-US" altLang="ja-JP" sz="2600" u="none" dirty="0" smtClean="0">
                <a:latin typeface="Meiryo UI" panose="020B0604030504040204" pitchFamily="50" charset="-128"/>
                <a:ea typeface="Meiryo UI" panose="020B0604030504040204" pitchFamily="50" charset="-128"/>
              </a:rPr>
              <a:t>/AI</a:t>
            </a:r>
            <a:r>
              <a:rPr lang="ja-JP" altLang="en-US" sz="2600" u="none" dirty="0" smtClean="0">
                <a:latin typeface="Meiryo UI" panose="020B0604030504040204" pitchFamily="50" charset="-128"/>
                <a:ea typeface="Meiryo UI" panose="020B0604030504040204" pitchFamily="50" charset="-128"/>
              </a:rPr>
              <a:t>総合力</a:t>
            </a:r>
            <a:r>
              <a:rPr lang="ja-JP" altLang="en-US" sz="2600" u="none" dirty="0">
                <a:latin typeface="Meiryo UI" panose="020B0604030504040204" pitchFamily="50" charset="-128"/>
                <a:ea typeface="Meiryo UI" panose="020B0604030504040204" pitchFamily="50" charset="-128"/>
              </a:rPr>
              <a:t>向上セミナー＞</a:t>
            </a:r>
            <a:r>
              <a:rPr lang="ja-JP" altLang="en-US" sz="1800" u="none" dirty="0">
                <a:latin typeface="Meiryo UI" panose="020B0604030504040204" pitchFamily="50" charset="-128"/>
                <a:ea typeface="Meiryo UI" panose="020B0604030504040204" pitchFamily="50" charset="-128"/>
              </a:rPr>
              <a:t>　　　</a:t>
            </a:r>
            <a:endParaRPr lang="en-US" altLang="ja-JP" sz="1800" u="none" dirty="0">
              <a:latin typeface="Meiryo UI" panose="020B0604030504040204" pitchFamily="50" charset="-128"/>
              <a:ea typeface="Meiryo UI" panose="020B0604030504040204" pitchFamily="50" charset="-128"/>
            </a:endParaRPr>
          </a:p>
          <a:p>
            <a:pPr algn="ctr"/>
            <a:r>
              <a:rPr lang="ja-JP" altLang="en-US" sz="1600" u="none" dirty="0" smtClean="0">
                <a:latin typeface="Meiryo UI" panose="020B0604030504040204" pitchFamily="50" charset="-128"/>
                <a:ea typeface="Meiryo UI" panose="020B0604030504040204" pitchFamily="50" charset="-128"/>
              </a:rPr>
              <a:t>～</a:t>
            </a:r>
            <a:r>
              <a:rPr lang="en-US" altLang="ja-JP" sz="1600" u="none" dirty="0" err="1" smtClean="0">
                <a:latin typeface="Meiryo UI" panose="020B0604030504040204" pitchFamily="50" charset="-128"/>
                <a:ea typeface="Meiryo UI" panose="020B0604030504040204" pitchFamily="50" charset="-128"/>
              </a:rPr>
              <a:t>IoT</a:t>
            </a:r>
            <a:r>
              <a:rPr lang="en-US" altLang="ja-JP" sz="1600" u="none" dirty="0" smtClean="0">
                <a:latin typeface="Meiryo UI" panose="020B0604030504040204" pitchFamily="50" charset="-128"/>
                <a:ea typeface="Meiryo UI" panose="020B0604030504040204" pitchFamily="50" charset="-128"/>
              </a:rPr>
              <a:t>/AI</a:t>
            </a:r>
            <a:r>
              <a:rPr lang="ja-JP" altLang="en-US" sz="1600" u="none" dirty="0" smtClean="0">
                <a:latin typeface="Meiryo UI" panose="020B0604030504040204" pitchFamily="50" charset="-128"/>
                <a:ea typeface="Meiryo UI" panose="020B0604030504040204" pitchFamily="50" charset="-128"/>
              </a:rPr>
              <a:t>活用</a:t>
            </a:r>
            <a:r>
              <a:rPr lang="ja-JP" altLang="en-US" sz="1600" u="none" dirty="0">
                <a:latin typeface="Meiryo UI" panose="020B0604030504040204" pitchFamily="50" charset="-128"/>
                <a:ea typeface="Meiryo UI" panose="020B0604030504040204" pitchFamily="50" charset="-128"/>
              </a:rPr>
              <a:t>による自社の課題解決</a:t>
            </a:r>
            <a:r>
              <a:rPr lang="ja-JP" altLang="en-US" sz="1600" u="none" dirty="0" smtClean="0">
                <a:latin typeface="Meiryo UI" panose="020B0604030504040204" pitchFamily="50" charset="-128"/>
                <a:ea typeface="Meiryo UI" panose="020B0604030504040204" pitchFamily="50" charset="-128"/>
              </a:rPr>
              <a:t>、生産性向上等を</a:t>
            </a:r>
            <a:r>
              <a:rPr lang="ja-JP" altLang="en-US" sz="1600" u="none" dirty="0">
                <a:latin typeface="Meiryo UI" panose="020B0604030504040204" pitchFamily="50" charset="-128"/>
                <a:ea typeface="Meiryo UI" panose="020B0604030504040204" pitchFamily="50" charset="-128"/>
              </a:rPr>
              <a:t>目指して！～</a:t>
            </a:r>
            <a:endParaRPr lang="en-US" altLang="ja-JP" sz="1600" u="none" dirty="0">
              <a:latin typeface="Meiryo UI" panose="020B0604030504040204" pitchFamily="50" charset="-128"/>
              <a:ea typeface="Meiryo UI" panose="020B0604030504040204" pitchFamily="50" charset="-128"/>
            </a:endParaRPr>
          </a:p>
          <a:p>
            <a:pPr algn="ctr" eaLnBrk="1" hangingPunct="1"/>
            <a:endParaRPr lang="ja-JP" altLang="en-US" sz="1800" u="none" dirty="0">
              <a:ea typeface="HG創英角ｺﾞｼｯｸUB" pitchFamily="49" charset="-128"/>
            </a:endParaRPr>
          </a:p>
          <a:p>
            <a:pPr eaLnBrk="1" hangingPunct="1"/>
            <a:endParaRPr lang="ja-JP" altLang="en-US" sz="1800" u="none" dirty="0">
              <a:ea typeface="HG創英角ｺﾞｼｯｸUB" pitchFamily="49" charset="-128"/>
            </a:endParaRPr>
          </a:p>
        </p:txBody>
      </p:sp>
      <p:sp>
        <p:nvSpPr>
          <p:cNvPr id="10"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743602" y="7344439"/>
            <a:ext cx="2826415" cy="471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smtClean="0">
                <a:latin typeface="+mn-ea"/>
                <a:ea typeface="+mn-ea"/>
              </a:rPr>
              <a:t>ＦＡＸまたは電子メールにて</a:t>
            </a:r>
            <a:r>
              <a:rPr lang="ja-JP" altLang="en-US" sz="1100" b="1" u="none" dirty="0">
                <a:latin typeface="+mn-ea"/>
                <a:ea typeface="+mn-ea"/>
              </a:rPr>
              <a:t>お申込み下さい。</a:t>
            </a:r>
          </a:p>
        </p:txBody>
      </p:sp>
      <p:sp>
        <p:nvSpPr>
          <p:cNvPr id="11"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401665" y="7910013"/>
            <a:ext cx="3645024" cy="2243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400" u="none" dirty="0" smtClean="0">
                <a:ea typeface="HG創英角ｺﾞｼｯｸUB" pitchFamily="49" charset="-128"/>
              </a:rPr>
              <a:t>石川県商工労働部産業政策課</a:t>
            </a:r>
            <a:endParaRPr lang="en-US" altLang="ja-JP" sz="1400" u="none" dirty="0">
              <a:ea typeface="HG創英角ｺﾞｼｯｸUB" pitchFamily="49" charset="-128"/>
            </a:endParaRPr>
          </a:p>
          <a:p>
            <a:pPr eaLnBrk="1" hangingPunct="1">
              <a:lnSpc>
                <a:spcPct val="120000"/>
              </a:lnSpc>
            </a:pPr>
            <a:r>
              <a:rPr lang="ja-JP" altLang="en-US" sz="1400" u="none" dirty="0">
                <a:ea typeface="HG創英角ｺﾞｼｯｸUB" pitchFamily="49" charset="-128"/>
              </a:rPr>
              <a:t>　</a:t>
            </a:r>
            <a:r>
              <a:rPr lang="ja-JP" altLang="en-US" sz="1400" u="none" dirty="0" smtClean="0">
                <a:ea typeface="HG創英角ｺﾞｼｯｸUB" pitchFamily="49" charset="-128"/>
              </a:rPr>
              <a:t>機械・繊維・食品産業グループ</a:t>
            </a:r>
            <a:endParaRPr lang="en-US" altLang="ja-JP" sz="1400" u="none" dirty="0" smtClean="0">
              <a:ea typeface="HG創英角ｺﾞｼｯｸUB" pitchFamily="49" charset="-128"/>
            </a:endParaRPr>
          </a:p>
          <a:p>
            <a:pPr eaLnBrk="1" hangingPunct="1">
              <a:lnSpc>
                <a:spcPct val="120000"/>
              </a:lnSpc>
            </a:pPr>
            <a:r>
              <a:rPr lang="ja-JP" altLang="en-US" sz="1400" u="none" dirty="0">
                <a:latin typeface="HG創英角ｺﾞｼｯｸUB" panose="020B0909000000000000" pitchFamily="49" charset="-128"/>
                <a:ea typeface="HG創英角ｺﾞｼｯｸUB" pitchFamily="49" charset="-128"/>
              </a:rPr>
              <a:t>　</a:t>
            </a:r>
            <a:r>
              <a:rPr lang="ja-JP" altLang="en-US" sz="1400" u="none" dirty="0" smtClean="0">
                <a:latin typeface="HG創英角ｺﾞｼｯｸUB" panose="020B0909000000000000" pitchFamily="49" charset="-128"/>
                <a:ea typeface="HG創英角ｺﾞｼｯｸUB" pitchFamily="49" charset="-128"/>
              </a:rPr>
              <a:t>　　　　　　　　　　　枝久保、井田</a:t>
            </a:r>
            <a:endParaRPr lang="ja-JP" altLang="en-US"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400" b="1" u="none" dirty="0">
                <a:latin typeface="HG創英角ｺﾞｼｯｸUB" panose="020B0909000000000000" pitchFamily="49" charset="-128"/>
                <a:ea typeface="HG創英角ｺﾞｼｯｸUB" panose="020B0909000000000000" pitchFamily="49" charset="-128"/>
              </a:rPr>
              <a:t>　　</a:t>
            </a:r>
            <a:r>
              <a:rPr lang="ja-JP" altLang="en-US" sz="1400" u="none" dirty="0">
                <a:latin typeface="HG創英角ｺﾞｼｯｸUB" panose="020B0909000000000000" pitchFamily="49" charset="-128"/>
                <a:ea typeface="HG創英角ｺﾞｼｯｸUB" panose="020B0909000000000000" pitchFamily="49" charset="-128"/>
              </a:rPr>
              <a:t>ＴＥＬ（０７６）</a:t>
            </a:r>
            <a:r>
              <a:rPr lang="ja-JP" altLang="en-US" sz="1400" u="none" dirty="0" smtClean="0">
                <a:latin typeface="HG創英角ｺﾞｼｯｸUB" panose="020B0909000000000000" pitchFamily="49" charset="-128"/>
                <a:ea typeface="HG創英角ｺﾞｼｯｸUB" panose="020B0909000000000000" pitchFamily="49" charset="-128"/>
              </a:rPr>
              <a:t>２２５－１５０７</a:t>
            </a:r>
            <a:endParaRPr lang="en-US" altLang="ja-JP" sz="1400" u="none" dirty="0">
              <a:latin typeface="HG創英角ｺﾞｼｯｸUB" panose="020B0909000000000000" pitchFamily="49" charset="-128"/>
              <a:ea typeface="HG創英角ｺﾞｼｯｸUB" panose="020B0909000000000000" pitchFamily="49" charset="-128"/>
            </a:endParaRPr>
          </a:p>
          <a:p>
            <a:pPr eaLnBrk="1" hangingPunct="1">
              <a:lnSpc>
                <a:spcPct val="120000"/>
              </a:lnSpc>
            </a:pPr>
            <a:r>
              <a:rPr lang="ja-JP" altLang="en-US" sz="1050" u="none" dirty="0" smtClean="0">
                <a:latin typeface="+mn-ea"/>
                <a:ea typeface="+mn-ea"/>
              </a:rPr>
              <a:t>　　　　　〒</a:t>
            </a:r>
            <a:r>
              <a:rPr lang="en-US" altLang="ja-JP" sz="1050" u="none" dirty="0" smtClean="0">
                <a:latin typeface="+mn-ea"/>
                <a:ea typeface="+mn-ea"/>
              </a:rPr>
              <a:t>920-8580</a:t>
            </a:r>
            <a:r>
              <a:rPr lang="ja-JP" altLang="en-US" sz="1050" u="none" dirty="0">
                <a:latin typeface="+mn-ea"/>
                <a:ea typeface="+mn-ea"/>
              </a:rPr>
              <a:t>　金沢市鞍</a:t>
            </a:r>
            <a:r>
              <a:rPr lang="ja-JP" altLang="en-US" sz="1050" u="none" dirty="0" smtClean="0">
                <a:latin typeface="+mn-ea"/>
                <a:ea typeface="+mn-ea"/>
              </a:rPr>
              <a:t>月</a:t>
            </a:r>
            <a:r>
              <a:rPr lang="en-US" altLang="ja-JP" sz="1050" u="none" dirty="0" smtClean="0">
                <a:latin typeface="+mn-ea"/>
                <a:ea typeface="+mn-ea"/>
              </a:rPr>
              <a:t>1-1</a:t>
            </a:r>
            <a:r>
              <a:rPr lang="ja-JP" altLang="en-US" sz="1050" u="none" dirty="0">
                <a:latin typeface="+mn-ea"/>
                <a:ea typeface="+mn-ea"/>
              </a:rPr>
              <a:t>　</a:t>
            </a:r>
            <a:r>
              <a:rPr lang="ja-JP" altLang="en-US" sz="900" u="none" dirty="0">
                <a:latin typeface="+mn-ea"/>
                <a:ea typeface="+mn-ea"/>
              </a:rPr>
              <a:t>　　</a:t>
            </a:r>
            <a:endParaRPr lang="en-US" altLang="ja-JP" sz="900" u="none" dirty="0">
              <a:latin typeface="+mn-ea"/>
              <a:ea typeface="+mn-ea"/>
            </a:endParaRPr>
          </a:p>
          <a:p>
            <a:pPr eaLnBrk="1" hangingPunct="1">
              <a:lnSpc>
                <a:spcPct val="120000"/>
              </a:lnSpc>
            </a:pPr>
            <a:endParaRPr lang="en-US" altLang="ja-JP" sz="1400" b="1" u="none" dirty="0">
              <a:latin typeface="Garamond" pitchFamily="18" charset="0"/>
              <a:ea typeface="HG創英角ｺﾞｼｯｸUB" pitchFamily="49" charset="-128"/>
            </a:endParaRPr>
          </a:p>
          <a:p>
            <a:pPr eaLnBrk="1" hangingPunct="1">
              <a:lnSpc>
                <a:spcPct val="120000"/>
              </a:lnSpc>
            </a:pPr>
            <a:r>
              <a:rPr lang="ja-JP" altLang="en-US" sz="1600" b="1" u="none" dirty="0">
                <a:latin typeface="Garamond" pitchFamily="18" charset="0"/>
                <a:ea typeface="HG創英角ｺﾞｼｯｸUB" pitchFamily="49" charset="-128"/>
              </a:rPr>
              <a:t>ＦＡＸ  （０７６）</a:t>
            </a:r>
            <a:r>
              <a:rPr lang="ja-JP" altLang="en-US" sz="1600" b="1" u="none" dirty="0" smtClean="0">
                <a:latin typeface="Garamond" pitchFamily="18" charset="0"/>
                <a:ea typeface="HG創英角ｺﾞｼｯｸUB" pitchFamily="49" charset="-128"/>
              </a:rPr>
              <a:t>２２５－１５１４</a:t>
            </a:r>
            <a:endParaRPr lang="en-US" altLang="ja-JP" sz="1600" b="1" u="none" dirty="0">
              <a:latin typeface="Garamond" pitchFamily="18" charset="0"/>
              <a:ea typeface="HG創英角ｺﾞｼｯｸUB" pitchFamily="49" charset="-128"/>
            </a:endParaRPr>
          </a:p>
          <a:p>
            <a:pPr eaLnBrk="1" hangingPunct="1">
              <a:lnSpc>
                <a:spcPct val="120000"/>
              </a:lnSpc>
            </a:pPr>
            <a:endParaRPr lang="en-US" altLang="ja-JP" sz="600" u="none" dirty="0">
              <a:latin typeface="Arial Black" pitchFamily="34" charset="0"/>
              <a:ea typeface="HGSｺﾞｼｯｸE" pitchFamily="50" charset="-128"/>
            </a:endParaRPr>
          </a:p>
          <a:p>
            <a:pPr eaLnBrk="1" hangingPunct="1">
              <a:lnSpc>
                <a:spcPct val="120000"/>
              </a:lnSpc>
            </a:pPr>
            <a:r>
              <a:rPr lang="en-US" altLang="ja-JP" sz="1400" u="none" dirty="0" smtClean="0">
                <a:latin typeface="Arial Black" pitchFamily="34" charset="0"/>
                <a:ea typeface="HGSｺﾞｼｯｸE" pitchFamily="50" charset="-128"/>
              </a:rPr>
              <a:t>Mail</a:t>
            </a:r>
            <a:r>
              <a:rPr lang="ja-JP" altLang="en-US" sz="1400" u="none" dirty="0">
                <a:latin typeface="Arial Black" pitchFamily="34" charset="0"/>
                <a:ea typeface="HGSｺﾞｼｯｸE" pitchFamily="50" charset="-128"/>
              </a:rPr>
              <a:t>：</a:t>
            </a:r>
            <a:r>
              <a:rPr lang="en-US" altLang="ja-JP" sz="1400" u="none" dirty="0" smtClean="0">
                <a:latin typeface="Arial Black" pitchFamily="34" charset="0"/>
                <a:ea typeface="HGSｺﾞｼｯｸE" pitchFamily="50" charset="-128"/>
              </a:rPr>
              <a:t>syoukou@pref.ishikawa.lg.jp</a:t>
            </a:r>
            <a:endParaRPr lang="ja-JP" altLang="en-US" sz="1400" u="none" dirty="0">
              <a:latin typeface="Arial Black" pitchFamily="34" charset="0"/>
              <a:ea typeface="HGSｺﾞｼｯｸE" pitchFamily="50" charset="-128"/>
            </a:endParaRPr>
          </a:p>
        </p:txBody>
      </p:sp>
      <p:sp>
        <p:nvSpPr>
          <p:cNvPr id="12" name="Rectangle 2">
            <a:extLst>
              <a:ext uri="{FF2B5EF4-FFF2-40B4-BE49-F238E27FC236}">
                <a16:creationId xmlns:a16="http://schemas.microsoft.com/office/drawing/2014/main" id="{027BBF7E-91B6-4F3B-9133-3B2DB3393A18}"/>
              </a:ext>
            </a:extLst>
          </p:cNvPr>
          <p:cNvSpPr>
            <a:spLocks noChangeArrowheads="1"/>
          </p:cNvSpPr>
          <p:nvPr/>
        </p:nvSpPr>
        <p:spPr bwMode="auto">
          <a:xfrm>
            <a:off x="3503684" y="7059959"/>
            <a:ext cx="3456000" cy="216000"/>
          </a:xfrm>
          <a:prstGeom prst="rect">
            <a:avLst/>
          </a:prstGeom>
          <a:solidFill>
            <a:srgbClr val="0000CC"/>
          </a:solidFill>
          <a:ln>
            <a:noFill/>
          </a:ln>
          <a:effectLst/>
          <a:extLst/>
        </p:spPr>
        <p:txBody>
          <a:bodyPr wrap="none" anchor="ctr"/>
          <a:lstStyle/>
          <a:p>
            <a:endParaRPr lang="ja-JP" altLang="en-US" dirty="0"/>
          </a:p>
        </p:txBody>
      </p:sp>
      <p:sp>
        <p:nvSpPr>
          <p:cNvPr id="13"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402334" y="7031119"/>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4" name="テキスト ボックス 13">
            <a:extLst>
              <a:ext uri="{FF2B5EF4-FFF2-40B4-BE49-F238E27FC236}">
                <a16:creationId xmlns:a16="http://schemas.microsoft.com/office/drawing/2014/main" id="{103529B2-0DE5-48AC-AF6D-644165E6850E}"/>
              </a:ext>
            </a:extLst>
          </p:cNvPr>
          <p:cNvSpPr txBox="1"/>
          <p:nvPr/>
        </p:nvSpPr>
        <p:spPr>
          <a:xfrm>
            <a:off x="174440" y="6354936"/>
            <a:ext cx="7098418" cy="615553"/>
          </a:xfrm>
          <a:prstGeom prst="rect">
            <a:avLst/>
          </a:prstGeom>
          <a:noFill/>
        </p:spPr>
        <p:txBody>
          <a:bodyPr wrap="none">
            <a:spAutoFit/>
          </a:bodyPr>
          <a:lstStyle/>
          <a:p>
            <a:pPr>
              <a:defRPr/>
            </a:pPr>
            <a:r>
              <a:rPr lang="en-US" altLang="ja-JP" sz="850" u="none" dirty="0">
                <a:latin typeface="AR P丸ゴシック体M" pitchFamily="50" charset="-128"/>
                <a:ea typeface="AR P丸ゴシック体M" pitchFamily="50" charset="-128"/>
              </a:rPr>
              <a:t>【</a:t>
            </a:r>
            <a:r>
              <a:rPr lang="ja-JP" altLang="en-US" sz="850" u="none" dirty="0">
                <a:latin typeface="AR P丸ゴシック体M" pitchFamily="50" charset="-128"/>
                <a:ea typeface="AR P丸ゴシック体M" pitchFamily="50" charset="-128"/>
              </a:rPr>
              <a:t>個人情報の取り扱いについて</a:t>
            </a:r>
            <a:r>
              <a:rPr lang="en-US" altLang="ja-JP" sz="850" u="none" dirty="0">
                <a:latin typeface="AR P丸ゴシック体M" pitchFamily="50" charset="-128"/>
                <a:ea typeface="AR P丸ゴシック体M" pitchFamily="50" charset="-128"/>
              </a:rPr>
              <a:t>】</a:t>
            </a:r>
          </a:p>
          <a:p>
            <a:pPr>
              <a:defRPr/>
            </a:pPr>
            <a:r>
              <a:rPr lang="ja-JP" altLang="en-US" sz="850" u="none" dirty="0">
                <a:latin typeface="AR P丸ゴシック体M" pitchFamily="50" charset="-128"/>
                <a:ea typeface="AR P丸ゴシック体M" pitchFamily="50" charset="-128"/>
              </a:rPr>
              <a:t>セミナーご応募の際にお伺いする個人情報は</a:t>
            </a:r>
            <a:r>
              <a:rPr lang="ja-JP" altLang="en-US" sz="850" u="none" dirty="0" smtClean="0">
                <a:latin typeface="AR P丸ゴシック体M" pitchFamily="50" charset="-128"/>
                <a:ea typeface="AR P丸ゴシック体M" pitchFamily="50" charset="-128"/>
              </a:rPr>
              <a:t>、石川県で</a:t>
            </a:r>
            <a:r>
              <a:rPr lang="ja-JP" altLang="en-US" sz="850" u="none" dirty="0">
                <a:latin typeface="AR P丸ゴシック体M" pitchFamily="50" charset="-128"/>
                <a:ea typeface="AR P丸ゴシック体M" pitchFamily="50" charset="-128"/>
              </a:rPr>
              <a:t>実施する事業で使用します（参加者名簿の作成、</a:t>
            </a:r>
            <a:r>
              <a:rPr lang="ja-JP" altLang="en-US" sz="850" u="none" dirty="0" smtClean="0">
                <a:latin typeface="AR P丸ゴシック体M" pitchFamily="50" charset="-128"/>
                <a:ea typeface="AR P丸ゴシック体M" pitchFamily="50" charset="-128"/>
              </a:rPr>
              <a:t>セミナー開催</a:t>
            </a:r>
            <a:r>
              <a:rPr lang="ja-JP" altLang="en-US" sz="850" u="none" dirty="0">
                <a:latin typeface="AR P丸ゴシック体M" pitchFamily="50" charset="-128"/>
                <a:ea typeface="AR P丸ゴシック体M" pitchFamily="50" charset="-128"/>
              </a:rPr>
              <a:t>に関する連絡及び情報提供等）</a:t>
            </a:r>
            <a:r>
              <a:rPr lang="ja-JP" altLang="en-US" sz="850" u="none" dirty="0" smtClean="0">
                <a:latin typeface="AR P丸ゴシック体M" pitchFamily="50" charset="-128"/>
                <a:ea typeface="AR P丸ゴシック体M" pitchFamily="50" charset="-128"/>
              </a:rPr>
              <a:t>。</a:t>
            </a:r>
            <a:endParaRPr lang="en-US" altLang="ja-JP" sz="850" u="none" dirty="0" smtClean="0">
              <a:latin typeface="AR P丸ゴシック体M" pitchFamily="50" charset="-128"/>
              <a:ea typeface="AR P丸ゴシック体M" pitchFamily="50" charset="-128"/>
            </a:endParaRPr>
          </a:p>
          <a:p>
            <a:pPr>
              <a:defRPr/>
            </a:pPr>
            <a:r>
              <a:rPr lang="ja-JP" altLang="en-US" sz="850" u="none" dirty="0" smtClean="0">
                <a:latin typeface="AR P丸ゴシック体M" pitchFamily="50" charset="-128"/>
                <a:ea typeface="AR P丸ゴシック体M" pitchFamily="50" charset="-128"/>
              </a:rPr>
              <a:t>また</a:t>
            </a:r>
            <a:r>
              <a:rPr lang="ja-JP" altLang="en-US" sz="850" u="none" dirty="0">
                <a:latin typeface="AR P丸ゴシック体M" pitchFamily="50" charset="-128"/>
                <a:ea typeface="AR P丸ゴシック体M" pitchFamily="50" charset="-128"/>
              </a:rPr>
              <a:t>、お客様の同意がある場合</a:t>
            </a:r>
            <a:r>
              <a:rPr lang="ja-JP" altLang="en-US" sz="850" u="none" dirty="0" smtClean="0">
                <a:latin typeface="AR P丸ゴシック体M" pitchFamily="50" charset="-128"/>
                <a:ea typeface="AR P丸ゴシック体M" pitchFamily="50" charset="-128"/>
              </a:rPr>
              <a:t>及び法令</a:t>
            </a:r>
            <a:r>
              <a:rPr lang="ja-JP" altLang="en-US" sz="850" u="none" dirty="0">
                <a:latin typeface="AR P丸ゴシック体M" pitchFamily="50" charset="-128"/>
                <a:ea typeface="AR P丸ゴシック体M" pitchFamily="50" charset="-128"/>
              </a:rPr>
              <a:t>等に基づく要請があった場合を除き、当該</a:t>
            </a:r>
            <a:r>
              <a:rPr lang="ja-JP" altLang="en-US" sz="850" u="none" dirty="0" smtClean="0">
                <a:latin typeface="AR P丸ゴシック体M" pitchFamily="50" charset="-128"/>
                <a:ea typeface="AR P丸ゴシック体M" pitchFamily="50" charset="-128"/>
              </a:rPr>
              <a:t>個人情報</a:t>
            </a:r>
            <a:r>
              <a:rPr lang="ja-JP" altLang="en-US" sz="850" u="none" dirty="0">
                <a:latin typeface="AR P丸ゴシック体M" pitchFamily="50" charset="-128"/>
                <a:ea typeface="AR P丸ゴシック体M" pitchFamily="50" charset="-128"/>
              </a:rPr>
              <a:t>の第三者への提供または開示をいたしません</a:t>
            </a:r>
            <a:r>
              <a:rPr lang="ja-JP" altLang="en-US" sz="850" u="none" dirty="0" smtClean="0">
                <a:latin typeface="AR P丸ゴシック体M" pitchFamily="50" charset="-128"/>
                <a:ea typeface="AR P丸ゴシック体M" pitchFamily="50" charset="-128"/>
              </a:rPr>
              <a:t>。</a:t>
            </a:r>
            <a:endParaRPr lang="en-US" altLang="ja-JP" sz="850" u="none" dirty="0" smtClean="0">
              <a:latin typeface="AR P丸ゴシック体M" pitchFamily="50" charset="-128"/>
              <a:ea typeface="AR P丸ゴシック体M" pitchFamily="50" charset="-128"/>
            </a:endParaRPr>
          </a:p>
          <a:p>
            <a:pPr>
              <a:defRPr/>
            </a:pPr>
            <a:r>
              <a:rPr lang="ja-JP" altLang="en-US" sz="850" u="none" dirty="0" smtClean="0">
                <a:latin typeface="AR P丸ゴシック体M" pitchFamily="50" charset="-128"/>
                <a:ea typeface="AR P丸ゴシック体M" pitchFamily="50" charset="-128"/>
              </a:rPr>
              <a:t>ご提供</a:t>
            </a:r>
            <a:r>
              <a:rPr lang="ja-JP" altLang="en-US" sz="850" u="none" dirty="0">
                <a:latin typeface="AR P丸ゴシック体M" pitchFamily="50" charset="-128"/>
                <a:ea typeface="AR P丸ゴシック体M" pitchFamily="50" charset="-128"/>
              </a:rPr>
              <a:t>いただいた個人情報を正確に処理するように努めます。</a:t>
            </a:r>
          </a:p>
        </p:txBody>
      </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3960490" y="145222"/>
            <a:ext cx="3148789" cy="338554"/>
          </a:xfrm>
          <a:prstGeom prst="rect">
            <a:avLst/>
          </a:prstGeom>
          <a:solidFill>
            <a:srgbClr val="FF9900"/>
          </a:solidFill>
          <a:ln>
            <a:noFill/>
          </a:ln>
          <a:effectLs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申込締切</a:t>
            </a:r>
            <a:r>
              <a:rPr lang="ja-JP" altLang="en-US" sz="1600" u="none" dirty="0" smtClean="0">
                <a:solidFill>
                  <a:schemeClr val="bg1"/>
                </a:solidFill>
                <a:ea typeface="HG創英角ｺﾞｼｯｸUB" pitchFamily="49" charset="-128"/>
              </a:rPr>
              <a:t>：</a:t>
            </a:r>
            <a:r>
              <a:rPr lang="ja-JP" altLang="en-US" sz="1600" u="none" dirty="0" smtClean="0">
                <a:solidFill>
                  <a:schemeClr val="bg1"/>
                </a:solidFill>
                <a:ea typeface="HG創英角ｺﾞｼｯｸUB" pitchFamily="49" charset="-128"/>
              </a:rPr>
              <a:t>９月１０日（木）</a:t>
            </a:r>
            <a:endParaRPr lang="ja-JP" altLang="en-US" sz="1600" u="none" dirty="0">
              <a:solidFill>
                <a:schemeClr val="bg1"/>
              </a:solidFill>
              <a:ea typeface="HG創英角ｺﾞｼｯｸUB" pitchFamily="49" charset="-128"/>
            </a:endParaRPr>
          </a:p>
        </p:txBody>
      </p:sp>
      <p:sp>
        <p:nvSpPr>
          <p:cNvPr id="16" name="Text Box 107">
            <a:extLst>
              <a:ext uri="{FF2B5EF4-FFF2-40B4-BE49-F238E27FC236}">
                <a16:creationId xmlns:a16="http://schemas.microsoft.com/office/drawing/2014/main" id="{FDAB1D83-CB70-4CC1-839B-88B198AD295D}"/>
              </a:ext>
            </a:extLst>
          </p:cNvPr>
          <p:cNvSpPr txBox="1">
            <a:spLocks noChangeArrowheads="1"/>
          </p:cNvSpPr>
          <p:nvPr/>
        </p:nvSpPr>
        <p:spPr bwMode="auto">
          <a:xfrm>
            <a:off x="1222175" y="1458356"/>
            <a:ext cx="477177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latin typeface="+mn-ea"/>
                <a:ea typeface="+mn-ea"/>
              </a:rPr>
              <a:t>開催日 ： ９</a:t>
            </a:r>
            <a:r>
              <a:rPr lang="en-US" altLang="ja-JP" sz="1600" u="none" dirty="0" smtClean="0">
                <a:latin typeface="+mn-ea"/>
                <a:ea typeface="+mn-ea"/>
              </a:rPr>
              <a:t>/</a:t>
            </a:r>
            <a:r>
              <a:rPr lang="ja-JP" altLang="en-US" sz="1600" u="none" dirty="0" smtClean="0">
                <a:latin typeface="+mn-ea"/>
                <a:ea typeface="+mn-ea"/>
              </a:rPr>
              <a:t>１</a:t>
            </a:r>
            <a:r>
              <a:rPr lang="ja-JP" altLang="en-US" sz="1600" u="none" dirty="0">
                <a:latin typeface="+mn-ea"/>
                <a:ea typeface="+mn-ea"/>
              </a:rPr>
              <a:t>４</a:t>
            </a:r>
            <a:r>
              <a:rPr lang="ja-JP" altLang="en-US" sz="1600" u="none" dirty="0" smtClean="0">
                <a:latin typeface="+mn-ea"/>
                <a:ea typeface="+mn-ea"/>
              </a:rPr>
              <a:t>（</a:t>
            </a:r>
            <a:r>
              <a:rPr lang="ja-JP" altLang="en-US" sz="1600" u="none" dirty="0">
                <a:latin typeface="+mn-ea"/>
                <a:ea typeface="+mn-ea"/>
              </a:rPr>
              <a:t>月</a:t>
            </a:r>
            <a:r>
              <a:rPr lang="ja-JP" altLang="en-US" sz="1600" u="none" dirty="0" smtClean="0">
                <a:latin typeface="+mn-ea"/>
                <a:ea typeface="+mn-ea"/>
              </a:rPr>
              <a:t>）</a:t>
            </a:r>
            <a:endParaRPr lang="ja-JP" altLang="en-US" sz="1600" u="none" dirty="0">
              <a:latin typeface="+mn-ea"/>
              <a:ea typeface="+mn-ea"/>
            </a:endParaRP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3622766722"/>
              </p:ext>
            </p:extLst>
          </p:nvPr>
        </p:nvGraphicFramePr>
        <p:xfrm>
          <a:off x="339438" y="2346767"/>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2157160004"/>
              </p:ext>
            </p:extLst>
          </p:nvPr>
        </p:nvGraphicFramePr>
        <p:xfrm>
          <a:off x="351409" y="3869668"/>
          <a:ext cx="6537600" cy="1008000"/>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p:extLst>
              <p:ext uri="{D42A27DB-BD31-4B8C-83A1-F6EECF244321}">
                <p14:modId xmlns:p14="http://schemas.microsoft.com/office/powerpoint/2010/main" val="3623918134"/>
              </p:ext>
            </p:extLst>
          </p:nvPr>
        </p:nvGraphicFramePr>
        <p:xfrm>
          <a:off x="351409" y="4996413"/>
          <a:ext cx="6537600" cy="1008000"/>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576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434637" y="6013586"/>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b="1" dirty="0" smtClean="0">
                <a:latin typeface="HG創英角ｺﾞｼｯｸUB" panose="020B0909000000000000" pitchFamily="49" charset="-128"/>
                <a:ea typeface="HG創英角ｺﾞｼｯｸUB" panose="020B0909000000000000" pitchFamily="49" charset="-128"/>
              </a:rPr>
              <a:t>※</a:t>
            </a:r>
            <a:r>
              <a:rPr lang="ja-JP" altLang="en-US" sz="1400" b="1" dirty="0" smtClean="0">
                <a:latin typeface="HG創英角ｺﾞｼｯｸUB" panose="020B0909000000000000" pitchFamily="49" charset="-128"/>
                <a:ea typeface="HG創英角ｺﾞｼｯｸUB" panose="020B0909000000000000" pitchFamily="49" charset="-128"/>
              </a:rPr>
              <a:t>会場の都合のため１社２名様限りでお</a:t>
            </a:r>
            <a:r>
              <a:rPr lang="ja-JP" altLang="en-US" sz="1400" b="1" dirty="0">
                <a:latin typeface="HG創英角ｺﾞｼｯｸUB" panose="020B0909000000000000" pitchFamily="49" charset="-128"/>
                <a:ea typeface="HG創英角ｺﾞｼｯｸUB" panose="020B0909000000000000" pitchFamily="49" charset="-128"/>
              </a:rPr>
              <a:t>願</a:t>
            </a:r>
            <a:r>
              <a:rPr lang="ja-JP" altLang="en-US" sz="1400" b="1" dirty="0" smtClean="0">
                <a:latin typeface="HG創英角ｺﾞｼｯｸUB" panose="020B0909000000000000" pitchFamily="49" charset="-128"/>
                <a:ea typeface="HG創英角ｺﾞｼｯｸUB" panose="020B0909000000000000" pitchFamily="49" charset="-128"/>
              </a:rPr>
              <a:t>いいたします。</a:t>
            </a:r>
            <a:endParaRPr lang="ja-JP" altLang="en-US" sz="1400" b="1" dirty="0">
              <a:latin typeface="HG創英角ｺﾞｼｯｸUB" panose="020B0909000000000000" pitchFamily="49" charset="-128"/>
              <a:ea typeface="HG創英角ｺﾞｼｯｸUB" panose="020B0909000000000000" pitchFamily="49" charset="-128"/>
            </a:endParaRPr>
          </a:p>
        </p:txBody>
      </p:sp>
      <p:grpSp>
        <p:nvGrpSpPr>
          <p:cNvPr id="44" name="グループ化 43"/>
          <p:cNvGrpSpPr/>
          <p:nvPr/>
        </p:nvGrpSpPr>
        <p:grpSpPr>
          <a:xfrm>
            <a:off x="185946" y="7362271"/>
            <a:ext cx="3248847" cy="2616971"/>
            <a:chOff x="185946" y="7362271"/>
            <a:chExt cx="3248847" cy="2616971"/>
          </a:xfrm>
        </p:grpSpPr>
        <p:pic>
          <p:nvPicPr>
            <p:cNvPr id="23" name="図 1"/>
            <p:cNvPicPr>
              <a:picLocks noChangeAspect="1"/>
            </p:cNvPicPr>
            <p:nvPr/>
          </p:nvPicPr>
          <p:blipFill rotWithShape="1">
            <a:blip r:embed="rId2" cstate="print">
              <a:extLst>
                <a:ext uri="{28A0092B-C50C-407E-A947-70E740481C1C}">
                  <a14:useLocalDpi xmlns:a14="http://schemas.microsoft.com/office/drawing/2010/main" val="0"/>
                </a:ext>
              </a:extLst>
            </a:blip>
            <a:srcRect l="11128"/>
            <a:stretch/>
          </p:blipFill>
          <p:spPr bwMode="auto">
            <a:xfrm>
              <a:off x="190082" y="7723087"/>
              <a:ext cx="3200369" cy="2256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角丸四角形 23"/>
            <p:cNvSpPr/>
            <p:nvPr/>
          </p:nvSpPr>
          <p:spPr bwMode="auto">
            <a:xfrm>
              <a:off x="953431" y="9237761"/>
              <a:ext cx="591468" cy="14829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正方形/長方形 24"/>
            <p:cNvSpPr/>
            <p:nvPr/>
          </p:nvSpPr>
          <p:spPr bwMode="auto">
            <a:xfrm rot="1534616">
              <a:off x="943145" y="9190616"/>
              <a:ext cx="41146" cy="186870"/>
            </a:xfrm>
            <a:prstGeom prst="rect">
              <a:avLst/>
            </a:prstGeom>
            <a:solidFill>
              <a:srgbClr val="C8C9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フリーフォーム 25"/>
            <p:cNvSpPr/>
            <p:nvPr/>
          </p:nvSpPr>
          <p:spPr bwMode="auto">
            <a:xfrm>
              <a:off x="1256023" y="9222332"/>
              <a:ext cx="93434" cy="172298"/>
            </a:xfrm>
            <a:custGeom>
              <a:avLst/>
              <a:gdLst>
                <a:gd name="connsiteX0" fmla="*/ 85725 w 145256"/>
                <a:gd name="connsiteY0" fmla="*/ 0 h 276225"/>
                <a:gd name="connsiteX1" fmla="*/ 88106 w 145256"/>
                <a:gd name="connsiteY1" fmla="*/ 59531 h 276225"/>
                <a:gd name="connsiteX2" fmla="*/ 0 w 145256"/>
                <a:gd name="connsiteY2" fmla="*/ 276225 h 276225"/>
                <a:gd name="connsiteX3" fmla="*/ 69056 w 145256"/>
                <a:gd name="connsiteY3" fmla="*/ 269081 h 276225"/>
                <a:gd name="connsiteX4" fmla="*/ 145256 w 145256"/>
                <a:gd name="connsiteY4" fmla="*/ 47625 h 276225"/>
                <a:gd name="connsiteX5" fmla="*/ 145256 w 145256"/>
                <a:gd name="connsiteY5" fmla="*/ 28575 h 276225"/>
                <a:gd name="connsiteX6" fmla="*/ 142875 w 145256"/>
                <a:gd name="connsiteY6" fmla="*/ 9525 h 276225"/>
                <a:gd name="connsiteX7" fmla="*/ 85725 w 145256"/>
                <a:gd name="connsiteY7" fmla="*/ 0 h 276225"/>
                <a:gd name="connsiteX0" fmla="*/ 85725 w 145256"/>
                <a:gd name="connsiteY0" fmla="*/ 0 h 290512"/>
                <a:gd name="connsiteX1" fmla="*/ 88106 w 145256"/>
                <a:gd name="connsiteY1" fmla="*/ 59531 h 290512"/>
                <a:gd name="connsiteX2" fmla="*/ 0 w 145256"/>
                <a:gd name="connsiteY2" fmla="*/ 276225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0 w 145256"/>
                <a:gd name="connsiteY2" fmla="*/ 283368 h 290512"/>
                <a:gd name="connsiteX3" fmla="*/ 57150 w 145256"/>
                <a:gd name="connsiteY3" fmla="*/ 290512 h 290512"/>
                <a:gd name="connsiteX4" fmla="*/ 145256 w 145256"/>
                <a:gd name="connsiteY4" fmla="*/ 47625 h 290512"/>
                <a:gd name="connsiteX5" fmla="*/ 145256 w 145256"/>
                <a:gd name="connsiteY5" fmla="*/ 28575 h 290512"/>
                <a:gd name="connsiteX6" fmla="*/ 142875 w 145256"/>
                <a:gd name="connsiteY6" fmla="*/ 9525 h 290512"/>
                <a:gd name="connsiteX7" fmla="*/ 85725 w 145256"/>
                <a:gd name="connsiteY7" fmla="*/ 0 h 290512"/>
                <a:gd name="connsiteX0" fmla="*/ 85725 w 145256"/>
                <a:gd name="connsiteY0" fmla="*/ 0 h 290512"/>
                <a:gd name="connsiteX1" fmla="*/ 88106 w 145256"/>
                <a:gd name="connsiteY1" fmla="*/ 59531 h 290512"/>
                <a:gd name="connsiteX2" fmla="*/ 50006 w 145256"/>
                <a:gd name="connsiteY2" fmla="*/ 154780 h 290512"/>
                <a:gd name="connsiteX3" fmla="*/ 0 w 145256"/>
                <a:gd name="connsiteY3" fmla="*/ 283368 h 290512"/>
                <a:gd name="connsiteX4" fmla="*/ 57150 w 145256"/>
                <a:gd name="connsiteY4" fmla="*/ 290512 h 290512"/>
                <a:gd name="connsiteX5" fmla="*/ 145256 w 145256"/>
                <a:gd name="connsiteY5" fmla="*/ 47625 h 290512"/>
                <a:gd name="connsiteX6" fmla="*/ 145256 w 145256"/>
                <a:gd name="connsiteY6" fmla="*/ 28575 h 290512"/>
                <a:gd name="connsiteX7" fmla="*/ 142875 w 145256"/>
                <a:gd name="connsiteY7" fmla="*/ 9525 h 290512"/>
                <a:gd name="connsiteX8" fmla="*/ 85725 w 145256"/>
                <a:gd name="connsiteY8" fmla="*/ 0 h 290512"/>
                <a:gd name="connsiteX0" fmla="*/ 97631 w 157162"/>
                <a:gd name="connsiteY0" fmla="*/ 0 h 297656"/>
                <a:gd name="connsiteX1" fmla="*/ 100012 w 157162"/>
                <a:gd name="connsiteY1" fmla="*/ 59531 h 297656"/>
                <a:gd name="connsiteX2" fmla="*/ 61912 w 157162"/>
                <a:gd name="connsiteY2" fmla="*/ 154780 h 297656"/>
                <a:gd name="connsiteX3" fmla="*/ 0 w 157162"/>
                <a:gd name="connsiteY3" fmla="*/ 297656 h 297656"/>
                <a:gd name="connsiteX4" fmla="*/ 69056 w 157162"/>
                <a:gd name="connsiteY4" fmla="*/ 290512 h 297656"/>
                <a:gd name="connsiteX5" fmla="*/ 157162 w 157162"/>
                <a:gd name="connsiteY5" fmla="*/ 47625 h 297656"/>
                <a:gd name="connsiteX6" fmla="*/ 157162 w 157162"/>
                <a:gd name="connsiteY6" fmla="*/ 28575 h 297656"/>
                <a:gd name="connsiteX7" fmla="*/ 154781 w 157162"/>
                <a:gd name="connsiteY7" fmla="*/ 9525 h 297656"/>
                <a:gd name="connsiteX8" fmla="*/ 97631 w 157162"/>
                <a:gd name="connsiteY8" fmla="*/ 0 h 297656"/>
                <a:gd name="connsiteX0" fmla="*/ 97631 w 157162"/>
                <a:gd name="connsiteY0" fmla="*/ 17130 h 314786"/>
                <a:gd name="connsiteX1" fmla="*/ 100012 w 157162"/>
                <a:gd name="connsiteY1" fmla="*/ 76661 h 314786"/>
                <a:gd name="connsiteX2" fmla="*/ 61912 w 157162"/>
                <a:gd name="connsiteY2" fmla="*/ 171910 h 314786"/>
                <a:gd name="connsiteX3" fmla="*/ 0 w 157162"/>
                <a:gd name="connsiteY3" fmla="*/ 314786 h 314786"/>
                <a:gd name="connsiteX4" fmla="*/ 69056 w 157162"/>
                <a:gd name="connsiteY4" fmla="*/ 307642 h 314786"/>
                <a:gd name="connsiteX5" fmla="*/ 157162 w 157162"/>
                <a:gd name="connsiteY5" fmla="*/ 64755 h 314786"/>
                <a:gd name="connsiteX6" fmla="*/ 157162 w 157162"/>
                <a:gd name="connsiteY6" fmla="*/ 45705 h 314786"/>
                <a:gd name="connsiteX7" fmla="*/ 146117 w 157162"/>
                <a:gd name="connsiteY7" fmla="*/ 0 h 314786"/>
                <a:gd name="connsiteX8" fmla="*/ 97631 w 157162"/>
                <a:gd name="connsiteY8" fmla="*/ 17130 h 314786"/>
                <a:gd name="connsiteX0" fmla="*/ 86802 w 157162"/>
                <a:gd name="connsiteY0" fmla="*/ 0 h 324312"/>
                <a:gd name="connsiteX1" fmla="*/ 100012 w 157162"/>
                <a:gd name="connsiteY1" fmla="*/ 86187 h 324312"/>
                <a:gd name="connsiteX2" fmla="*/ 61912 w 157162"/>
                <a:gd name="connsiteY2" fmla="*/ 181436 h 324312"/>
                <a:gd name="connsiteX3" fmla="*/ 0 w 157162"/>
                <a:gd name="connsiteY3" fmla="*/ 324312 h 324312"/>
                <a:gd name="connsiteX4" fmla="*/ 69056 w 157162"/>
                <a:gd name="connsiteY4" fmla="*/ 317168 h 324312"/>
                <a:gd name="connsiteX5" fmla="*/ 157162 w 157162"/>
                <a:gd name="connsiteY5" fmla="*/ 74281 h 324312"/>
                <a:gd name="connsiteX6" fmla="*/ 157162 w 157162"/>
                <a:gd name="connsiteY6" fmla="*/ 55231 h 324312"/>
                <a:gd name="connsiteX7" fmla="*/ 146117 w 157162"/>
                <a:gd name="connsiteY7" fmla="*/ 9526 h 324312"/>
                <a:gd name="connsiteX8" fmla="*/ 86802 w 157162"/>
                <a:gd name="connsiteY8" fmla="*/ 0 h 32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162" h="324312">
                  <a:moveTo>
                    <a:pt x="86802" y="0"/>
                  </a:moveTo>
                  <a:cubicBezTo>
                    <a:pt x="87596" y="19844"/>
                    <a:pt x="99218" y="66343"/>
                    <a:pt x="100012" y="86187"/>
                  </a:cubicBezTo>
                  <a:lnTo>
                    <a:pt x="61912" y="181436"/>
                  </a:lnTo>
                  <a:lnTo>
                    <a:pt x="0" y="324312"/>
                  </a:lnTo>
                  <a:lnTo>
                    <a:pt x="69056" y="317168"/>
                  </a:lnTo>
                  <a:lnTo>
                    <a:pt x="157162" y="74281"/>
                  </a:lnTo>
                  <a:lnTo>
                    <a:pt x="157162" y="55231"/>
                  </a:lnTo>
                  <a:lnTo>
                    <a:pt x="146117" y="9526"/>
                  </a:lnTo>
                  <a:lnTo>
                    <a:pt x="86802" y="0"/>
                  </a:lnTo>
                  <a:close/>
                </a:path>
              </a:pathLst>
            </a:custGeom>
            <a:solidFill>
              <a:srgbClr val="C5C7C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角丸四角形 26"/>
            <p:cNvSpPr/>
            <p:nvPr/>
          </p:nvSpPr>
          <p:spPr bwMode="auto">
            <a:xfrm rot="2816698">
              <a:off x="1297168" y="9415202"/>
              <a:ext cx="434602" cy="35146"/>
            </a:xfrm>
            <a:prstGeom prst="roundRect">
              <a:avLst/>
            </a:prstGeom>
            <a:solidFill>
              <a:srgbClr val="E9E8C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8" name="角丸四角形 27"/>
            <p:cNvSpPr/>
            <p:nvPr/>
          </p:nvSpPr>
          <p:spPr bwMode="auto">
            <a:xfrm rot="1852693">
              <a:off x="1657193" y="9605501"/>
              <a:ext cx="88291" cy="35145"/>
            </a:xfrm>
            <a:prstGeom prst="roundRect">
              <a:avLst/>
            </a:prstGeom>
            <a:solidFill>
              <a:srgbClr val="F58F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9" name="フリーフォーム 28"/>
            <p:cNvSpPr/>
            <p:nvPr/>
          </p:nvSpPr>
          <p:spPr bwMode="auto">
            <a:xfrm>
              <a:off x="1373459" y="9234333"/>
              <a:ext cx="173154" cy="133723"/>
            </a:xfrm>
            <a:custGeom>
              <a:avLst/>
              <a:gdLst>
                <a:gd name="connsiteX0" fmla="*/ 0 w 330200"/>
                <a:gd name="connsiteY0" fmla="*/ 0 h 250825"/>
                <a:gd name="connsiteX1" fmla="*/ 311150 w 330200"/>
                <a:gd name="connsiteY1" fmla="*/ 250825 h 250825"/>
                <a:gd name="connsiteX2" fmla="*/ 330200 w 330200"/>
                <a:gd name="connsiteY2" fmla="*/ 231775 h 250825"/>
                <a:gd name="connsiteX3" fmla="*/ 0 w 330200"/>
                <a:gd name="connsiteY3" fmla="*/ 0 h 250825"/>
                <a:gd name="connsiteX0" fmla="*/ 0 w 330200"/>
                <a:gd name="connsiteY0" fmla="*/ 0 h 250825"/>
                <a:gd name="connsiteX1" fmla="*/ 311150 w 330200"/>
                <a:gd name="connsiteY1" fmla="*/ 250825 h 250825"/>
                <a:gd name="connsiteX2" fmla="*/ 330200 w 330200"/>
                <a:gd name="connsiteY2" fmla="*/ 231775 h 250825"/>
                <a:gd name="connsiteX3" fmla="*/ 72231 w 330200"/>
                <a:gd name="connsiteY3" fmla="*/ 42863 h 250825"/>
                <a:gd name="connsiteX4" fmla="*/ 0 w 330200"/>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72231 w 320675"/>
                <a:gd name="connsiteY3" fmla="*/ 42863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9850 w 320675"/>
                <a:gd name="connsiteY3" fmla="*/ 28576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50825"/>
                <a:gd name="connsiteX1" fmla="*/ 311150 w 320675"/>
                <a:gd name="connsiteY1" fmla="*/ 250825 h 250825"/>
                <a:gd name="connsiteX2" fmla="*/ 320675 w 320675"/>
                <a:gd name="connsiteY2" fmla="*/ 238919 h 250825"/>
                <a:gd name="connsiteX3" fmla="*/ 60325 w 320675"/>
                <a:gd name="connsiteY3" fmla="*/ 35719 h 250825"/>
                <a:gd name="connsiteX4" fmla="*/ 0 w 320675"/>
                <a:gd name="connsiteY4" fmla="*/ 0 h 250825"/>
                <a:gd name="connsiteX0" fmla="*/ 0 w 320675"/>
                <a:gd name="connsiteY0" fmla="*/ 0 h 248444"/>
                <a:gd name="connsiteX1" fmla="*/ 311150 w 320675"/>
                <a:gd name="connsiteY1" fmla="*/ 248444 h 248444"/>
                <a:gd name="connsiteX2" fmla="*/ 320675 w 320675"/>
                <a:gd name="connsiteY2" fmla="*/ 238919 h 248444"/>
                <a:gd name="connsiteX3" fmla="*/ 60325 w 320675"/>
                <a:gd name="connsiteY3" fmla="*/ 35719 h 248444"/>
                <a:gd name="connsiteX4" fmla="*/ 0 w 320675"/>
                <a:gd name="connsiteY4" fmla="*/ 0 h 248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675" h="248444">
                  <a:moveTo>
                    <a:pt x="0" y="0"/>
                  </a:moveTo>
                  <a:lnTo>
                    <a:pt x="311150" y="248444"/>
                  </a:lnTo>
                  <a:lnTo>
                    <a:pt x="320675" y="238919"/>
                  </a:lnTo>
                  <a:lnTo>
                    <a:pt x="60325" y="35719"/>
                  </a:lnTo>
                  <a:cubicBezTo>
                    <a:pt x="30692" y="7144"/>
                    <a:pt x="20108" y="11906"/>
                    <a:pt x="0" y="0"/>
                  </a:cubicBezTo>
                  <a:close/>
                </a:path>
              </a:pathLst>
            </a:custGeom>
            <a:solidFill>
              <a:srgbClr val="F58FA5"/>
            </a:solidFill>
            <a:ln>
              <a:solidFill>
                <a:srgbClr val="C8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 name="テキスト ボックス 13"/>
            <p:cNvSpPr txBox="1">
              <a:spLocks noChangeArrowheads="1"/>
            </p:cNvSpPr>
            <p:nvPr/>
          </p:nvSpPr>
          <p:spPr bwMode="auto">
            <a:xfrm>
              <a:off x="1881184" y="8973187"/>
              <a:ext cx="957672" cy="40011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2000" b="1" dirty="0">
                  <a:latin typeface="Meiryo UI" panose="020B0604030504040204" pitchFamily="50" charset="-128"/>
                  <a:ea typeface="Meiryo UI" panose="020B0604030504040204" pitchFamily="50" charset="-128"/>
                </a:rPr>
                <a:t>金沢駅</a:t>
              </a:r>
            </a:p>
          </p:txBody>
        </p:sp>
        <p:sp>
          <p:nvSpPr>
            <p:cNvPr id="31" name="テキスト ボックス 30"/>
            <p:cNvSpPr txBox="1"/>
            <p:nvPr/>
          </p:nvSpPr>
          <p:spPr bwMode="auto">
            <a:xfrm>
              <a:off x="345772" y="8815203"/>
              <a:ext cx="1037551" cy="224765"/>
            </a:xfrm>
            <a:prstGeom prst="rect">
              <a:avLst/>
            </a:prstGeom>
            <a:noFill/>
          </p:spPr>
          <p:txBody>
            <a:bodyPr wrap="square">
              <a:spAutoFit/>
            </a:bodyPr>
            <a:lstStyle/>
            <a:p>
              <a:pPr algn="ctr">
                <a:defRPr/>
              </a:pPr>
              <a:r>
                <a:rPr lang="ja-JP" altLang="en-US" sz="1050" b="1" dirty="0" smtClean="0">
                  <a:latin typeface="Meiryo UI" panose="020B0604030504040204" pitchFamily="50" charset="-128"/>
                  <a:ea typeface="Meiryo UI" panose="020B0604030504040204" pitchFamily="50" charset="-128"/>
                </a:rPr>
                <a:t>北國銀行本店</a:t>
              </a:r>
              <a:endParaRPr lang="ja-JP" altLang="en-US" sz="1050" b="1" dirty="0">
                <a:latin typeface="Meiryo UI" panose="020B0604030504040204" pitchFamily="50" charset="-128"/>
                <a:ea typeface="Meiryo UI" panose="020B0604030504040204" pitchFamily="50" charset="-128"/>
              </a:endParaRPr>
            </a:p>
          </p:txBody>
        </p:sp>
        <p:sp>
          <p:nvSpPr>
            <p:cNvPr id="32" name="正方形/長方形 31"/>
            <p:cNvSpPr/>
            <p:nvPr/>
          </p:nvSpPr>
          <p:spPr bwMode="auto">
            <a:xfrm rot="2199434">
              <a:off x="294245" y="8342844"/>
              <a:ext cx="138009" cy="18772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テキスト ボックス 17"/>
            <p:cNvSpPr txBox="1">
              <a:spLocks noChangeArrowheads="1"/>
            </p:cNvSpPr>
            <p:nvPr/>
          </p:nvSpPr>
          <p:spPr bwMode="auto">
            <a:xfrm>
              <a:off x="185946" y="7362271"/>
              <a:ext cx="3168000" cy="292388"/>
            </a:xfrm>
            <a:prstGeom prst="rect">
              <a:avLst/>
            </a:prstGeom>
            <a:solidFill>
              <a:srgbClr val="FF0000"/>
            </a:solidFill>
            <a:ln w="19050">
              <a:solidFill>
                <a:srgbClr val="FF0000"/>
              </a:solidFill>
              <a:miter lim="800000"/>
              <a:headEnd/>
              <a:tailEnd/>
            </a:ln>
          </p:spPr>
          <p:txBody>
            <a:bodyPr wrap="squar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r>
                <a:rPr lang="ja-JP" altLang="en-US" sz="1300" dirty="0" smtClean="0">
                  <a:solidFill>
                    <a:schemeClr val="bg1"/>
                  </a:solidFill>
                  <a:latin typeface="Meiryo UI" panose="020B0604030504040204" pitchFamily="50" charset="-128"/>
                  <a:ea typeface="Meiryo UI" panose="020B0604030504040204" pitchFamily="50" charset="-128"/>
                </a:rPr>
                <a:t>ＴＫＰ</a:t>
              </a:r>
              <a:r>
                <a:rPr lang="ja-JP" altLang="en-US" sz="1300" dirty="0">
                  <a:solidFill>
                    <a:schemeClr val="bg1"/>
                  </a:solidFill>
                  <a:latin typeface="Meiryo UI" panose="020B0604030504040204" pitchFamily="50" charset="-128"/>
                  <a:ea typeface="Meiryo UI" panose="020B0604030504040204" pitchFamily="50" charset="-128"/>
                </a:rPr>
                <a:t>ガーデンシティ</a:t>
              </a:r>
              <a:r>
                <a:rPr lang="en-US" altLang="ja-JP" sz="1300" dirty="0">
                  <a:solidFill>
                    <a:schemeClr val="bg1"/>
                  </a:solidFill>
                  <a:latin typeface="Meiryo UI" panose="020B0604030504040204" pitchFamily="50" charset="-128"/>
                  <a:ea typeface="Meiryo UI" panose="020B0604030504040204" pitchFamily="50" charset="-128"/>
                </a:rPr>
                <a:t>PREMIUM</a:t>
              </a:r>
              <a:r>
                <a:rPr lang="ja-JP" altLang="en-US" sz="1300" dirty="0">
                  <a:solidFill>
                    <a:schemeClr val="bg1"/>
                  </a:solidFill>
                  <a:latin typeface="Meiryo UI" panose="020B0604030504040204" pitchFamily="50" charset="-128"/>
                  <a:ea typeface="Meiryo UI" panose="020B0604030504040204" pitchFamily="50" charset="-128"/>
                </a:rPr>
                <a:t>金沢駅西口</a:t>
              </a:r>
            </a:p>
          </p:txBody>
        </p:sp>
        <p:sp>
          <p:nvSpPr>
            <p:cNvPr id="33" name="テキスト ボックス 32"/>
            <p:cNvSpPr txBox="1"/>
            <p:nvPr/>
          </p:nvSpPr>
          <p:spPr bwMode="auto">
            <a:xfrm>
              <a:off x="2566099" y="8495295"/>
              <a:ext cx="868694" cy="224765"/>
            </a:xfrm>
            <a:prstGeom prst="rect">
              <a:avLst/>
            </a:prstGeom>
            <a:noFill/>
          </p:spPr>
          <p:txBody>
            <a:bodyPr wrap="none">
              <a:spAutoFit/>
            </a:bodyPr>
            <a:lstStyle/>
            <a:p>
              <a:pPr algn="ctr">
                <a:defRPr/>
              </a:pPr>
              <a:r>
                <a:rPr lang="ja-JP" altLang="en-US" sz="1050" b="1" dirty="0" smtClean="0">
                  <a:latin typeface="Meiryo UI" panose="020B0604030504040204" pitchFamily="50" charset="-128"/>
                  <a:ea typeface="Meiryo UI" panose="020B0604030504040204" pitchFamily="50" charset="-128"/>
                </a:rPr>
                <a:t>金沢フォーラス</a:t>
              </a:r>
              <a:endParaRPr lang="ja-JP" altLang="en-US" sz="1050" b="1" dirty="0">
                <a:latin typeface="Meiryo UI" panose="020B0604030504040204" pitchFamily="50" charset="-128"/>
                <a:ea typeface="Meiryo UI" panose="020B0604030504040204" pitchFamily="50" charset="-128"/>
              </a:endParaRPr>
            </a:p>
          </p:txBody>
        </p:sp>
        <p:sp>
          <p:nvSpPr>
            <p:cNvPr id="36" name="正方形/長方形 35"/>
            <p:cNvSpPr/>
            <p:nvPr/>
          </p:nvSpPr>
          <p:spPr>
            <a:xfrm>
              <a:off x="717573" y="8798714"/>
              <a:ext cx="254936"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17" name="正方形/長方形 16"/>
            <p:cNvSpPr/>
            <p:nvPr/>
          </p:nvSpPr>
          <p:spPr>
            <a:xfrm>
              <a:off x="2929522" y="8780147"/>
              <a:ext cx="318670" cy="59679"/>
            </a:xfrm>
            <a:prstGeom prst="rect">
              <a:avLst/>
            </a:prstGeom>
            <a:solidFill>
              <a:srgbClr val="CAC59D"/>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37" name="正方形/長方形 36"/>
            <p:cNvSpPr/>
            <p:nvPr/>
          </p:nvSpPr>
          <p:spPr>
            <a:xfrm>
              <a:off x="2138081" y="9289930"/>
              <a:ext cx="293790" cy="122004"/>
            </a:xfrm>
            <a:prstGeom prst="rect">
              <a:avLst/>
            </a:prstGeom>
            <a:solidFill>
              <a:srgbClr val="B384DA"/>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39" name="正方形/長方形 38"/>
            <p:cNvSpPr/>
            <p:nvPr/>
          </p:nvSpPr>
          <p:spPr>
            <a:xfrm>
              <a:off x="343987" y="7752437"/>
              <a:ext cx="1022140" cy="284400"/>
            </a:xfrm>
            <a:prstGeom prst="rect">
              <a:avLst/>
            </a:prstGeom>
            <a:solidFill>
              <a:srgbClr val="E8E7C9"/>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40" name="正方形/長方形 39"/>
            <p:cNvSpPr/>
            <p:nvPr/>
          </p:nvSpPr>
          <p:spPr>
            <a:xfrm rot="2223668">
              <a:off x="745780" y="7877905"/>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cxnSp>
          <p:nvCxnSpPr>
            <p:cNvPr id="35" name="直線コネクタ 34"/>
            <p:cNvCxnSpPr/>
            <p:nvPr/>
          </p:nvCxnSpPr>
          <p:spPr bwMode="auto">
            <a:xfrm flipH="1">
              <a:off x="419736" y="7663130"/>
              <a:ext cx="552773" cy="7067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rot="7719911">
              <a:off x="659966" y="7924713"/>
              <a:ext cx="50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sp>
          <p:nvSpPr>
            <p:cNvPr id="42" name="正方形/長方形 41"/>
            <p:cNvSpPr/>
            <p:nvPr/>
          </p:nvSpPr>
          <p:spPr>
            <a:xfrm rot="2196163">
              <a:off x="273825" y="8012515"/>
              <a:ext cx="144000" cy="36000"/>
            </a:xfrm>
            <a:prstGeom prst="rect">
              <a:avLst/>
            </a:prstGeom>
            <a:solidFill>
              <a:srgbClr val="C9C9CB"/>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smtClean="0">
                <a:solidFill>
                  <a:srgbClr val="FFFFFF"/>
                </a:solidFill>
                <a:latin typeface="Meiryo UI" panose="020B0604030504040204" pitchFamily="50" charset="-128"/>
                <a:ea typeface="Meiryo UI" panose="020B0604030504040204" pitchFamily="50" charset="-128"/>
                <a:cs typeface="Arial"/>
              </a:endParaRPr>
            </a:p>
          </p:txBody>
        </p:sp>
      </p:grpSp>
    </p:spTree>
    <p:extLst>
      <p:ext uri="{BB962C8B-B14F-4D97-AF65-F5344CB8AC3E}">
        <p14:creationId xmlns:p14="http://schemas.microsoft.com/office/powerpoint/2010/main" val="293203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3734</TotalTime>
  <Words>750</Words>
  <Application>Microsoft Office PowerPoint</Application>
  <PresentationFormat>ユーザー設定</PresentationFormat>
  <Paragraphs>85</Paragraphs>
  <Slides>2</Slides>
  <Notes>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2</vt:i4>
      </vt:variant>
    </vt:vector>
  </HeadingPairs>
  <TitlesOfParts>
    <vt:vector size="17" baseType="lpstr">
      <vt:lpstr>AR P丸ゴシック体M</vt:lpstr>
      <vt:lpstr>HGSｺﾞｼｯｸE</vt:lpstr>
      <vt:lpstr>HG丸ｺﾞｼｯｸM-PRO</vt:lpstr>
      <vt:lpstr>HG創英角ｺﾞｼｯｸUB</vt:lpstr>
      <vt:lpstr>Meiryo UI</vt:lpstr>
      <vt:lpstr>ＭＳ Ｐゴシック</vt:lpstr>
      <vt:lpstr>メイリオ</vt:lpstr>
      <vt:lpstr>游ゴシック</vt:lpstr>
      <vt:lpstr>Arial</vt:lpstr>
      <vt:lpstr>Arial Black</vt:lpstr>
      <vt:lpstr>Calibri</vt:lpstr>
      <vt:lpstr>Garamond</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井田　康太</cp:lastModifiedBy>
  <cp:revision>284</cp:revision>
  <cp:lastPrinted>2019-05-31T01:29:00Z</cp:lastPrinted>
  <dcterms:created xsi:type="dcterms:W3CDTF">2014-05-02T00:09:42Z</dcterms:created>
  <dcterms:modified xsi:type="dcterms:W3CDTF">2020-08-31T00:25:23Z</dcterms:modified>
</cp:coreProperties>
</file>