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64" r:id="rId2"/>
    <p:sldId id="262" r:id="rId3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7F5"/>
    <a:srgbClr val="12F69A"/>
    <a:srgbClr val="EBFFEB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78" autoAdjust="0"/>
    <p:restoredTop sz="94660"/>
  </p:normalViewPr>
  <p:slideViewPr>
    <p:cSldViewPr snapToGrid="0">
      <p:cViewPr>
        <p:scale>
          <a:sx n="125" d="100"/>
          <a:sy n="125" d="100"/>
        </p:scale>
        <p:origin x="144" y="-4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088D-7F95-48BD-99D4-9B5C0B3C5CAC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9EFE-E55D-44C9-8298-4FC9FB448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476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088D-7F95-48BD-99D4-9B5C0B3C5CAC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9EFE-E55D-44C9-8298-4FC9FB448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1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088D-7F95-48BD-99D4-9B5C0B3C5CAC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9EFE-E55D-44C9-8298-4FC9FB448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805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80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088D-7F95-48BD-99D4-9B5C0B3C5CAC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9EFE-E55D-44C9-8298-4FC9FB448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11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088D-7F95-48BD-99D4-9B5C0B3C5CAC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9EFE-E55D-44C9-8298-4FC9FB448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216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088D-7F95-48BD-99D4-9B5C0B3C5CAC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9EFE-E55D-44C9-8298-4FC9FB448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4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088D-7F95-48BD-99D4-9B5C0B3C5CAC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9EFE-E55D-44C9-8298-4FC9FB448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33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088D-7F95-48BD-99D4-9B5C0B3C5CAC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9EFE-E55D-44C9-8298-4FC9FB448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02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088D-7F95-48BD-99D4-9B5C0B3C5CAC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9EFE-E55D-44C9-8298-4FC9FB448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8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088D-7F95-48BD-99D4-9B5C0B3C5CAC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9EFE-E55D-44C9-8298-4FC9FB448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06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088D-7F95-48BD-99D4-9B5C0B3C5CAC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9EFE-E55D-44C9-8298-4FC9FB448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48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E088D-7F95-48BD-99D4-9B5C0B3C5CAC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69EFE-E55D-44C9-8298-4FC9FB448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611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5B51DE3-291B-20F3-1297-A6163583DEA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306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50257"/>
            <a:ext cx="7484532" cy="4245251"/>
          </a:xfrm>
          <a:prstGeom prst="rect">
            <a:avLst/>
          </a:prstGeom>
        </p:spPr>
      </p:pic>
      <p:sp>
        <p:nvSpPr>
          <p:cNvPr id="5" name="TextBox 35">
            <a:extLst>
              <a:ext uri="{FF2B5EF4-FFF2-40B4-BE49-F238E27FC236}">
                <a16:creationId xmlns:a16="http://schemas.microsoft.com/office/drawing/2014/main" id="{E4C35587-37FB-AFFA-C77B-3D8400F515A4}"/>
              </a:ext>
            </a:extLst>
          </p:cNvPr>
          <p:cNvSpPr txBox="1"/>
          <p:nvPr/>
        </p:nvSpPr>
        <p:spPr>
          <a:xfrm>
            <a:off x="173055" y="1882584"/>
            <a:ext cx="7248723" cy="22318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400" b="1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endParaRPr lang="en-US" altLang="ja-JP" sz="1600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400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２０２４年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２５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日（木）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１４：００～１６：００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石川県地場産業振興センター本館３階　第５研修室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（石川県金沢市鞍月２丁目１番地）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50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DE80349-EB5C-8E9F-7CF5-89D55A538216}"/>
              </a:ext>
            </a:extLst>
          </p:cNvPr>
          <p:cNvSpPr txBox="1"/>
          <p:nvPr/>
        </p:nvSpPr>
        <p:spPr>
          <a:xfrm>
            <a:off x="484649" y="371115"/>
            <a:ext cx="65617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accent6">
                    <a:lumMod val="50000"/>
                  </a:schemeClr>
                </a:solidFill>
                <a:effectLst>
                  <a:outerShdw blurRad="50800" dist="25400" dir="5400000" algn="ctr" rotWithShape="0">
                    <a:srgbClr val="000000">
                      <a:alpha val="95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50800" dist="25400" dir="5400000" algn="ctr" rotWithShape="0">
                    <a:srgbClr val="000000">
                      <a:alpha val="95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認定企業</a:t>
            </a:r>
            <a:r>
              <a:rPr lang="en-US" altLang="ja-JP" sz="2400" baseline="100000" dirty="0">
                <a:solidFill>
                  <a:schemeClr val="accent6">
                    <a:lumMod val="50000"/>
                  </a:schemeClr>
                </a:solidFill>
                <a:effectLst>
                  <a:outerShdw blurRad="50800" dist="25400" dir="5400000" algn="ctr" rotWithShape="0">
                    <a:srgbClr val="000000">
                      <a:alpha val="95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50800" dist="25400" dir="5400000" algn="ctr" rotWithShape="0">
                    <a:srgbClr val="000000">
                      <a:alpha val="95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の事例にみる</a:t>
            </a:r>
            <a:endParaRPr lang="en-US" altLang="ja-JP" sz="4000" dirty="0">
              <a:solidFill>
                <a:schemeClr val="accent6">
                  <a:lumMod val="50000"/>
                </a:schemeClr>
              </a:solidFill>
              <a:effectLst>
                <a:outerShdw blurRad="50800" dist="25400" dir="5400000" algn="ctr" rotWithShape="0">
                  <a:srgbClr val="000000">
                    <a:alpha val="95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4000" dirty="0">
                <a:solidFill>
                  <a:schemeClr val="accent6">
                    <a:lumMod val="50000"/>
                  </a:schemeClr>
                </a:solidFill>
                <a:effectLst>
                  <a:outerShdw blurRad="50800" dist="25400" dir="5400000" algn="ctr" rotWithShape="0">
                    <a:srgbClr val="000000">
                      <a:alpha val="95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50800" dist="25400" dir="5400000" algn="ctr" rotWithShape="0">
                    <a:srgbClr val="000000">
                      <a:alpha val="95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への向かい方</a:t>
            </a:r>
            <a:endParaRPr kumimoji="1" lang="ja-JP" altLang="en-US" sz="4000" b="1" dirty="0">
              <a:solidFill>
                <a:schemeClr val="accent6">
                  <a:lumMod val="50000"/>
                </a:schemeClr>
              </a:solidFill>
              <a:effectLst>
                <a:outerShdw blurRad="50800" dist="25400" dir="5400000" algn="ctr" rotWithShape="0">
                  <a:srgbClr val="000000">
                    <a:alpha val="95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4709AB4-746A-ED21-2B17-0B63FA13C1AE}"/>
              </a:ext>
            </a:extLst>
          </p:cNvPr>
          <p:cNvSpPr txBox="1"/>
          <p:nvPr/>
        </p:nvSpPr>
        <p:spPr>
          <a:xfrm>
            <a:off x="-1" y="54713"/>
            <a:ext cx="7484533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スマートエスイー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IoT/AI</a:t>
            </a: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石川スクール</a:t>
            </a:r>
            <a:r>
              <a:rPr lang="en-US" altLang="ja-JP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CDO</a:t>
            </a: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育成研修　オープンセミナー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5045D5-23F3-C7B3-3277-1DB434D2F6D5}"/>
              </a:ext>
            </a:extLst>
          </p:cNvPr>
          <p:cNvSpPr txBox="1"/>
          <p:nvPr/>
        </p:nvSpPr>
        <p:spPr>
          <a:xfrm>
            <a:off x="70515" y="4427910"/>
            <a:ext cx="7385349" cy="240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「地域密着型専門商社</a:t>
            </a:r>
            <a:r>
              <a:rPr kumimoji="1" lang="en-US" altLang="ja-JP" sz="16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への道半ば」</a:t>
            </a:r>
            <a:endParaRPr kumimoji="1"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</a:t>
            </a:r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創ネット株式会社　代表取締役社長　小口　幸士　氏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  </a:t>
            </a:r>
            <a:r>
              <a:rPr kumimoji="1"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</a:t>
            </a:r>
            <a:r>
              <a:rPr kumimoji="1" lang="ja-JP" altLang="en-US" sz="1200" spc="1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在</a:t>
            </a:r>
            <a:r>
              <a:rPr kumimoji="1" lang="ja-JP" altLang="en-US" sz="1200" spc="1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</a:t>
            </a:r>
            <a:r>
              <a:rPr kumimoji="1"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</a:t>
            </a: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福岡県福岡市（</a:t>
            </a:r>
            <a:r>
              <a:rPr kumimoji="1"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1950</a:t>
            </a: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年創業）</a:t>
            </a:r>
            <a:endParaRPr kumimoji="1" lang="en-US" altLang="ja-JP" sz="120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                    　　　　　　　  </a:t>
            </a:r>
            <a:r>
              <a:rPr kumimoji="1"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  <a:r>
              <a:rPr kumimoji="1"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</a:t>
            </a: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エンジニアリング商社</a:t>
            </a:r>
            <a:endParaRPr kumimoji="1" lang="en-US" altLang="ja-JP" sz="120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  生産機械（ロボット、制御装置）、設備</a:t>
            </a:r>
            <a:endParaRPr kumimoji="1" lang="en-US" altLang="ja-JP" sz="120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＜講演概要＞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人手不足の深刻化に対応すべく、顧客管理システムの活用や発注自動化を推進。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サイバーセキュリティサービスも合わせて導入することで、在宅ワークも可能に。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働き方改革も実現した企業に、今後の課題も含めてお話いただきます。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2232EBD-B0E3-744E-EA62-FDA1D13417B6}"/>
              </a:ext>
            </a:extLst>
          </p:cNvPr>
          <p:cNvSpPr txBox="1"/>
          <p:nvPr/>
        </p:nvSpPr>
        <p:spPr>
          <a:xfrm>
            <a:off x="33206" y="10414303"/>
            <a:ext cx="7526469" cy="2585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「スマートエスイー</a:t>
            </a:r>
            <a:r>
              <a:rPr lang="en-US" altLang="ja-JP" sz="12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/AI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石川スクール」運営コンソーシアム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245C8B6-C2C3-656B-1908-EE4029AE74F0}"/>
              </a:ext>
            </a:extLst>
          </p:cNvPr>
          <p:cNvSpPr txBox="1"/>
          <p:nvPr/>
        </p:nvSpPr>
        <p:spPr>
          <a:xfrm>
            <a:off x="76802" y="9292270"/>
            <a:ext cx="74077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トークセッションと質疑応答</a:t>
            </a:r>
            <a:endParaRPr kumimoji="1" lang="en-US" altLang="ja-JP" sz="1600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創ネット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小口氏、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ヤマサ北爪氏、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コーディネータによるトークセッションと、会場の皆さまからの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ご質問にお答えします。　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117422-C99C-0CF7-9B60-59B11C43F3B5}"/>
              </a:ext>
            </a:extLst>
          </p:cNvPr>
          <p:cNvSpPr txBox="1"/>
          <p:nvPr/>
        </p:nvSpPr>
        <p:spPr>
          <a:xfrm>
            <a:off x="70515" y="6829629"/>
            <a:ext cx="725377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「足元から</a:t>
            </a:r>
            <a:r>
              <a:rPr kumimoji="1" lang="en-US" altLang="ja-JP" sz="16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</a:t>
            </a:r>
            <a:r>
              <a:rPr kumimoji="1" lang="en-US" altLang="ja-JP" sz="16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を照らすＤＸ戦略について」　　　　　　　　　　　　　　　　</a:t>
            </a:r>
            <a:endParaRPr kumimoji="1" lang="en-US" altLang="ja-JP" sz="400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</a:t>
            </a:r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株式会社ヤマサ　代表取締役社長　北爪　寛孝　氏</a:t>
            </a:r>
            <a:endParaRPr kumimoji="1" lang="en-US" altLang="ja-JP" sz="120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</a:t>
            </a:r>
            <a:r>
              <a:rPr kumimoji="1"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</a:t>
            </a:r>
            <a:r>
              <a:rPr kumimoji="1" lang="ja-JP" altLang="en-US" sz="1200" spc="1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在</a:t>
            </a:r>
            <a:r>
              <a:rPr kumimoji="1" lang="ja-JP" altLang="en-US" sz="1200" spc="1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</a:t>
            </a:r>
            <a:r>
              <a:rPr kumimoji="1"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</a:t>
            </a: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長野県松本市（</a:t>
            </a:r>
            <a:r>
              <a:rPr kumimoji="1"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1870</a:t>
            </a: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年創業）</a:t>
            </a:r>
            <a:endParaRPr kumimoji="1" lang="en-US" altLang="ja-JP" sz="120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 　 </a:t>
            </a:r>
            <a:r>
              <a:rPr kumimoji="1"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  <a:r>
              <a:rPr kumimoji="1" lang="en-US" altLang="ja-JP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</a:t>
            </a:r>
            <a:r>
              <a:rPr kumimoji="1" lang="ja-JP" altLang="en-US" sz="1200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建設関連事業、食糧事業、燃料事業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＜講演概要＞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デジタル化への苦手意識による「デジタル化外注依存」を打開すべく、自社で行う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「内製ＤＸ」への挑戦を決意。「内製ＤＸ」におけるメリットやその進め方、ＤＸ認定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までの道程を、今後の課題も含めてお話いただきます。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02202A0E-AE82-00F9-0895-85949DEFA448}"/>
              </a:ext>
            </a:extLst>
          </p:cNvPr>
          <p:cNvSpPr/>
          <p:nvPr/>
        </p:nvSpPr>
        <p:spPr>
          <a:xfrm>
            <a:off x="6132829" y="2771672"/>
            <a:ext cx="1148570" cy="817826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8223874-30E3-D48D-CAFA-80FA05A9A657}"/>
              </a:ext>
            </a:extLst>
          </p:cNvPr>
          <p:cNvSpPr txBox="1"/>
          <p:nvPr/>
        </p:nvSpPr>
        <p:spPr>
          <a:xfrm>
            <a:off x="6143981" y="2806067"/>
            <a:ext cx="1114006" cy="650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無料</a:t>
            </a:r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定員</a:t>
            </a:r>
            <a:r>
              <a:rPr kumimoji="1"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F2DDABC-D3C4-928F-79CB-0DAC655325D0}"/>
              </a:ext>
            </a:extLst>
          </p:cNvPr>
          <p:cNvSpPr/>
          <p:nvPr/>
        </p:nvSpPr>
        <p:spPr>
          <a:xfrm>
            <a:off x="115306" y="4073373"/>
            <a:ext cx="7340558" cy="3489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第１部　　　　　　　　　　　　　　　　　　　　　　　　　　　　　　　１４：００～１４：３０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B91FEE0-64FA-BF13-BE12-84576EE74E43}"/>
              </a:ext>
            </a:extLst>
          </p:cNvPr>
          <p:cNvSpPr/>
          <p:nvPr/>
        </p:nvSpPr>
        <p:spPr>
          <a:xfrm>
            <a:off x="97921" y="6466236"/>
            <a:ext cx="7357943" cy="3489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第２部　　　　　　　　　　　　　　　　　　　　　　　　　　　　　　　　１４：３０～１５：００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DDD6A5E-636C-7731-C135-7965200A816B}"/>
              </a:ext>
            </a:extLst>
          </p:cNvPr>
          <p:cNvSpPr/>
          <p:nvPr/>
        </p:nvSpPr>
        <p:spPr>
          <a:xfrm>
            <a:off x="124930" y="8918993"/>
            <a:ext cx="7357943" cy="3299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第３部　　　　　　　　　　　　　　　　　　　　　　　　　　　　　　　　１５：１０～１６：００</a:t>
            </a:r>
          </a:p>
        </p:txBody>
      </p:sp>
      <p:sp>
        <p:nvSpPr>
          <p:cNvPr id="2" name="Text Box 107">
            <a:extLst>
              <a:ext uri="{FF2B5EF4-FFF2-40B4-BE49-F238E27FC236}">
                <a16:creationId xmlns:a16="http://schemas.microsoft.com/office/drawing/2014/main" id="{1081B5D9-FB7A-8042-736B-8CD4DD2B3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194" y="3777154"/>
            <a:ext cx="2345585" cy="276999"/>
          </a:xfrm>
          <a:prstGeom prst="rect">
            <a:avLst/>
          </a:prstGeom>
          <a:solidFill>
            <a:srgbClr val="FF0000">
              <a:alpha val="92941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200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申込締切：７月２２日</a:t>
            </a:r>
            <a:r>
              <a:rPr lang="en-US" altLang="ja-JP" sz="1200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200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 descr="スーツを着ている男はスマイルしている&#10;&#10;自動的に生成された説明">
            <a:extLst>
              <a:ext uri="{FF2B5EF4-FFF2-40B4-BE49-F238E27FC236}">
                <a16:creationId xmlns:a16="http://schemas.microsoft.com/office/drawing/2014/main" id="{5BF97D36-5F5A-4683-BAE6-B340472D12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696" y="4470288"/>
            <a:ext cx="1188454" cy="1439727"/>
          </a:xfrm>
          <a:prstGeom prst="rect">
            <a:avLst/>
          </a:prstGeom>
        </p:spPr>
      </p:pic>
      <p:sp>
        <p:nvSpPr>
          <p:cNvPr id="21" name="TextBox 35">
            <a:extLst>
              <a:ext uri="{FF2B5EF4-FFF2-40B4-BE49-F238E27FC236}">
                <a16:creationId xmlns:a16="http://schemas.microsoft.com/office/drawing/2014/main" id="{8569B3C6-9404-8D0F-6F43-7E8F9BEAF405}"/>
              </a:ext>
            </a:extLst>
          </p:cNvPr>
          <p:cNvSpPr txBox="1"/>
          <p:nvPr/>
        </p:nvSpPr>
        <p:spPr>
          <a:xfrm>
            <a:off x="491621" y="2094230"/>
            <a:ext cx="65547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経営者と</a:t>
            </a: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コーディネータが共に挑んだ</a:t>
            </a:r>
            <a:r>
              <a:rPr lang="en-US" altLang="ja-JP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の舞台裏。</a:t>
            </a:r>
            <a:endParaRPr lang="en-US" altLang="ja-JP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体験談を交えてそのプロセスをお話いただきます。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5954315-6FEB-D27D-FDF8-D25FB0DC7E07}"/>
              </a:ext>
            </a:extLst>
          </p:cNvPr>
          <p:cNvSpPr txBox="1"/>
          <p:nvPr/>
        </p:nvSpPr>
        <p:spPr>
          <a:xfrm>
            <a:off x="4388202" y="1685093"/>
            <a:ext cx="30720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※DX</a:t>
            </a:r>
            <a:r>
              <a:rPr lang="ja-JP" altLang="en-US" sz="10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推進の準備（ビジョン策定や戦略・体制の整備）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0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が整った企業を、経済産業省が認定 </a:t>
            </a:r>
            <a:endParaRPr lang="ja-JP" altLang="en-US" sz="100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7" name="図 16" descr="スーツを着た男性&#10;&#10;自動的に生成された説明">
            <a:extLst>
              <a:ext uri="{FF2B5EF4-FFF2-40B4-BE49-F238E27FC236}">
                <a16:creationId xmlns:a16="http://schemas.microsoft.com/office/drawing/2014/main" id="{D7E97F64-A402-CE9C-7D19-B0F8986AE8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696" y="6878425"/>
            <a:ext cx="1192175" cy="141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546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343909" y="2639793"/>
            <a:ext cx="6871856" cy="2821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/>
        </p:spPr>
        <p:txBody>
          <a:bodyPr wrap="none" anchor="ctr"/>
          <a:lstStyle/>
          <a:p>
            <a:endParaRPr lang="ja-JP" altLang="en-US" sz="1509"/>
          </a:p>
        </p:txBody>
      </p:sp>
      <p:sp>
        <p:nvSpPr>
          <p:cNvPr id="18" name="Text Box 80"/>
          <p:cNvSpPr txBox="1">
            <a:spLocks noChangeArrowheads="1"/>
          </p:cNvSpPr>
          <p:nvPr/>
        </p:nvSpPr>
        <p:spPr bwMode="auto">
          <a:xfrm>
            <a:off x="2877817" y="2610923"/>
            <a:ext cx="18389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600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【 </a:t>
            </a:r>
            <a:r>
              <a:rPr lang="ja-JP" altLang="en-US" sz="1600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参 加 申 込 書 </a:t>
            </a:r>
            <a:r>
              <a:rPr lang="en-US" altLang="ja-JP" sz="1600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19" name="Group 106">
            <a:extLst>
              <a:ext uri="{FF2B5EF4-FFF2-40B4-BE49-F238E27FC236}">
                <a16:creationId xmlns:a16="http://schemas.microsoft.com/office/drawing/2014/main" id="{B7533BD6-74F8-4871-A58B-D96B1C635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1055"/>
              </p:ext>
            </p:extLst>
          </p:nvPr>
        </p:nvGraphicFramePr>
        <p:xfrm>
          <a:off x="343909" y="3041779"/>
          <a:ext cx="6871857" cy="1242762"/>
        </p:xfrm>
        <a:graphic>
          <a:graphicData uri="http://schemas.openxmlformats.org/drawingml/2006/table">
            <a:tbl>
              <a:tblPr/>
              <a:tblGrid>
                <a:gridCol w="877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6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9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貴社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団体名　　</a:t>
                      </a:r>
                    </a:p>
                  </a:txBody>
                  <a:tcPr marL="76655" marR="76655" marT="38343" marB="3834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655" marR="76655" marT="38343" marB="3834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L="76655" marR="76655" marT="38343" marB="3834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655" marR="76655" marT="38343" marB="383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655" marR="76655" marT="38343" marB="3834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655" marR="76655" marT="38343" marB="383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655" marR="76655" marT="38343" marB="3834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655" marR="76655" marT="38343" marB="383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Group 106">
            <a:extLst>
              <a:ext uri="{FF2B5EF4-FFF2-40B4-BE49-F238E27FC236}">
                <a16:creationId xmlns:a16="http://schemas.microsoft.com/office/drawing/2014/main" id="{319462B2-AFCC-47AC-B243-23F0CB95D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643379"/>
              </p:ext>
            </p:extLst>
          </p:nvPr>
        </p:nvGraphicFramePr>
        <p:xfrm>
          <a:off x="343909" y="4625277"/>
          <a:ext cx="6871856" cy="950382"/>
        </p:xfrm>
        <a:graphic>
          <a:graphicData uri="http://schemas.openxmlformats.org/drawingml/2006/table">
            <a:tbl>
              <a:tblPr/>
              <a:tblGrid>
                <a:gridCol w="534222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83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7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6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519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1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  <p:sp>
        <p:nvSpPr>
          <p:cNvPr id="22" name="テキスト ボックス 2"/>
          <p:cNvSpPr txBox="1">
            <a:spLocks noChangeArrowheads="1"/>
          </p:cNvSpPr>
          <p:nvPr/>
        </p:nvSpPr>
        <p:spPr bwMode="auto">
          <a:xfrm>
            <a:off x="368755" y="557150"/>
            <a:ext cx="6847008" cy="1820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76655" tIns="38327" rIns="76655" bIns="38327" anchor="t" anchorCtr="0">
            <a:noAutofit/>
          </a:bodyPr>
          <a:lstStyle/>
          <a:p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＜ＤＸ認定企業の事例にみるＤＸへの向かい方＞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日　時：令和６年７月２５日（木）１４：００～１６：００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＜申込締切：令和６年７月２２日（月</a:t>
            </a:r>
            <a:r>
              <a:rPr 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 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＞</a:t>
            </a:r>
            <a:endParaRPr lang="en-US" sz="1600" b="1" u="sng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sz="1600" b="1" u="sng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E-mail</a:t>
            </a:r>
            <a:r>
              <a:rPr lang="ja-JP" altLang="en-US" sz="1600" b="1" u="sng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600" b="1" u="sng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s</a:t>
            </a:r>
            <a:r>
              <a:rPr lang="en-US" altLang="ja-JP" sz="16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youkou</a:t>
            </a:r>
            <a:r>
              <a:rPr lang="en-US" sz="16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@pref.ishikawa.lg.jp</a:t>
            </a:r>
            <a:endParaRPr lang="en-US" altLang="ja-JP" sz="16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6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ホームベース 2"/>
          <p:cNvSpPr/>
          <p:nvPr/>
        </p:nvSpPr>
        <p:spPr>
          <a:xfrm>
            <a:off x="5220581" y="1348718"/>
            <a:ext cx="871369" cy="724895"/>
          </a:xfrm>
          <a:prstGeom prst="homePlate">
            <a:avLst>
              <a:gd name="adj" fmla="val 29181"/>
            </a:avLst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4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ＷＥＢ</a:t>
            </a:r>
            <a:endParaRPr kumimoji="1" lang="en-US" altLang="ja-JP" sz="134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34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申込書</a:t>
            </a:r>
            <a:endParaRPr lang="en-US" altLang="ja-JP" sz="134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34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はｺﾁﾗ</a:t>
            </a: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376040" y="8279916"/>
            <a:ext cx="3301879" cy="2112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/>
        </p:spPr>
        <p:txBody>
          <a:bodyPr wrap="none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会場のご案内</a:t>
            </a:r>
          </a:p>
        </p:txBody>
      </p:sp>
      <p:sp>
        <p:nvSpPr>
          <p:cNvPr id="27" name="Text Box 6">
            <a:extLst>
              <a:ext uri="{FF2B5EF4-FFF2-40B4-BE49-F238E27FC236}">
                <a16:creationId xmlns:a16="http://schemas.microsoft.com/office/drawing/2014/main" id="{182574DC-F1E1-4E5E-8637-D4F99C12B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067" y="9344912"/>
            <a:ext cx="3993387" cy="1397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920-8580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石川県金沢市鞍月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石川県商工労働部産業政策課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産業デジタル化支援グループ　繁田（はんだ）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ＴＥＬ：（０７６）２２５－１５１９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Mail 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：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syoukou@pref.ishikawa.lg.jp</a:t>
            </a:r>
            <a:endParaRPr lang="ja-JP" altLang="en-US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Text Box 6">
            <a:extLst>
              <a:ext uri="{FF2B5EF4-FFF2-40B4-BE49-F238E27FC236}">
                <a16:creationId xmlns:a16="http://schemas.microsoft.com/office/drawing/2014/main" id="{182574DC-F1E1-4E5E-8637-D4F99C12B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027" y="8236685"/>
            <a:ext cx="3482796" cy="953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地場産業振興センター　</a:t>
            </a:r>
            <a:r>
              <a:rPr lang="zh-TW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本館３階　第５研修室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923-1211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金沢市鞍月２丁目１番地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076-268-2010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381295" y="9189342"/>
            <a:ext cx="3296623" cy="2112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/>
        </p:spPr>
        <p:txBody>
          <a:bodyPr wrap="none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連絡先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44868" y="4325425"/>
            <a:ext cx="250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人目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0" name="Group 106">
            <a:extLst>
              <a:ext uri="{FF2B5EF4-FFF2-40B4-BE49-F238E27FC236}">
                <a16:creationId xmlns:a16="http://schemas.microsoft.com/office/drawing/2014/main" id="{DE413DB4-061E-46FB-9F68-F4C35F4C7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461810"/>
              </p:ext>
            </p:extLst>
          </p:nvPr>
        </p:nvGraphicFramePr>
        <p:xfrm>
          <a:off x="388426" y="5877864"/>
          <a:ext cx="6827338" cy="950382"/>
        </p:xfrm>
        <a:graphic>
          <a:graphicData uri="http://schemas.openxmlformats.org/drawingml/2006/table">
            <a:tbl>
              <a:tblPr/>
              <a:tblGrid>
                <a:gridCol w="530761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830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1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27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519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1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D2E2DFA-3A26-41F7-99AF-EFA40AA3C3D7}"/>
              </a:ext>
            </a:extLst>
          </p:cNvPr>
          <p:cNvSpPr txBox="1"/>
          <p:nvPr/>
        </p:nvSpPr>
        <p:spPr>
          <a:xfrm>
            <a:off x="244866" y="5581495"/>
            <a:ext cx="250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２人目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9" name="Group 106">
            <a:extLst>
              <a:ext uri="{FF2B5EF4-FFF2-40B4-BE49-F238E27FC236}">
                <a16:creationId xmlns:a16="http://schemas.microsoft.com/office/drawing/2014/main" id="{9A52AA62-6CFD-4E6A-8455-497ECBED6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090744"/>
              </p:ext>
            </p:extLst>
          </p:nvPr>
        </p:nvGraphicFramePr>
        <p:xfrm>
          <a:off x="389353" y="7145321"/>
          <a:ext cx="6826410" cy="1069186"/>
        </p:xfrm>
        <a:graphic>
          <a:graphicData uri="http://schemas.openxmlformats.org/drawingml/2006/table">
            <a:tbl>
              <a:tblPr/>
              <a:tblGrid>
                <a:gridCol w="530689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830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1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2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459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5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551C5AC-9E05-4C89-BCFC-A77A23E13459}"/>
              </a:ext>
            </a:extLst>
          </p:cNvPr>
          <p:cNvSpPr txBox="1"/>
          <p:nvPr/>
        </p:nvSpPr>
        <p:spPr>
          <a:xfrm>
            <a:off x="271193" y="6863242"/>
            <a:ext cx="250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３人目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00408077-DBEA-4A51-B622-A1886400C1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913" y="8537705"/>
            <a:ext cx="2809425" cy="2142700"/>
          </a:xfrm>
          <a:prstGeom prst="rect">
            <a:avLst/>
          </a:prstGeom>
        </p:spPr>
      </p:pic>
      <p:sp>
        <p:nvSpPr>
          <p:cNvPr id="35" name="Rectangle 2">
            <a:extLst>
              <a:ext uri="{FF2B5EF4-FFF2-40B4-BE49-F238E27FC236}">
                <a16:creationId xmlns:a16="http://schemas.microsoft.com/office/drawing/2014/main" id="{39949E58-F0E1-46F5-A473-791E07DB5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1754" y="8282619"/>
            <a:ext cx="3334009" cy="2112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/>
        </p:spPr>
        <p:txBody>
          <a:bodyPr wrap="none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会場周辺地図</a:t>
            </a:r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165F970D-E2CF-450E-8FD1-9685ABFB0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38" y="2383369"/>
            <a:ext cx="6937403" cy="256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ja-JP" sz="10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※WEB</a:t>
            </a:r>
            <a:r>
              <a:rPr lang="ja-JP" altLang="en-US" sz="10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申込書（</a:t>
            </a:r>
            <a:r>
              <a:rPr lang="en-US" altLang="ja-JP" sz="10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lang="ja-JP" altLang="en-US" sz="10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コード）でのお申し込み、もしくは下記申込書に所定事項を記載の上、電子メールにてお申し込み下さい。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85285BD2-9177-4AEF-9301-ADBDB056398D}"/>
              </a:ext>
            </a:extLst>
          </p:cNvPr>
          <p:cNvGrpSpPr/>
          <p:nvPr/>
        </p:nvGrpSpPr>
        <p:grpSpPr>
          <a:xfrm>
            <a:off x="4139481" y="9376135"/>
            <a:ext cx="1318531" cy="304035"/>
            <a:chOff x="4316798" y="9322169"/>
            <a:chExt cx="1572852" cy="362678"/>
          </a:xfrm>
        </p:grpSpPr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6454C290-C014-421A-AF6E-D1C1E8B1A8A8}"/>
                </a:ext>
              </a:extLst>
            </p:cNvPr>
            <p:cNvCxnSpPr/>
            <p:nvPr/>
          </p:nvCxnSpPr>
          <p:spPr>
            <a:xfrm>
              <a:off x="4316798" y="9331293"/>
              <a:ext cx="124214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6AB75402-B1BF-42B9-9038-B10FD9D33D42}"/>
                </a:ext>
              </a:extLst>
            </p:cNvPr>
            <p:cNvSpPr/>
            <p:nvPr/>
          </p:nvSpPr>
          <p:spPr>
            <a:xfrm>
              <a:off x="5638005" y="9512299"/>
              <a:ext cx="251645" cy="17254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174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065DF6DE-29FA-4DCC-A446-26CDC7DB81D3}"/>
                </a:ext>
              </a:extLst>
            </p:cNvPr>
            <p:cNvCxnSpPr>
              <a:cxnSpLocks/>
            </p:cNvCxnSpPr>
            <p:nvPr/>
          </p:nvCxnSpPr>
          <p:spPr>
            <a:xfrm>
              <a:off x="5540375" y="9322169"/>
              <a:ext cx="97630" cy="19013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テキスト ボックス 2">
            <a:extLst>
              <a:ext uri="{FF2B5EF4-FFF2-40B4-BE49-F238E27FC236}">
                <a16:creationId xmlns:a16="http://schemas.microsoft.com/office/drawing/2014/main" id="{712CD0D7-4CA2-CC63-780E-C713D9D96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0" y="93290"/>
            <a:ext cx="7340600" cy="363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76655" tIns="38327" rIns="76655" bIns="38327" anchor="t" anchorCtr="0">
            <a:noAutofit/>
          </a:bodyPr>
          <a:lstStyle/>
          <a:p>
            <a:pPr algn="ctr"/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スマートエスイー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IoT/AI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石川スクール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CDO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育成研修　オープンセミナー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申込書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endParaRPr lang="en-US" altLang="ja-JP" sz="16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6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6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4" name="図 3" descr="QR コード&#10;&#10;自動的に生成された説明">
            <a:extLst>
              <a:ext uri="{FF2B5EF4-FFF2-40B4-BE49-F238E27FC236}">
                <a16:creationId xmlns:a16="http://schemas.microsoft.com/office/drawing/2014/main" id="{3D308843-271A-3BF9-B7D8-D41FC5FF35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853" y="1342701"/>
            <a:ext cx="735866" cy="73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638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1007</TotalTime>
  <Words>598</Words>
  <Application>Microsoft Office PowerPoint</Application>
  <PresentationFormat>ユーザー設定</PresentationFormat>
  <Paragraphs>97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HW53761</dc:creator>
  <cp:lastModifiedBy>HW53750</cp:lastModifiedBy>
  <cp:revision>47</cp:revision>
  <cp:lastPrinted>2024-07-03T07:11:31Z</cp:lastPrinted>
  <dcterms:created xsi:type="dcterms:W3CDTF">2023-06-16T01:30:44Z</dcterms:created>
  <dcterms:modified xsi:type="dcterms:W3CDTF">2024-07-03T07:12:54Z</dcterms:modified>
</cp:coreProperties>
</file>