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69" r:id="rId2"/>
    <p:sldId id="270" r:id="rId3"/>
  </p:sldIdLst>
  <p:sldSz cx="11522075" cy="8120063"/>
  <p:notesSz cx="6735763" cy="9866313"/>
  <p:defaultTextStyle>
    <a:defPPr>
      <a:defRPr lang="en-US"/>
    </a:defPPr>
    <a:lvl1pPr marL="0" algn="l" defTabSz="38665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6654" algn="l" defTabSz="38665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3308" algn="l" defTabSz="38665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59962" algn="l" defTabSz="38665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46616" algn="l" defTabSz="38665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33270" algn="l" defTabSz="38665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19924" algn="l" defTabSz="38665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06578" algn="l" defTabSz="38665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93232" algn="l" defTabSz="386654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7" userDrawn="1">
          <p15:clr>
            <a:srgbClr val="A4A3A4"/>
          </p15:clr>
        </p15:guide>
        <p15:guide id="2" pos="4032">
          <p15:clr>
            <a:srgbClr val="A4A3A4"/>
          </p15:clr>
        </p15:guide>
        <p15:guide id="3" orient="horz" pos="2558" userDrawn="1">
          <p15:clr>
            <a:srgbClr val="A4A3A4"/>
          </p15:clr>
        </p15:guide>
        <p15:guide id="4" pos="36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99FF99"/>
    <a:srgbClr val="FFCD69"/>
    <a:srgbClr val="FFB871"/>
    <a:srgbClr val="CC9900"/>
    <a:srgbClr val="FEE2FB"/>
    <a:srgbClr val="FF00FF"/>
    <a:srgbClr val="7AFA80"/>
    <a:srgbClr val="FEB9B4"/>
    <a:srgbClr val="F2B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86331" autoAdjust="0"/>
  </p:normalViewPr>
  <p:slideViewPr>
    <p:cSldViewPr snapToGrid="0">
      <p:cViewPr varScale="1">
        <p:scale>
          <a:sx n="61" d="100"/>
          <a:sy n="61" d="100"/>
        </p:scale>
        <p:origin x="1224" y="84"/>
      </p:cViewPr>
      <p:guideLst>
        <p:guide orient="horz" pos="3047"/>
        <p:guide pos="4032"/>
        <p:guide orient="horz" pos="2558"/>
        <p:guide pos="36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450" cy="494590"/>
          </a:xfrm>
          <a:prstGeom prst="rect">
            <a:avLst/>
          </a:prstGeom>
        </p:spPr>
        <p:txBody>
          <a:bodyPr vert="horz" lIns="73253" tIns="36626" rIns="73253" bIns="36626" rtlCol="0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77" y="0"/>
            <a:ext cx="2919718" cy="494590"/>
          </a:xfrm>
          <a:prstGeom prst="rect">
            <a:avLst/>
          </a:prstGeom>
        </p:spPr>
        <p:txBody>
          <a:bodyPr vert="horz" lIns="73253" tIns="36626" rIns="73253" bIns="36626" rtlCol="0"/>
          <a:lstStyle>
            <a:lvl1pPr algn="r">
              <a:defRPr sz="1000"/>
            </a:lvl1pPr>
          </a:lstStyle>
          <a:p>
            <a:fld id="{FEA13ED3-8EB4-4065-A0FB-24DC324A34D8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1233488"/>
            <a:ext cx="472281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3253" tIns="36626" rIns="73253" bIns="366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97" y="4748323"/>
            <a:ext cx="5389370" cy="3885339"/>
          </a:xfrm>
          <a:prstGeom prst="rect">
            <a:avLst/>
          </a:prstGeom>
        </p:spPr>
        <p:txBody>
          <a:bodyPr vert="horz" lIns="73253" tIns="36626" rIns="73253" bIns="366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723"/>
            <a:ext cx="2918450" cy="494590"/>
          </a:xfrm>
          <a:prstGeom prst="rect">
            <a:avLst/>
          </a:prstGeom>
        </p:spPr>
        <p:txBody>
          <a:bodyPr vert="horz" lIns="73253" tIns="36626" rIns="73253" bIns="36626" rtlCol="0" anchor="b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77" y="9371723"/>
            <a:ext cx="2919718" cy="494590"/>
          </a:xfrm>
          <a:prstGeom prst="rect">
            <a:avLst/>
          </a:prstGeom>
        </p:spPr>
        <p:txBody>
          <a:bodyPr vert="horz" lIns="73253" tIns="36626" rIns="73253" bIns="36626" rtlCol="0" anchor="b"/>
          <a:lstStyle>
            <a:lvl1pPr algn="r">
              <a:defRPr sz="1000"/>
            </a:lvl1pPr>
          </a:lstStyle>
          <a:p>
            <a:fld id="{FDE8EE32-84BF-4AD8-A364-98E5051CAE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960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2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6" y="1328910"/>
            <a:ext cx="9793764" cy="2826985"/>
          </a:xfrm>
        </p:spPr>
        <p:txBody>
          <a:bodyPr anchor="b"/>
          <a:lstStyle>
            <a:lvl1pPr algn="ctr">
              <a:defRPr sz="71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260" y="4264914"/>
            <a:ext cx="8641557" cy="1960468"/>
          </a:xfrm>
        </p:spPr>
        <p:txBody>
          <a:bodyPr/>
          <a:lstStyle>
            <a:lvl1pPr marL="0" indent="0" algn="ctr">
              <a:buNone/>
              <a:defRPr sz="2800"/>
            </a:lvl1pPr>
            <a:lvl2pPr marL="541316" indent="0" algn="ctr">
              <a:buNone/>
              <a:defRPr sz="2400"/>
            </a:lvl2pPr>
            <a:lvl3pPr marL="1082631" indent="0" algn="ctr">
              <a:buNone/>
              <a:defRPr sz="2100"/>
            </a:lvl3pPr>
            <a:lvl4pPr marL="1623947" indent="0" algn="ctr">
              <a:buNone/>
              <a:defRPr sz="1900"/>
            </a:lvl4pPr>
            <a:lvl5pPr marL="2165263" indent="0" algn="ctr">
              <a:buNone/>
              <a:defRPr sz="1900"/>
            </a:lvl5pPr>
            <a:lvl6pPr marL="2706578" indent="0" algn="ctr">
              <a:buNone/>
              <a:defRPr sz="1900"/>
            </a:lvl6pPr>
            <a:lvl7pPr marL="3247894" indent="0" algn="ctr">
              <a:buNone/>
              <a:defRPr sz="1900"/>
            </a:lvl7pPr>
            <a:lvl8pPr marL="3789210" indent="0" algn="ctr">
              <a:buNone/>
              <a:defRPr sz="1900"/>
            </a:lvl8pPr>
            <a:lvl9pPr marL="4330525" indent="0" algn="ctr">
              <a:buNone/>
              <a:defRPr sz="19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D7EDE-43AD-4862-BB1D-9BD09BE0DD03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0878-D5F8-4F04-83B1-FFC47C5426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207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D7EDE-43AD-4862-BB1D-9BD09BE0DD03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0878-D5F8-4F04-83B1-FFC47C5426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30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5486" y="432319"/>
            <a:ext cx="2484447" cy="688137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2144" y="432319"/>
            <a:ext cx="7309317" cy="688137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D7EDE-43AD-4862-BB1D-9BD09BE0DD03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0878-D5F8-4F04-83B1-FFC47C5426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867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D7EDE-43AD-4862-BB1D-9BD09BE0DD03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0878-D5F8-4F04-83B1-FFC47C5426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0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141" y="2024379"/>
            <a:ext cx="9937790" cy="3377720"/>
          </a:xfrm>
        </p:spPr>
        <p:txBody>
          <a:bodyPr anchor="b"/>
          <a:lstStyle>
            <a:lvl1pPr>
              <a:defRPr sz="71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6141" y="5434055"/>
            <a:ext cx="9937790" cy="1776263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54131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8263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623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16526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27065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24789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378921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3305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D7EDE-43AD-4862-BB1D-9BD09BE0DD03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0878-D5F8-4F04-83B1-FFC47C5426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27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43" y="2161592"/>
            <a:ext cx="4896882" cy="51521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33051" y="2161592"/>
            <a:ext cx="4896882" cy="51521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D7EDE-43AD-4862-BB1D-9BD09BE0DD03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0878-D5F8-4F04-83B1-FFC47C5426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386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643" y="432321"/>
            <a:ext cx="9937790" cy="156950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3645" y="1990545"/>
            <a:ext cx="4874377" cy="975535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1316" indent="0">
              <a:buNone/>
              <a:defRPr sz="2400" b="1"/>
            </a:lvl2pPr>
            <a:lvl3pPr marL="1082631" indent="0">
              <a:buNone/>
              <a:defRPr sz="2100" b="1"/>
            </a:lvl3pPr>
            <a:lvl4pPr marL="1623947" indent="0">
              <a:buNone/>
              <a:defRPr sz="1900" b="1"/>
            </a:lvl4pPr>
            <a:lvl5pPr marL="2165263" indent="0">
              <a:buNone/>
              <a:defRPr sz="1900" b="1"/>
            </a:lvl5pPr>
            <a:lvl6pPr marL="2706578" indent="0">
              <a:buNone/>
              <a:defRPr sz="1900" b="1"/>
            </a:lvl6pPr>
            <a:lvl7pPr marL="3247894" indent="0">
              <a:buNone/>
              <a:defRPr sz="1900" b="1"/>
            </a:lvl7pPr>
            <a:lvl8pPr marL="3789210" indent="0">
              <a:buNone/>
              <a:defRPr sz="1900" b="1"/>
            </a:lvl8pPr>
            <a:lvl9pPr marL="4330525" indent="0">
              <a:buNone/>
              <a:defRPr sz="1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3645" y="2966080"/>
            <a:ext cx="4874377" cy="436265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33052" y="1990545"/>
            <a:ext cx="4898383" cy="975535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1316" indent="0">
              <a:buNone/>
              <a:defRPr sz="2400" b="1"/>
            </a:lvl2pPr>
            <a:lvl3pPr marL="1082631" indent="0">
              <a:buNone/>
              <a:defRPr sz="2100" b="1"/>
            </a:lvl3pPr>
            <a:lvl4pPr marL="1623947" indent="0">
              <a:buNone/>
              <a:defRPr sz="1900" b="1"/>
            </a:lvl4pPr>
            <a:lvl5pPr marL="2165263" indent="0">
              <a:buNone/>
              <a:defRPr sz="1900" b="1"/>
            </a:lvl5pPr>
            <a:lvl6pPr marL="2706578" indent="0">
              <a:buNone/>
              <a:defRPr sz="1900" b="1"/>
            </a:lvl6pPr>
            <a:lvl7pPr marL="3247894" indent="0">
              <a:buNone/>
              <a:defRPr sz="1900" b="1"/>
            </a:lvl7pPr>
            <a:lvl8pPr marL="3789210" indent="0">
              <a:buNone/>
              <a:defRPr sz="1900" b="1"/>
            </a:lvl8pPr>
            <a:lvl9pPr marL="4330525" indent="0">
              <a:buNone/>
              <a:defRPr sz="1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33052" y="2966080"/>
            <a:ext cx="4898383" cy="436265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D7EDE-43AD-4862-BB1D-9BD09BE0DD03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0878-D5F8-4F04-83B1-FFC47C5426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717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D7EDE-43AD-4862-BB1D-9BD09BE0DD03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0878-D5F8-4F04-83B1-FFC47C5426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694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D7EDE-43AD-4862-BB1D-9BD09BE0DD03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0878-D5F8-4F04-83B1-FFC47C5426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13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645" y="541339"/>
            <a:ext cx="3716169" cy="1894681"/>
          </a:xfrm>
        </p:spPr>
        <p:txBody>
          <a:bodyPr anchor="b"/>
          <a:lstStyle>
            <a:lvl1pPr>
              <a:defRPr sz="3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383" y="1169141"/>
            <a:ext cx="5833050" cy="5770508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645" y="2436019"/>
            <a:ext cx="3716169" cy="4513026"/>
          </a:xfrm>
        </p:spPr>
        <p:txBody>
          <a:bodyPr/>
          <a:lstStyle>
            <a:lvl1pPr marL="0" indent="0">
              <a:buNone/>
              <a:defRPr sz="1900"/>
            </a:lvl1pPr>
            <a:lvl2pPr marL="541316" indent="0">
              <a:buNone/>
              <a:defRPr sz="1700"/>
            </a:lvl2pPr>
            <a:lvl3pPr marL="1082631" indent="0">
              <a:buNone/>
              <a:defRPr sz="1400"/>
            </a:lvl3pPr>
            <a:lvl4pPr marL="1623947" indent="0">
              <a:buNone/>
              <a:defRPr sz="1200"/>
            </a:lvl4pPr>
            <a:lvl5pPr marL="2165263" indent="0">
              <a:buNone/>
              <a:defRPr sz="1200"/>
            </a:lvl5pPr>
            <a:lvl6pPr marL="2706578" indent="0">
              <a:buNone/>
              <a:defRPr sz="1200"/>
            </a:lvl6pPr>
            <a:lvl7pPr marL="3247894" indent="0">
              <a:buNone/>
              <a:defRPr sz="1200"/>
            </a:lvl7pPr>
            <a:lvl8pPr marL="3789210" indent="0">
              <a:buNone/>
              <a:defRPr sz="1200"/>
            </a:lvl8pPr>
            <a:lvl9pPr marL="4330525" indent="0">
              <a:buNone/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D7EDE-43AD-4862-BB1D-9BD09BE0DD03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0878-D5F8-4F04-83B1-FFC47C5426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57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645" y="541339"/>
            <a:ext cx="3716169" cy="1894681"/>
          </a:xfrm>
        </p:spPr>
        <p:txBody>
          <a:bodyPr anchor="b"/>
          <a:lstStyle>
            <a:lvl1pPr>
              <a:defRPr sz="3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98383" y="1169141"/>
            <a:ext cx="5833050" cy="5770508"/>
          </a:xfrm>
        </p:spPr>
        <p:txBody>
          <a:bodyPr anchor="t"/>
          <a:lstStyle>
            <a:lvl1pPr marL="0" indent="0">
              <a:buNone/>
              <a:defRPr sz="3800"/>
            </a:lvl1pPr>
            <a:lvl2pPr marL="541316" indent="0">
              <a:buNone/>
              <a:defRPr sz="3300"/>
            </a:lvl2pPr>
            <a:lvl3pPr marL="1082631" indent="0">
              <a:buNone/>
              <a:defRPr sz="2800"/>
            </a:lvl3pPr>
            <a:lvl4pPr marL="1623947" indent="0">
              <a:buNone/>
              <a:defRPr sz="2400"/>
            </a:lvl4pPr>
            <a:lvl5pPr marL="2165263" indent="0">
              <a:buNone/>
              <a:defRPr sz="2400"/>
            </a:lvl5pPr>
            <a:lvl6pPr marL="2706578" indent="0">
              <a:buNone/>
              <a:defRPr sz="2400"/>
            </a:lvl6pPr>
            <a:lvl7pPr marL="3247894" indent="0">
              <a:buNone/>
              <a:defRPr sz="2400"/>
            </a:lvl7pPr>
            <a:lvl8pPr marL="3789210" indent="0">
              <a:buNone/>
              <a:defRPr sz="2400"/>
            </a:lvl8pPr>
            <a:lvl9pPr marL="4330525" indent="0">
              <a:buNone/>
              <a:defRPr sz="24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645" y="2436019"/>
            <a:ext cx="3716169" cy="4513026"/>
          </a:xfrm>
        </p:spPr>
        <p:txBody>
          <a:bodyPr/>
          <a:lstStyle>
            <a:lvl1pPr marL="0" indent="0">
              <a:buNone/>
              <a:defRPr sz="1900"/>
            </a:lvl1pPr>
            <a:lvl2pPr marL="541316" indent="0">
              <a:buNone/>
              <a:defRPr sz="1700"/>
            </a:lvl2pPr>
            <a:lvl3pPr marL="1082631" indent="0">
              <a:buNone/>
              <a:defRPr sz="1400"/>
            </a:lvl3pPr>
            <a:lvl4pPr marL="1623947" indent="0">
              <a:buNone/>
              <a:defRPr sz="1200"/>
            </a:lvl4pPr>
            <a:lvl5pPr marL="2165263" indent="0">
              <a:buNone/>
              <a:defRPr sz="1200"/>
            </a:lvl5pPr>
            <a:lvl6pPr marL="2706578" indent="0">
              <a:buNone/>
              <a:defRPr sz="1200"/>
            </a:lvl6pPr>
            <a:lvl7pPr marL="3247894" indent="0">
              <a:buNone/>
              <a:defRPr sz="1200"/>
            </a:lvl7pPr>
            <a:lvl8pPr marL="3789210" indent="0">
              <a:buNone/>
              <a:defRPr sz="1200"/>
            </a:lvl8pPr>
            <a:lvl9pPr marL="4330525" indent="0">
              <a:buNone/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D7EDE-43AD-4862-BB1D-9BD09BE0DD03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C0878-D5F8-4F04-83B1-FFC47C5426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736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43" y="432321"/>
            <a:ext cx="9937790" cy="1569503"/>
          </a:xfrm>
          <a:prstGeom prst="rect">
            <a:avLst/>
          </a:prstGeom>
        </p:spPr>
        <p:txBody>
          <a:bodyPr vert="horz" lIns="77331" tIns="38665" rIns="77331" bIns="38665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43" y="2161592"/>
            <a:ext cx="9937790" cy="5152105"/>
          </a:xfrm>
          <a:prstGeom prst="rect">
            <a:avLst/>
          </a:prstGeom>
        </p:spPr>
        <p:txBody>
          <a:bodyPr vert="horz" lIns="77331" tIns="38665" rIns="77331" bIns="38665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2143" y="7526098"/>
            <a:ext cx="2592467" cy="432318"/>
          </a:xfrm>
          <a:prstGeom prst="rect">
            <a:avLst/>
          </a:prstGeom>
        </p:spPr>
        <p:txBody>
          <a:bodyPr vert="horz" lIns="77331" tIns="38665" rIns="77331" bIns="3866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D7EDE-43AD-4862-BB1D-9BD09BE0DD03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6688" y="7526098"/>
            <a:ext cx="3888700" cy="432318"/>
          </a:xfrm>
          <a:prstGeom prst="rect">
            <a:avLst/>
          </a:prstGeom>
        </p:spPr>
        <p:txBody>
          <a:bodyPr vert="horz" lIns="77331" tIns="38665" rIns="77331" bIns="3866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7466" y="7526098"/>
            <a:ext cx="2592467" cy="432318"/>
          </a:xfrm>
          <a:prstGeom prst="rect">
            <a:avLst/>
          </a:prstGeom>
        </p:spPr>
        <p:txBody>
          <a:bodyPr vert="horz" lIns="77331" tIns="38665" rIns="77331" bIns="3866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C0878-D5F8-4F04-83B1-FFC47C5426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31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082631" rtl="0" eaLnBrk="1" latinLnBrk="0" hangingPunct="1">
        <a:lnSpc>
          <a:spcPct val="90000"/>
        </a:lnSpc>
        <a:spcBef>
          <a:spcPct val="0"/>
        </a:spcBef>
        <a:buNone/>
        <a:defRPr kumimoji="1"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658" indent="-270658" algn="l" defTabSz="1082631" rtl="0" eaLnBrk="1" latinLnBrk="0" hangingPunct="1">
        <a:lnSpc>
          <a:spcPct val="90000"/>
        </a:lnSpc>
        <a:spcBef>
          <a:spcPts val="1184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811973" indent="-270658" algn="l" defTabSz="1082631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53289" indent="-270658" algn="l" defTabSz="1082631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94605" indent="-270658" algn="l" defTabSz="1082631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920" indent="-270658" algn="l" defTabSz="1082631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977236" indent="-270658" algn="l" defTabSz="1082631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518552" indent="-270658" algn="l" defTabSz="1082631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59867" indent="-270658" algn="l" defTabSz="1082631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601183" indent="-270658" algn="l" defTabSz="1082631" rtl="0" eaLnBrk="1" latinLnBrk="0" hangingPunct="1">
        <a:lnSpc>
          <a:spcPct val="90000"/>
        </a:lnSpc>
        <a:spcBef>
          <a:spcPts val="592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263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1316" algn="l" defTabSz="108263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2631" algn="l" defTabSz="108263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3947" algn="l" defTabSz="108263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5263" algn="l" defTabSz="108263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6578" algn="l" defTabSz="108263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7894" algn="l" defTabSz="108263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9210" algn="l" defTabSz="108263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525" algn="l" defTabSz="1082631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正方形/長方形 54"/>
          <p:cNvSpPr/>
          <p:nvPr/>
        </p:nvSpPr>
        <p:spPr>
          <a:xfrm>
            <a:off x="7236802" y="6865185"/>
            <a:ext cx="4200438" cy="1185973"/>
          </a:xfrm>
          <a:prstGeom prst="rect">
            <a:avLst/>
          </a:prstGeom>
          <a:solidFill>
            <a:srgbClr val="C6EF9C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45"/>
          </a:p>
        </p:txBody>
      </p:sp>
      <p:sp>
        <p:nvSpPr>
          <p:cNvPr id="37" name="正方形/長方形 36"/>
          <p:cNvSpPr/>
          <p:nvPr/>
        </p:nvSpPr>
        <p:spPr>
          <a:xfrm>
            <a:off x="109343" y="724058"/>
            <a:ext cx="11303389" cy="1333312"/>
          </a:xfrm>
          <a:prstGeom prst="rect">
            <a:avLst/>
          </a:prstGeom>
          <a:solidFill>
            <a:srgbClr val="FFFF99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600" b="1" dirty="0">
              <a:ln w="6600">
                <a:noFill/>
                <a:prstDash val="solid"/>
              </a:ln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2443"/>
              </a:lnSpc>
            </a:pPr>
            <a:r>
              <a:rPr lang="ja-JP" altLang="en-US" sz="1600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</a:t>
            </a:r>
            <a:r>
              <a:rPr lang="en-US" altLang="ja-JP" sz="1600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H30</a:t>
            </a:r>
            <a:r>
              <a:rPr lang="ja-JP" altLang="en-US" sz="1600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は県内企業が抱える各段階の課題に応じて、資金面、技術面、人材育成面からなる総合的な支援策を講じた。</a:t>
            </a:r>
          </a:p>
          <a:p>
            <a:pPr>
              <a:lnSpc>
                <a:spcPts val="2443"/>
              </a:lnSpc>
            </a:pPr>
            <a:r>
              <a:rPr lang="ja-JP" altLang="en-US" sz="1600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</a:t>
            </a:r>
            <a:r>
              <a:rPr lang="en-US" altLang="ja-JP" sz="1600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H31</a:t>
            </a:r>
            <a:r>
              <a:rPr lang="ja-JP" altLang="en-US" sz="1600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はＡＩ・ＩｏＴの導入に向けた総合対策を各段階において充実・強化。</a:t>
            </a:r>
          </a:p>
          <a:p>
            <a:pPr>
              <a:lnSpc>
                <a:spcPts val="2443"/>
              </a:lnSpc>
            </a:pPr>
            <a:r>
              <a:rPr lang="ja-JP" altLang="en-US" sz="1600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〇加えて、新たに非製造部門（事務部門）の生産性向上を支援（ＲＰＡ導入の支援）</a:t>
            </a:r>
            <a:endParaRPr lang="en-US" altLang="ja-JP" sz="1600" dirty="0">
              <a:ln w="6600">
                <a:noFill/>
                <a:prstDash val="solid"/>
              </a:ln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endParaRPr kumimoji="1" lang="ja-JP" altLang="en-US" sz="2094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07548" y="583003"/>
            <a:ext cx="5166775" cy="3077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pPr algn="ctr"/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H30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の取り組みの検証及び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H31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の方針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6235454" y="4909908"/>
            <a:ext cx="5049091" cy="626066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94" dirty="0"/>
          </a:p>
        </p:txBody>
      </p:sp>
      <p:sp>
        <p:nvSpPr>
          <p:cNvPr id="42" name="正方形/長方形 41"/>
          <p:cNvSpPr/>
          <p:nvPr/>
        </p:nvSpPr>
        <p:spPr>
          <a:xfrm>
            <a:off x="7174321" y="2552433"/>
            <a:ext cx="3926915" cy="680507"/>
          </a:xfrm>
          <a:prstGeom prst="rect">
            <a:avLst/>
          </a:prstGeom>
          <a:noFill/>
        </p:spPr>
        <p:txBody>
          <a:bodyPr wrap="square" lIns="181450">
            <a:spAutoFit/>
          </a:bodyPr>
          <a:lstStyle/>
          <a:p>
            <a:pPr>
              <a:spcAft>
                <a:spcPts val="378"/>
              </a:spcAft>
            </a:pPr>
            <a:r>
              <a:rPr lang="ja-JP" altLang="en-US" sz="1861" b="1" u="sng" dirty="0">
                <a:ln w="6600">
                  <a:noFill/>
                  <a:prstDash val="solid"/>
                </a:ln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●支援枠の拡充</a:t>
            </a:r>
            <a:endParaRPr lang="en-US" altLang="ja-JP" sz="1861" b="1" i="1" dirty="0">
              <a:ln w="6600">
                <a:noFill/>
                <a:prstDash val="solid"/>
              </a:ln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Aft>
                <a:spcPts val="378"/>
              </a:spcAft>
            </a:pPr>
            <a:r>
              <a:rPr lang="ja-JP" altLang="en-US" sz="1628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54" dirty="0">
                <a:ln w="6600">
                  <a:noFill/>
                  <a:prstDash val="solid"/>
                </a:ln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→</a:t>
            </a:r>
            <a:r>
              <a:rPr lang="ja-JP" altLang="en-US" sz="1454" b="1" dirty="0">
                <a:ln w="6600">
                  <a:noFill/>
                  <a:prstDash val="solid"/>
                </a:ln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採択枠を倍増</a:t>
            </a:r>
            <a:r>
              <a:rPr lang="en-US" altLang="ja-JP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㉚</a:t>
            </a:r>
            <a:r>
              <a:rPr lang="en-US" altLang="ja-JP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lang="ja-JP" altLang="en-US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件 → ㉛</a:t>
            </a:r>
            <a:r>
              <a:rPr lang="en-US" altLang="ja-JP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60</a:t>
            </a:r>
            <a:r>
              <a:rPr lang="ja-JP" altLang="en-US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件</a:t>
            </a:r>
            <a:r>
              <a:rPr lang="en-US" altLang="ja-JP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7158939" y="3516240"/>
            <a:ext cx="4163289" cy="1514389"/>
          </a:xfrm>
          <a:prstGeom prst="rect">
            <a:avLst/>
          </a:prstGeom>
          <a:noFill/>
        </p:spPr>
        <p:txBody>
          <a:bodyPr wrap="square" lIns="181450" rIns="0">
            <a:spAutoFit/>
          </a:bodyPr>
          <a:lstStyle/>
          <a:p>
            <a:pPr>
              <a:lnSpc>
                <a:spcPct val="80000"/>
              </a:lnSpc>
              <a:spcAft>
                <a:spcPts val="378"/>
              </a:spcAft>
            </a:pPr>
            <a:r>
              <a:rPr lang="ja-JP" altLang="en-US" sz="1861" b="1" u="sng" dirty="0">
                <a:ln w="6600">
                  <a:noFill/>
                  <a:prstDash val="solid"/>
                </a:ln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●支援の拡充</a:t>
            </a:r>
            <a:endParaRPr lang="en-US" altLang="ja-JP" sz="1861" b="1" u="sng" dirty="0">
              <a:ln w="6600">
                <a:noFill/>
                <a:prstDash val="solid"/>
              </a:ln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2094"/>
              </a:lnSpc>
              <a:spcAft>
                <a:spcPts val="378"/>
              </a:spcAft>
            </a:pPr>
            <a:r>
              <a:rPr lang="ja-JP" altLang="en-US" sz="1454" b="1" dirty="0">
                <a:ln w="6600">
                  <a:noFill/>
                  <a:prstDash val="solid"/>
                </a:ln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→気づきの機会の拡充</a:t>
            </a:r>
            <a:endParaRPr lang="en-US" altLang="ja-JP" sz="1454" dirty="0">
              <a:ln w="6600">
                <a:noFill/>
                <a:prstDash val="solid"/>
              </a:ln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Aft>
                <a:spcPts val="378"/>
              </a:spcAft>
            </a:pPr>
            <a:endParaRPr lang="en-US" altLang="ja-JP" sz="233" dirty="0">
              <a:ln w="6600">
                <a:noFill/>
                <a:prstDash val="solid"/>
              </a:ln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spcAft>
                <a:spcPts val="378"/>
              </a:spcAft>
            </a:pPr>
            <a:r>
              <a:rPr lang="ja-JP" altLang="en-US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54" b="1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・「支援工房セミナー」の開催</a:t>
            </a:r>
            <a:r>
              <a:rPr lang="en-US" altLang="ja-JP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㉚１回→㉛２回</a:t>
            </a:r>
            <a:r>
              <a:rPr lang="en-US" altLang="ja-JP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</a:p>
          <a:p>
            <a:pPr>
              <a:lnSpc>
                <a:spcPct val="80000"/>
              </a:lnSpc>
              <a:spcAft>
                <a:spcPts val="378"/>
              </a:spcAft>
            </a:pPr>
            <a:endParaRPr lang="en-US" altLang="ja-JP" sz="349" dirty="0">
              <a:ln w="6600">
                <a:noFill/>
                <a:prstDash val="solid"/>
              </a:ln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spcAft>
                <a:spcPts val="378"/>
              </a:spcAft>
            </a:pPr>
            <a:r>
              <a:rPr lang="ja-JP" altLang="en-US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54" b="1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石川県・岐阜県の先進企業の視察及び視</a:t>
            </a:r>
            <a:endParaRPr lang="en-US" altLang="ja-JP" sz="1454" dirty="0">
              <a:ln w="6600">
                <a:noFill/>
                <a:prstDash val="solid"/>
              </a:ln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spcAft>
                <a:spcPts val="378"/>
              </a:spcAft>
            </a:pPr>
            <a:r>
              <a:rPr lang="ja-JP" altLang="en-US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察後の意見交換会の実施</a:t>
            </a:r>
            <a:endParaRPr lang="en-US" altLang="ja-JP" sz="1454" b="1" dirty="0">
              <a:ln w="6600">
                <a:noFill/>
                <a:prstDash val="solid"/>
              </a:ln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7129674" y="5178756"/>
            <a:ext cx="4398270" cy="1328377"/>
          </a:xfrm>
          <a:prstGeom prst="rect">
            <a:avLst/>
          </a:prstGeom>
          <a:noFill/>
        </p:spPr>
        <p:txBody>
          <a:bodyPr wrap="square" lIns="181450">
            <a:spAutoFit/>
          </a:bodyPr>
          <a:lstStyle/>
          <a:p>
            <a:pPr>
              <a:lnSpc>
                <a:spcPct val="90000"/>
              </a:lnSpc>
              <a:spcAft>
                <a:spcPts val="378"/>
              </a:spcAft>
            </a:pPr>
            <a:r>
              <a:rPr lang="ja-JP" altLang="en-US" sz="1861" b="1" u="sng" dirty="0">
                <a:ln w="6600">
                  <a:noFill/>
                  <a:prstDash val="solid"/>
                </a:ln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●ＡＩ・ＩｏＴ実践道場の拡充</a:t>
            </a:r>
            <a:endParaRPr lang="en-US" altLang="ja-JP" sz="1861" b="1" u="sng" dirty="0">
              <a:ln w="6600">
                <a:noFill/>
                <a:prstDash val="solid"/>
              </a:ln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90000"/>
              </a:lnSpc>
              <a:spcAft>
                <a:spcPts val="378"/>
              </a:spcAft>
            </a:pPr>
            <a:r>
              <a:rPr lang="ja-JP" altLang="en-US" sz="1745" b="1" dirty="0">
                <a:ln w="6600">
                  <a:noFill/>
                  <a:prstDash val="solid"/>
                </a:ln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279" b="1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・ＡＩ実践道場→</a:t>
            </a:r>
            <a:r>
              <a:rPr lang="ja-JP" altLang="en-US" sz="1279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「ステップアップコース」の新設</a:t>
            </a:r>
            <a:endParaRPr lang="en-US" altLang="ja-JP" sz="1279" b="1" dirty="0">
              <a:ln w="6600">
                <a:noFill/>
                <a:prstDash val="solid"/>
              </a:ln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90000"/>
              </a:lnSpc>
              <a:spcAft>
                <a:spcPts val="378"/>
              </a:spcAft>
            </a:pPr>
            <a:r>
              <a:rPr lang="ja-JP" altLang="en-US" sz="1279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lang="ja-JP" altLang="en-US" sz="1047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－</a:t>
            </a:r>
            <a:r>
              <a:rPr lang="ja-JP" altLang="en-US" sz="1047" dirty="0">
                <a:ln w="6600">
                  <a:noFill/>
                  <a:prstDash val="solid"/>
                </a:ln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自社への導入を具体的にイメージできる、より現場に即したコース</a:t>
            </a:r>
            <a:endParaRPr lang="en-US" altLang="ja-JP" sz="1047" dirty="0">
              <a:ln w="6600">
                <a:noFill/>
                <a:prstDash val="solid"/>
              </a:ln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90000"/>
              </a:lnSpc>
              <a:spcAft>
                <a:spcPts val="378"/>
              </a:spcAft>
            </a:pPr>
            <a:r>
              <a:rPr lang="ja-JP" altLang="en-US" sz="1279" b="1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279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279" b="1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ＩｏＴ実践道場</a:t>
            </a:r>
            <a:r>
              <a:rPr lang="ja-JP" altLang="en-US" sz="1279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→受講定員の拡充</a:t>
            </a:r>
            <a:endParaRPr lang="en-US" altLang="ja-JP" sz="1279" dirty="0">
              <a:ln w="6600">
                <a:noFill/>
                <a:prstDash val="solid"/>
              </a:ln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90000"/>
              </a:lnSpc>
              <a:spcAft>
                <a:spcPts val="378"/>
              </a:spcAft>
            </a:pPr>
            <a:r>
              <a:rPr lang="ja-JP" altLang="en-US" sz="1279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lang="en-US" altLang="ja-JP" sz="1279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(㉚5</a:t>
            </a:r>
            <a:r>
              <a:rPr lang="ja-JP" altLang="en-US" sz="1279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コース計</a:t>
            </a:r>
            <a:r>
              <a:rPr lang="en-US" altLang="ja-JP" sz="1279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60</a:t>
            </a:r>
            <a:r>
              <a:rPr lang="ja-JP" altLang="en-US" sz="1279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 → </a:t>
            </a:r>
            <a:r>
              <a:rPr lang="en-US" altLang="ja-JP" sz="1279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㉛6</a:t>
            </a:r>
            <a:r>
              <a:rPr lang="ja-JP" altLang="en-US" sz="1279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コース計</a:t>
            </a:r>
            <a:r>
              <a:rPr lang="en-US" altLang="ja-JP" sz="1279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70</a:t>
            </a:r>
            <a:r>
              <a:rPr lang="ja-JP" altLang="en-US" sz="1279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名）</a:t>
            </a:r>
            <a:endParaRPr lang="en-US" altLang="ja-JP" sz="1279" dirty="0">
              <a:ln w="6600">
                <a:noFill/>
                <a:prstDash val="solid"/>
              </a:ln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236802" y="2142713"/>
            <a:ext cx="4234645" cy="357918"/>
          </a:xfrm>
          <a:prstGeom prst="rect">
            <a:avLst/>
          </a:prstGeom>
          <a:solidFill>
            <a:srgbClr val="FF0000"/>
          </a:solidFill>
          <a:ln w="38100" cmpd="thickThin">
            <a:noFill/>
          </a:ln>
        </p:spPr>
        <p:txBody>
          <a:bodyPr wrap="square" tIns="0" bIns="0" rtlCol="0">
            <a:spAutoFit/>
          </a:bodyPr>
          <a:lstStyle/>
          <a:p>
            <a:pPr algn="ctr"/>
            <a:r>
              <a:rPr lang="ja-JP" altLang="en-US" sz="2326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 </a:t>
            </a:r>
            <a:r>
              <a:rPr lang="en-US" altLang="ja-JP" sz="2326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3 1 </a:t>
            </a:r>
            <a:r>
              <a:rPr lang="ja-JP" altLang="en-US" sz="2326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 組 内 容</a:t>
            </a:r>
            <a:endParaRPr kumimoji="1" lang="ja-JP" altLang="en-US" sz="2326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7256214" y="2508325"/>
            <a:ext cx="4200438" cy="94508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45"/>
          </a:p>
        </p:txBody>
      </p:sp>
      <p:sp>
        <p:nvSpPr>
          <p:cNvPr id="71" name="正方形/長方形 70"/>
          <p:cNvSpPr/>
          <p:nvPr/>
        </p:nvSpPr>
        <p:spPr>
          <a:xfrm>
            <a:off x="7247765" y="3507451"/>
            <a:ext cx="4208887" cy="157267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45"/>
          </a:p>
        </p:txBody>
      </p:sp>
      <p:sp>
        <p:nvSpPr>
          <p:cNvPr id="72" name="正方形/長方形 71"/>
          <p:cNvSpPr/>
          <p:nvPr/>
        </p:nvSpPr>
        <p:spPr>
          <a:xfrm>
            <a:off x="7236802" y="5144611"/>
            <a:ext cx="4208887" cy="14618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45"/>
          </a:p>
        </p:txBody>
      </p:sp>
      <p:grpSp>
        <p:nvGrpSpPr>
          <p:cNvPr id="3" name="グループ化 2"/>
          <p:cNvGrpSpPr/>
          <p:nvPr/>
        </p:nvGrpSpPr>
        <p:grpSpPr>
          <a:xfrm>
            <a:off x="49663" y="2097174"/>
            <a:ext cx="3000790" cy="4517138"/>
            <a:chOff x="15559" y="1943113"/>
            <a:chExt cx="2631657" cy="4605701"/>
          </a:xfrm>
        </p:grpSpPr>
        <p:sp>
          <p:nvSpPr>
            <p:cNvPr id="40" name="二等辺三角形 145"/>
            <p:cNvSpPr/>
            <p:nvPr/>
          </p:nvSpPr>
          <p:spPr>
            <a:xfrm>
              <a:off x="878359" y="1943113"/>
              <a:ext cx="883409" cy="1533611"/>
            </a:xfrm>
            <a:custGeom>
              <a:avLst/>
              <a:gdLst>
                <a:gd name="connsiteX0" fmla="*/ 0 w 438149"/>
                <a:gd name="connsiteY0" fmla="*/ 1265768 h 1265768"/>
                <a:gd name="connsiteX1" fmla="*/ 205106 w 438149"/>
                <a:gd name="connsiteY1" fmla="*/ 0 h 1265768"/>
                <a:gd name="connsiteX2" fmla="*/ 438149 w 438149"/>
                <a:gd name="connsiteY2" fmla="*/ 1265768 h 1265768"/>
                <a:gd name="connsiteX3" fmla="*/ 0 w 438149"/>
                <a:gd name="connsiteY3" fmla="*/ 1265768 h 1265768"/>
                <a:gd name="connsiteX0" fmla="*/ 0 w 552449"/>
                <a:gd name="connsiteY0" fmla="*/ 1265768 h 1265768"/>
                <a:gd name="connsiteX1" fmla="*/ 205106 w 552449"/>
                <a:gd name="connsiteY1" fmla="*/ 0 h 1265768"/>
                <a:gd name="connsiteX2" fmla="*/ 552449 w 552449"/>
                <a:gd name="connsiteY2" fmla="*/ 1265768 h 1265768"/>
                <a:gd name="connsiteX3" fmla="*/ 0 w 552449"/>
                <a:gd name="connsiteY3" fmla="*/ 1265768 h 1265768"/>
                <a:gd name="connsiteX0" fmla="*/ 0 w 666749"/>
                <a:gd name="connsiteY0" fmla="*/ 1275293 h 1275293"/>
                <a:gd name="connsiteX1" fmla="*/ 319406 w 666749"/>
                <a:gd name="connsiteY1" fmla="*/ 0 h 1275293"/>
                <a:gd name="connsiteX2" fmla="*/ 666749 w 666749"/>
                <a:gd name="connsiteY2" fmla="*/ 1265768 h 1275293"/>
                <a:gd name="connsiteX3" fmla="*/ 0 w 666749"/>
                <a:gd name="connsiteY3" fmla="*/ 1275293 h 1275293"/>
                <a:gd name="connsiteX0" fmla="*/ 0 w 681037"/>
                <a:gd name="connsiteY0" fmla="*/ 1270531 h 1270531"/>
                <a:gd name="connsiteX1" fmla="*/ 333694 w 681037"/>
                <a:gd name="connsiteY1" fmla="*/ 0 h 1270531"/>
                <a:gd name="connsiteX2" fmla="*/ 681037 w 681037"/>
                <a:gd name="connsiteY2" fmla="*/ 1265768 h 1270531"/>
                <a:gd name="connsiteX3" fmla="*/ 0 w 681037"/>
                <a:gd name="connsiteY3" fmla="*/ 1270531 h 1270531"/>
                <a:gd name="connsiteX0" fmla="*/ 0 w 690562"/>
                <a:gd name="connsiteY0" fmla="*/ 1261006 h 1265768"/>
                <a:gd name="connsiteX1" fmla="*/ 343219 w 690562"/>
                <a:gd name="connsiteY1" fmla="*/ 0 h 1265768"/>
                <a:gd name="connsiteX2" fmla="*/ 690562 w 690562"/>
                <a:gd name="connsiteY2" fmla="*/ 1265768 h 1265768"/>
                <a:gd name="connsiteX3" fmla="*/ 0 w 690562"/>
                <a:gd name="connsiteY3" fmla="*/ 1261006 h 1265768"/>
                <a:gd name="connsiteX0" fmla="*/ 0 w 704850"/>
                <a:gd name="connsiteY0" fmla="*/ 1261006 h 1261006"/>
                <a:gd name="connsiteX1" fmla="*/ 343219 w 704850"/>
                <a:gd name="connsiteY1" fmla="*/ 0 h 1261006"/>
                <a:gd name="connsiteX2" fmla="*/ 704850 w 704850"/>
                <a:gd name="connsiteY2" fmla="*/ 1261006 h 1261006"/>
                <a:gd name="connsiteX3" fmla="*/ 0 w 704850"/>
                <a:gd name="connsiteY3" fmla="*/ 1261006 h 1261006"/>
                <a:gd name="connsiteX0" fmla="*/ 0 w 695325"/>
                <a:gd name="connsiteY0" fmla="*/ 1261006 h 1265768"/>
                <a:gd name="connsiteX1" fmla="*/ 343219 w 695325"/>
                <a:gd name="connsiteY1" fmla="*/ 0 h 1265768"/>
                <a:gd name="connsiteX2" fmla="*/ 695325 w 695325"/>
                <a:gd name="connsiteY2" fmla="*/ 1265768 h 1265768"/>
                <a:gd name="connsiteX3" fmla="*/ 0 w 695325"/>
                <a:gd name="connsiteY3" fmla="*/ 1261006 h 12657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5325" h="1265768">
                  <a:moveTo>
                    <a:pt x="0" y="1261006"/>
                  </a:moveTo>
                  <a:lnTo>
                    <a:pt x="343219" y="0"/>
                  </a:lnTo>
                  <a:lnTo>
                    <a:pt x="695325" y="1265768"/>
                  </a:lnTo>
                  <a:lnTo>
                    <a:pt x="0" y="1261006"/>
                  </a:lnTo>
                  <a:close/>
                </a:path>
              </a:pathLst>
            </a:custGeom>
            <a:gradFill>
              <a:gsLst>
                <a:gs pos="0">
                  <a:srgbClr val="5985D3"/>
                </a:gs>
                <a:gs pos="50000">
                  <a:srgbClr val="5985D3"/>
                </a:gs>
                <a:gs pos="100000">
                  <a:schemeClr val="bg1"/>
                </a:gs>
              </a:gsLst>
              <a:lin ang="5400000" scaled="0"/>
            </a:gra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1745" dirty="0"/>
            </a:p>
          </p:txBody>
        </p:sp>
        <p:sp>
          <p:nvSpPr>
            <p:cNvPr id="57" name="台形 146"/>
            <p:cNvSpPr/>
            <p:nvPr/>
          </p:nvSpPr>
          <p:spPr>
            <a:xfrm>
              <a:off x="445885" y="3476724"/>
              <a:ext cx="1748354" cy="1533612"/>
            </a:xfrm>
            <a:custGeom>
              <a:avLst/>
              <a:gdLst>
                <a:gd name="connsiteX0" fmla="*/ 0 w 1809750"/>
                <a:gd name="connsiteY0" fmla="*/ 1870490 h 1870490"/>
                <a:gd name="connsiteX1" fmla="*/ 575953 w 1809750"/>
                <a:gd name="connsiteY1" fmla="*/ 0 h 1870490"/>
                <a:gd name="connsiteX2" fmla="*/ 1233797 w 1809750"/>
                <a:gd name="connsiteY2" fmla="*/ 0 h 1870490"/>
                <a:gd name="connsiteX3" fmla="*/ 1809750 w 1809750"/>
                <a:gd name="connsiteY3" fmla="*/ 1870490 h 1870490"/>
                <a:gd name="connsiteX4" fmla="*/ 0 w 1809750"/>
                <a:gd name="connsiteY4" fmla="*/ 1870490 h 1870490"/>
                <a:gd name="connsiteX0" fmla="*/ 0 w 1809750"/>
                <a:gd name="connsiteY0" fmla="*/ 1880015 h 1880015"/>
                <a:gd name="connsiteX1" fmla="*/ 575953 w 1809750"/>
                <a:gd name="connsiteY1" fmla="*/ 9525 h 1880015"/>
                <a:gd name="connsiteX2" fmla="*/ 1662422 w 1809750"/>
                <a:gd name="connsiteY2" fmla="*/ 0 h 1880015"/>
                <a:gd name="connsiteX3" fmla="*/ 1809750 w 1809750"/>
                <a:gd name="connsiteY3" fmla="*/ 1880015 h 1880015"/>
                <a:gd name="connsiteX4" fmla="*/ 0 w 1809750"/>
                <a:gd name="connsiteY4" fmla="*/ 1880015 h 1880015"/>
                <a:gd name="connsiteX0" fmla="*/ 0 w 1809750"/>
                <a:gd name="connsiteY0" fmla="*/ 1880015 h 1880015"/>
                <a:gd name="connsiteX1" fmla="*/ 175903 w 1809750"/>
                <a:gd name="connsiteY1" fmla="*/ 28575 h 1880015"/>
                <a:gd name="connsiteX2" fmla="*/ 1662422 w 1809750"/>
                <a:gd name="connsiteY2" fmla="*/ 0 h 1880015"/>
                <a:gd name="connsiteX3" fmla="*/ 1809750 w 1809750"/>
                <a:gd name="connsiteY3" fmla="*/ 1880015 h 1880015"/>
                <a:gd name="connsiteX4" fmla="*/ 0 w 1809750"/>
                <a:gd name="connsiteY4" fmla="*/ 1880015 h 1880015"/>
                <a:gd name="connsiteX0" fmla="*/ 0 w 1809750"/>
                <a:gd name="connsiteY0" fmla="*/ 1851440 h 1851440"/>
                <a:gd name="connsiteX1" fmla="*/ 175903 w 1809750"/>
                <a:gd name="connsiteY1" fmla="*/ 0 h 1851440"/>
                <a:gd name="connsiteX2" fmla="*/ 1671947 w 1809750"/>
                <a:gd name="connsiteY2" fmla="*/ 9525 h 1851440"/>
                <a:gd name="connsiteX3" fmla="*/ 1809750 w 1809750"/>
                <a:gd name="connsiteY3" fmla="*/ 1851440 h 1851440"/>
                <a:gd name="connsiteX4" fmla="*/ 0 w 1809750"/>
                <a:gd name="connsiteY4" fmla="*/ 1851440 h 1851440"/>
                <a:gd name="connsiteX0" fmla="*/ 0 w 1809750"/>
                <a:gd name="connsiteY0" fmla="*/ 1870490 h 1870490"/>
                <a:gd name="connsiteX1" fmla="*/ 175903 w 1809750"/>
                <a:gd name="connsiteY1" fmla="*/ 19050 h 1870490"/>
                <a:gd name="connsiteX2" fmla="*/ 1671947 w 1809750"/>
                <a:gd name="connsiteY2" fmla="*/ 0 h 1870490"/>
                <a:gd name="connsiteX3" fmla="*/ 1809750 w 1809750"/>
                <a:gd name="connsiteY3" fmla="*/ 1870490 h 1870490"/>
                <a:gd name="connsiteX4" fmla="*/ 0 w 1809750"/>
                <a:gd name="connsiteY4" fmla="*/ 1870490 h 1870490"/>
                <a:gd name="connsiteX0" fmla="*/ 0 w 1809750"/>
                <a:gd name="connsiteY0" fmla="*/ 1851440 h 1851440"/>
                <a:gd name="connsiteX1" fmla="*/ 175903 w 1809750"/>
                <a:gd name="connsiteY1" fmla="*/ 0 h 1851440"/>
                <a:gd name="connsiteX2" fmla="*/ 1662422 w 1809750"/>
                <a:gd name="connsiteY2" fmla="*/ 0 h 1851440"/>
                <a:gd name="connsiteX3" fmla="*/ 1809750 w 1809750"/>
                <a:gd name="connsiteY3" fmla="*/ 1851440 h 1851440"/>
                <a:gd name="connsiteX4" fmla="*/ 0 w 1809750"/>
                <a:gd name="connsiteY4" fmla="*/ 1851440 h 1851440"/>
                <a:gd name="connsiteX0" fmla="*/ 0 w 2247900"/>
                <a:gd name="connsiteY0" fmla="*/ 1841915 h 1851440"/>
                <a:gd name="connsiteX1" fmla="*/ 614053 w 2247900"/>
                <a:gd name="connsiteY1" fmla="*/ 0 h 1851440"/>
                <a:gd name="connsiteX2" fmla="*/ 2100572 w 2247900"/>
                <a:gd name="connsiteY2" fmla="*/ 0 h 1851440"/>
                <a:gd name="connsiteX3" fmla="*/ 2247900 w 2247900"/>
                <a:gd name="connsiteY3" fmla="*/ 1851440 h 1851440"/>
                <a:gd name="connsiteX4" fmla="*/ 0 w 2247900"/>
                <a:gd name="connsiteY4" fmla="*/ 1841915 h 1851440"/>
                <a:gd name="connsiteX0" fmla="*/ 0 w 2362200"/>
                <a:gd name="connsiteY0" fmla="*/ 1870490 h 1870490"/>
                <a:gd name="connsiteX1" fmla="*/ 728353 w 2362200"/>
                <a:gd name="connsiteY1" fmla="*/ 0 h 1870490"/>
                <a:gd name="connsiteX2" fmla="*/ 2214872 w 2362200"/>
                <a:gd name="connsiteY2" fmla="*/ 0 h 1870490"/>
                <a:gd name="connsiteX3" fmla="*/ 2362200 w 2362200"/>
                <a:gd name="connsiteY3" fmla="*/ 1851440 h 1870490"/>
                <a:gd name="connsiteX4" fmla="*/ 0 w 2362200"/>
                <a:gd name="connsiteY4" fmla="*/ 1870490 h 1870490"/>
                <a:gd name="connsiteX0" fmla="*/ 0 w 2962275"/>
                <a:gd name="connsiteY0" fmla="*/ 1870490 h 1889540"/>
                <a:gd name="connsiteX1" fmla="*/ 728353 w 2962275"/>
                <a:gd name="connsiteY1" fmla="*/ 0 h 1889540"/>
                <a:gd name="connsiteX2" fmla="*/ 2214872 w 2962275"/>
                <a:gd name="connsiteY2" fmla="*/ 0 h 1889540"/>
                <a:gd name="connsiteX3" fmla="*/ 2962275 w 2962275"/>
                <a:gd name="connsiteY3" fmla="*/ 1889540 h 1889540"/>
                <a:gd name="connsiteX4" fmla="*/ 0 w 2962275"/>
                <a:gd name="connsiteY4" fmla="*/ 1870490 h 1889540"/>
                <a:gd name="connsiteX0" fmla="*/ 0 w 2943225"/>
                <a:gd name="connsiteY0" fmla="*/ 1870490 h 1870490"/>
                <a:gd name="connsiteX1" fmla="*/ 728353 w 2943225"/>
                <a:gd name="connsiteY1" fmla="*/ 0 h 1870490"/>
                <a:gd name="connsiteX2" fmla="*/ 2214872 w 2943225"/>
                <a:gd name="connsiteY2" fmla="*/ 0 h 1870490"/>
                <a:gd name="connsiteX3" fmla="*/ 2943225 w 2943225"/>
                <a:gd name="connsiteY3" fmla="*/ 1870490 h 1870490"/>
                <a:gd name="connsiteX4" fmla="*/ 0 w 2943225"/>
                <a:gd name="connsiteY4" fmla="*/ 1870490 h 187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3225" h="1870490">
                  <a:moveTo>
                    <a:pt x="0" y="1870490"/>
                  </a:moveTo>
                  <a:lnTo>
                    <a:pt x="728353" y="0"/>
                  </a:lnTo>
                  <a:lnTo>
                    <a:pt x="2214872" y="0"/>
                  </a:lnTo>
                  <a:lnTo>
                    <a:pt x="2943225" y="1870490"/>
                  </a:lnTo>
                  <a:lnTo>
                    <a:pt x="0" y="1870490"/>
                  </a:lnTo>
                  <a:close/>
                </a:path>
              </a:pathLst>
            </a:custGeom>
            <a:gradFill>
              <a:gsLst>
                <a:gs pos="0">
                  <a:srgbClr val="FFFF66"/>
                </a:gs>
                <a:gs pos="50000">
                  <a:srgbClr val="FFFF66"/>
                </a:gs>
                <a:gs pos="100000">
                  <a:schemeClr val="bg1"/>
                </a:gs>
              </a:gsLst>
              <a:lin ang="5400000" scaled="0"/>
            </a:gra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745" dirty="0"/>
            </a:p>
          </p:txBody>
        </p:sp>
        <p:sp>
          <p:nvSpPr>
            <p:cNvPr id="59" name="台形 147"/>
            <p:cNvSpPr/>
            <p:nvPr/>
          </p:nvSpPr>
          <p:spPr>
            <a:xfrm>
              <a:off x="15559" y="5020283"/>
              <a:ext cx="2631657" cy="1528531"/>
            </a:xfrm>
            <a:custGeom>
              <a:avLst/>
              <a:gdLst>
                <a:gd name="connsiteX0" fmla="*/ 0 w 2638425"/>
                <a:gd name="connsiteY0" fmla="*/ 1303419 h 1303419"/>
                <a:gd name="connsiteX1" fmla="*/ 411242 w 2638425"/>
                <a:gd name="connsiteY1" fmla="*/ 0 h 1303419"/>
                <a:gd name="connsiteX2" fmla="*/ 2227183 w 2638425"/>
                <a:gd name="connsiteY2" fmla="*/ 0 h 1303419"/>
                <a:gd name="connsiteX3" fmla="*/ 2638425 w 2638425"/>
                <a:gd name="connsiteY3" fmla="*/ 1303419 h 1303419"/>
                <a:gd name="connsiteX4" fmla="*/ 0 w 2638425"/>
                <a:gd name="connsiteY4" fmla="*/ 1303419 h 1303419"/>
                <a:gd name="connsiteX0" fmla="*/ 0 w 2638425"/>
                <a:gd name="connsiteY0" fmla="*/ 1307752 h 1307752"/>
                <a:gd name="connsiteX1" fmla="*/ 411242 w 2638425"/>
                <a:gd name="connsiteY1" fmla="*/ 4333 h 1307752"/>
                <a:gd name="connsiteX2" fmla="*/ 2222849 w 2638425"/>
                <a:gd name="connsiteY2" fmla="*/ 0 h 1307752"/>
                <a:gd name="connsiteX3" fmla="*/ 2638425 w 2638425"/>
                <a:gd name="connsiteY3" fmla="*/ 1307752 h 1307752"/>
                <a:gd name="connsiteX4" fmla="*/ 0 w 2638425"/>
                <a:gd name="connsiteY4" fmla="*/ 1307752 h 1307752"/>
                <a:gd name="connsiteX0" fmla="*/ 0 w 2638425"/>
                <a:gd name="connsiteY0" fmla="*/ 1307752 h 1307752"/>
                <a:gd name="connsiteX1" fmla="*/ 411242 w 2638425"/>
                <a:gd name="connsiteY1" fmla="*/ 4333 h 1307752"/>
                <a:gd name="connsiteX2" fmla="*/ 2218515 w 2638425"/>
                <a:gd name="connsiteY2" fmla="*/ 0 h 1307752"/>
                <a:gd name="connsiteX3" fmla="*/ 2638425 w 2638425"/>
                <a:gd name="connsiteY3" fmla="*/ 1307752 h 1307752"/>
                <a:gd name="connsiteX4" fmla="*/ 0 w 2638425"/>
                <a:gd name="connsiteY4" fmla="*/ 1307752 h 1307752"/>
                <a:gd name="connsiteX0" fmla="*/ 0 w 2971800"/>
                <a:gd name="connsiteY0" fmla="*/ 1301093 h 1307752"/>
                <a:gd name="connsiteX1" fmla="*/ 744617 w 2971800"/>
                <a:gd name="connsiteY1" fmla="*/ 4333 h 1307752"/>
                <a:gd name="connsiteX2" fmla="*/ 2551890 w 2971800"/>
                <a:gd name="connsiteY2" fmla="*/ 0 h 1307752"/>
                <a:gd name="connsiteX3" fmla="*/ 2971800 w 2971800"/>
                <a:gd name="connsiteY3" fmla="*/ 1307752 h 1307752"/>
                <a:gd name="connsiteX4" fmla="*/ 0 w 2971800"/>
                <a:gd name="connsiteY4" fmla="*/ 1301093 h 1307752"/>
                <a:gd name="connsiteX0" fmla="*/ 0 w 2971800"/>
                <a:gd name="connsiteY0" fmla="*/ 1301093 h 1307752"/>
                <a:gd name="connsiteX1" fmla="*/ 744617 w 2971800"/>
                <a:gd name="connsiteY1" fmla="*/ 4333 h 1307752"/>
                <a:gd name="connsiteX2" fmla="*/ 2237565 w 2971800"/>
                <a:gd name="connsiteY2" fmla="*/ 0 h 1307752"/>
                <a:gd name="connsiteX3" fmla="*/ 2971800 w 2971800"/>
                <a:gd name="connsiteY3" fmla="*/ 1307752 h 1307752"/>
                <a:gd name="connsiteX4" fmla="*/ 0 w 2971800"/>
                <a:gd name="connsiteY4" fmla="*/ 1301093 h 1307752"/>
                <a:gd name="connsiteX0" fmla="*/ 0 w 2971800"/>
                <a:gd name="connsiteY0" fmla="*/ 1301093 h 1307752"/>
                <a:gd name="connsiteX1" fmla="*/ 744617 w 2971800"/>
                <a:gd name="connsiteY1" fmla="*/ 4333 h 1307752"/>
                <a:gd name="connsiteX2" fmla="*/ 2247090 w 2971800"/>
                <a:gd name="connsiteY2" fmla="*/ 0 h 1307752"/>
                <a:gd name="connsiteX3" fmla="*/ 2971800 w 2971800"/>
                <a:gd name="connsiteY3" fmla="*/ 1307752 h 1307752"/>
                <a:gd name="connsiteX4" fmla="*/ 0 w 2971800"/>
                <a:gd name="connsiteY4" fmla="*/ 1301093 h 1307752"/>
                <a:gd name="connsiteX0" fmla="*/ 0 w 2971800"/>
                <a:gd name="connsiteY0" fmla="*/ 1301093 h 1307752"/>
                <a:gd name="connsiteX1" fmla="*/ 744617 w 2971800"/>
                <a:gd name="connsiteY1" fmla="*/ 4333 h 1307752"/>
                <a:gd name="connsiteX2" fmla="*/ 2247090 w 2971800"/>
                <a:gd name="connsiteY2" fmla="*/ 0 h 1307752"/>
                <a:gd name="connsiteX3" fmla="*/ 2971800 w 2971800"/>
                <a:gd name="connsiteY3" fmla="*/ 1307752 h 1307752"/>
                <a:gd name="connsiteX4" fmla="*/ 0 w 2971800"/>
                <a:gd name="connsiteY4" fmla="*/ 1301093 h 1307752"/>
                <a:gd name="connsiteX0" fmla="*/ 0 w 2971800"/>
                <a:gd name="connsiteY0" fmla="*/ 1296760 h 1303419"/>
                <a:gd name="connsiteX1" fmla="*/ 744617 w 2971800"/>
                <a:gd name="connsiteY1" fmla="*/ 0 h 1303419"/>
                <a:gd name="connsiteX2" fmla="*/ 2256615 w 2971800"/>
                <a:gd name="connsiteY2" fmla="*/ 2326 h 1303419"/>
                <a:gd name="connsiteX3" fmla="*/ 2971800 w 2971800"/>
                <a:gd name="connsiteY3" fmla="*/ 1303419 h 1303419"/>
                <a:gd name="connsiteX4" fmla="*/ 0 w 2971800"/>
                <a:gd name="connsiteY4" fmla="*/ 1296760 h 1303419"/>
                <a:gd name="connsiteX0" fmla="*/ 0 w 2971800"/>
                <a:gd name="connsiteY0" fmla="*/ 1301093 h 1307752"/>
                <a:gd name="connsiteX1" fmla="*/ 744617 w 2971800"/>
                <a:gd name="connsiteY1" fmla="*/ 4333 h 1307752"/>
                <a:gd name="connsiteX2" fmla="*/ 2237565 w 2971800"/>
                <a:gd name="connsiteY2" fmla="*/ 0 h 1307752"/>
                <a:gd name="connsiteX3" fmla="*/ 2971800 w 2971800"/>
                <a:gd name="connsiteY3" fmla="*/ 1307752 h 1307752"/>
                <a:gd name="connsiteX4" fmla="*/ 0 w 2971800"/>
                <a:gd name="connsiteY4" fmla="*/ 1301093 h 1307752"/>
                <a:gd name="connsiteX0" fmla="*/ 0 w 2971800"/>
                <a:gd name="connsiteY0" fmla="*/ 1296760 h 1303419"/>
                <a:gd name="connsiteX1" fmla="*/ 744617 w 2971800"/>
                <a:gd name="connsiteY1" fmla="*/ 0 h 1303419"/>
                <a:gd name="connsiteX2" fmla="*/ 2247090 w 2971800"/>
                <a:gd name="connsiteY2" fmla="*/ 2326 h 1303419"/>
                <a:gd name="connsiteX3" fmla="*/ 2971800 w 2971800"/>
                <a:gd name="connsiteY3" fmla="*/ 1303419 h 1303419"/>
                <a:gd name="connsiteX4" fmla="*/ 0 w 2971800"/>
                <a:gd name="connsiteY4" fmla="*/ 1296760 h 1303419"/>
                <a:gd name="connsiteX0" fmla="*/ 0 w 2614706"/>
                <a:gd name="connsiteY0" fmla="*/ 1296760 h 1303419"/>
                <a:gd name="connsiteX1" fmla="*/ 387523 w 2614706"/>
                <a:gd name="connsiteY1" fmla="*/ 0 h 1303419"/>
                <a:gd name="connsiteX2" fmla="*/ 1889996 w 2614706"/>
                <a:gd name="connsiteY2" fmla="*/ 2326 h 1303419"/>
                <a:gd name="connsiteX3" fmla="*/ 2614706 w 2614706"/>
                <a:gd name="connsiteY3" fmla="*/ 1303419 h 1303419"/>
                <a:gd name="connsiteX4" fmla="*/ 0 w 2614706"/>
                <a:gd name="connsiteY4" fmla="*/ 1296760 h 1303419"/>
                <a:gd name="connsiteX0" fmla="*/ 0 w 2595139"/>
                <a:gd name="connsiteY0" fmla="*/ 1296760 h 1303419"/>
                <a:gd name="connsiteX1" fmla="*/ 367956 w 2595139"/>
                <a:gd name="connsiteY1" fmla="*/ 0 h 1303419"/>
                <a:gd name="connsiteX2" fmla="*/ 1870429 w 2595139"/>
                <a:gd name="connsiteY2" fmla="*/ 2326 h 1303419"/>
                <a:gd name="connsiteX3" fmla="*/ 2595139 w 2595139"/>
                <a:gd name="connsiteY3" fmla="*/ 1303419 h 1303419"/>
                <a:gd name="connsiteX4" fmla="*/ 0 w 2595139"/>
                <a:gd name="connsiteY4" fmla="*/ 1296760 h 1303419"/>
                <a:gd name="connsiteX0" fmla="*/ 0 w 2301637"/>
                <a:gd name="connsiteY0" fmla="*/ 1296760 h 1303419"/>
                <a:gd name="connsiteX1" fmla="*/ 367956 w 2301637"/>
                <a:gd name="connsiteY1" fmla="*/ 0 h 1303419"/>
                <a:gd name="connsiteX2" fmla="*/ 1870429 w 2301637"/>
                <a:gd name="connsiteY2" fmla="*/ 2326 h 1303419"/>
                <a:gd name="connsiteX3" fmla="*/ 2301637 w 2301637"/>
                <a:gd name="connsiteY3" fmla="*/ 1303419 h 1303419"/>
                <a:gd name="connsiteX4" fmla="*/ 0 w 2301637"/>
                <a:gd name="connsiteY4" fmla="*/ 1296760 h 1303419"/>
                <a:gd name="connsiteX0" fmla="*/ 0 w 2252720"/>
                <a:gd name="connsiteY0" fmla="*/ 1296760 h 1303419"/>
                <a:gd name="connsiteX1" fmla="*/ 367956 w 2252720"/>
                <a:gd name="connsiteY1" fmla="*/ 0 h 1303419"/>
                <a:gd name="connsiteX2" fmla="*/ 1870429 w 2252720"/>
                <a:gd name="connsiteY2" fmla="*/ 2326 h 1303419"/>
                <a:gd name="connsiteX3" fmla="*/ 2252720 w 2252720"/>
                <a:gd name="connsiteY3" fmla="*/ 1303419 h 1303419"/>
                <a:gd name="connsiteX4" fmla="*/ 0 w 2252720"/>
                <a:gd name="connsiteY4" fmla="*/ 1296760 h 1303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2720" h="1303419">
                  <a:moveTo>
                    <a:pt x="0" y="1296760"/>
                  </a:moveTo>
                  <a:lnTo>
                    <a:pt x="367956" y="0"/>
                  </a:lnTo>
                  <a:lnTo>
                    <a:pt x="1870429" y="2326"/>
                  </a:lnTo>
                  <a:lnTo>
                    <a:pt x="2252720" y="1303419"/>
                  </a:lnTo>
                  <a:lnTo>
                    <a:pt x="0" y="1296760"/>
                  </a:lnTo>
                  <a:close/>
                </a:path>
              </a:pathLst>
            </a:custGeom>
            <a:gradFill>
              <a:gsLst>
                <a:gs pos="0">
                  <a:srgbClr val="92D050"/>
                </a:gs>
                <a:gs pos="50000">
                  <a:srgbClr val="92D050"/>
                </a:gs>
                <a:gs pos="100000">
                  <a:schemeClr val="bg1"/>
                </a:gs>
              </a:gsLst>
              <a:lin ang="5400000" scaled="0"/>
            </a:gra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745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1018622" y="2704642"/>
              <a:ext cx="602880" cy="434487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t"/>
            <a:lstStyle/>
            <a:p>
              <a:pPr algn="ctr"/>
              <a:r>
                <a:rPr lang="ja-JP" altLang="en-US" sz="1861" b="1" dirty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導入</a:t>
              </a:r>
              <a:endParaRPr lang="en-US" altLang="ja-JP" sz="1861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861" b="1" dirty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段階</a:t>
              </a:r>
              <a:endParaRPr lang="en-US" altLang="ja-JP" sz="1861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771917" y="4045980"/>
              <a:ext cx="1118941" cy="313721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t"/>
            <a:lstStyle/>
            <a:p>
              <a:pPr algn="ctr"/>
              <a:r>
                <a:rPr lang="ja-JP" altLang="en-US" sz="1861" b="1" dirty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検討段階</a:t>
              </a:r>
              <a:endParaRPr lang="en-US" altLang="ja-JP" sz="1861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385616" y="5673745"/>
              <a:ext cx="1875236" cy="336181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t"/>
            <a:lstStyle/>
            <a:p>
              <a:pPr algn="ctr"/>
              <a:r>
                <a:rPr lang="ja-JP" altLang="en-US" sz="1861" b="1" dirty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検討を始める前の段階</a:t>
              </a:r>
              <a:endParaRPr lang="en-US" altLang="ja-JP" sz="1861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7" name="右矢印 66"/>
            <p:cNvSpPr/>
            <p:nvPr/>
          </p:nvSpPr>
          <p:spPr>
            <a:xfrm>
              <a:off x="2150812" y="5581683"/>
              <a:ext cx="444649" cy="405729"/>
            </a:xfrm>
            <a:prstGeom prst="rightArrow">
              <a:avLst/>
            </a:prstGeom>
            <a:solidFill>
              <a:schemeClr val="bg2">
                <a:lumMod val="75000"/>
                <a:alpha val="76000"/>
              </a:schemeClr>
            </a:solidFill>
            <a:ln w="127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ja-JP" altLang="en-US" sz="1512" dirty="0">
                  <a:noFill/>
                  <a:latin typeface="Meiryo UI" panose="020B0604030504040204" pitchFamily="50" charset="-128"/>
                  <a:ea typeface="Meiryo UI" panose="020B0604030504040204" pitchFamily="50" charset="-128"/>
                </a:rPr>
                <a:t>支援枠の大幅拡充</a:t>
              </a:r>
            </a:p>
          </p:txBody>
        </p:sp>
        <p:sp>
          <p:nvSpPr>
            <p:cNvPr id="68" name="右矢印 67"/>
            <p:cNvSpPr/>
            <p:nvPr/>
          </p:nvSpPr>
          <p:spPr>
            <a:xfrm>
              <a:off x="2167188" y="4007017"/>
              <a:ext cx="428274" cy="405729"/>
            </a:xfrm>
            <a:prstGeom prst="rightArrow">
              <a:avLst/>
            </a:prstGeom>
            <a:solidFill>
              <a:schemeClr val="bg2">
                <a:lumMod val="75000"/>
                <a:alpha val="76000"/>
              </a:schemeClr>
            </a:solidFill>
            <a:ln w="127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ja-JP" altLang="en-US" sz="1512" dirty="0">
                  <a:noFill/>
                  <a:latin typeface="Meiryo UI" panose="020B0604030504040204" pitchFamily="50" charset="-128"/>
                  <a:ea typeface="Meiryo UI" panose="020B0604030504040204" pitchFamily="50" charset="-128"/>
                </a:rPr>
                <a:t>支援枠の大幅拡充</a:t>
              </a:r>
            </a:p>
          </p:txBody>
        </p:sp>
        <p:sp>
          <p:nvSpPr>
            <p:cNvPr id="69" name="右矢印 68"/>
            <p:cNvSpPr/>
            <p:nvPr/>
          </p:nvSpPr>
          <p:spPr>
            <a:xfrm>
              <a:off x="2167188" y="2540824"/>
              <a:ext cx="447953" cy="405729"/>
            </a:xfrm>
            <a:prstGeom prst="rightArrow">
              <a:avLst/>
            </a:prstGeom>
            <a:solidFill>
              <a:schemeClr val="bg2">
                <a:lumMod val="75000"/>
                <a:alpha val="76000"/>
              </a:schemeClr>
            </a:solidFill>
            <a:ln w="127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ja-JP" altLang="en-US" sz="1512" dirty="0">
                  <a:noFill/>
                  <a:latin typeface="Meiryo UI" panose="020B0604030504040204" pitchFamily="50" charset="-128"/>
                  <a:ea typeface="Meiryo UI" panose="020B0604030504040204" pitchFamily="50" charset="-128"/>
                </a:rPr>
                <a:t>支援枠の大幅拡充</a:t>
              </a:r>
            </a:p>
          </p:txBody>
        </p:sp>
        <p:sp>
          <p:nvSpPr>
            <p:cNvPr id="73" name="ホームベース 72"/>
            <p:cNvSpPr/>
            <p:nvPr/>
          </p:nvSpPr>
          <p:spPr>
            <a:xfrm>
              <a:off x="128244" y="2152022"/>
              <a:ext cx="890378" cy="323734"/>
            </a:xfrm>
            <a:prstGeom prst="homePlate">
              <a:avLst/>
            </a:prstGeom>
            <a:solidFill>
              <a:srgbClr val="5985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861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資金面</a:t>
              </a:r>
              <a:endParaRPr kumimoji="1" lang="ja-JP" altLang="en-US" sz="1861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4" name="ホームベース 73"/>
            <p:cNvSpPr/>
            <p:nvPr/>
          </p:nvSpPr>
          <p:spPr>
            <a:xfrm>
              <a:off x="116348" y="3578761"/>
              <a:ext cx="902274" cy="323734"/>
            </a:xfrm>
            <a:prstGeom prst="homePlat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861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技術面</a:t>
              </a:r>
              <a:endParaRPr kumimoji="1" lang="ja-JP" altLang="en-US" sz="1861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5" name="ホームベース 74"/>
            <p:cNvSpPr/>
            <p:nvPr/>
          </p:nvSpPr>
          <p:spPr>
            <a:xfrm>
              <a:off x="94006" y="5089072"/>
              <a:ext cx="1017454" cy="584673"/>
            </a:xfrm>
            <a:prstGeom prst="homePlate">
              <a:avLst/>
            </a:prstGeom>
            <a:solidFill>
              <a:srgbClr val="33CC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861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人材</a:t>
              </a:r>
              <a:endParaRPr lang="en-US" altLang="ja-JP" sz="1861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861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育成面</a:t>
              </a:r>
              <a:endParaRPr kumimoji="1" lang="ja-JP" altLang="en-US" sz="1861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76" name="テキスト ボックス 75"/>
          <p:cNvSpPr txBox="1"/>
          <p:nvPr/>
        </p:nvSpPr>
        <p:spPr>
          <a:xfrm>
            <a:off x="20149" y="7113293"/>
            <a:ext cx="3028838" cy="615553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wrap="square" tIns="0" bIns="0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非製造部門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事務部門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</a:p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生産性向上支援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7174321" y="6911437"/>
            <a:ext cx="4217117" cy="962755"/>
          </a:xfrm>
          <a:prstGeom prst="rect">
            <a:avLst/>
          </a:prstGeom>
          <a:noFill/>
        </p:spPr>
        <p:txBody>
          <a:bodyPr wrap="square" lIns="181336" tIns="53145" rIns="106290" bIns="53145">
            <a:spAutoFit/>
          </a:bodyPr>
          <a:lstStyle/>
          <a:p>
            <a:pPr>
              <a:lnSpc>
                <a:spcPct val="80000"/>
              </a:lnSpc>
              <a:spcAft>
                <a:spcPts val="378"/>
              </a:spcAft>
            </a:pPr>
            <a:r>
              <a:rPr lang="ja-JP" altLang="en-US" sz="1861" b="1" dirty="0">
                <a:ln w="6600">
                  <a:noFill/>
                  <a:prstDash val="solid"/>
                </a:ln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lang="en-US" altLang="ja-JP" sz="1628" b="1" u="sng" dirty="0">
                <a:ln w="6600">
                  <a:noFill/>
                  <a:prstDash val="solid"/>
                </a:ln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RPA</a:t>
            </a:r>
            <a:r>
              <a:rPr lang="ja-JP" altLang="en-US" sz="1628" b="1" u="sng" dirty="0">
                <a:ln w="6600">
                  <a:noFill/>
                  <a:prstDash val="solid"/>
                </a:ln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の導入の普及啓発</a:t>
            </a:r>
            <a:r>
              <a:rPr lang="ja-JP" altLang="en-US" sz="1628" b="1" dirty="0">
                <a:ln w="6600">
                  <a:noFill/>
                  <a:prstDash val="solid"/>
                </a:ln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en-US" altLang="ja-JP" sz="1628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spcAft>
                <a:spcPts val="378"/>
              </a:spcAft>
            </a:pPr>
            <a:r>
              <a:rPr lang="ja-JP" altLang="en-US" sz="1279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・専門家によるセミナー</a:t>
            </a:r>
            <a:endParaRPr lang="en-US" altLang="ja-JP" sz="1279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spcAft>
                <a:spcPts val="378"/>
              </a:spcAft>
            </a:pPr>
            <a:r>
              <a:rPr lang="ja-JP" altLang="en-US" sz="1279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・デモ機による体験会</a:t>
            </a:r>
            <a:r>
              <a:rPr lang="en-US" altLang="ja-JP" sz="1279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1279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年３回程度）による導入の   </a:t>
            </a:r>
            <a:endParaRPr lang="en-US" altLang="ja-JP" sz="1279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spcAft>
                <a:spcPts val="378"/>
              </a:spcAft>
            </a:pPr>
            <a:r>
              <a:rPr lang="en-US" altLang="ja-JP" sz="1279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</a:t>
            </a:r>
            <a:r>
              <a:rPr lang="ja-JP" altLang="en-US" sz="1279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必要性の気づきの機会の提供</a:t>
            </a:r>
            <a:endParaRPr lang="en-US" altLang="ja-JP" sz="1279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1132046" y="6923067"/>
            <a:ext cx="820444" cy="222744"/>
          </a:xfrm>
          <a:prstGeom prst="rect">
            <a:avLst/>
          </a:prstGeom>
          <a:noFill/>
        </p:spPr>
        <p:txBody>
          <a:bodyPr wrap="square" lIns="181336" tIns="53145" rIns="106290" bIns="53145">
            <a:spAutoFit/>
          </a:bodyPr>
          <a:lstStyle/>
          <a:p>
            <a:pPr>
              <a:lnSpc>
                <a:spcPts val="930"/>
              </a:lnSpc>
              <a:spcAft>
                <a:spcPts val="378"/>
              </a:spcAft>
            </a:pPr>
            <a:r>
              <a:rPr lang="ja-JP" altLang="en-US" sz="2908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＋</a:t>
            </a:r>
            <a:r>
              <a:rPr lang="en-US" altLang="ja-JP" sz="4652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endParaRPr lang="en-US" altLang="ja-JP" sz="4652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5965689" y="1768350"/>
            <a:ext cx="5556386" cy="271869"/>
          </a:xfrm>
          <a:prstGeom prst="rect">
            <a:avLst/>
          </a:prstGeom>
          <a:noFill/>
        </p:spPr>
        <p:txBody>
          <a:bodyPr wrap="square" lIns="181450">
            <a:spAutoFit/>
          </a:bodyPr>
          <a:lstStyle/>
          <a:p>
            <a:pPr>
              <a:lnSpc>
                <a:spcPts val="1396"/>
              </a:lnSpc>
              <a:spcAft>
                <a:spcPts val="378"/>
              </a:spcAft>
            </a:pPr>
            <a:r>
              <a:rPr lang="en-US" altLang="ja-JP" sz="1279" dirty="0">
                <a:ln w="66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en-US" altLang="ja-JP" sz="1279" u="sng" dirty="0">
                <a:ln w="66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lang="en-US" altLang="ja-JP" sz="1279" dirty="0">
                <a:ln w="66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obotic </a:t>
            </a:r>
            <a:r>
              <a:rPr lang="en-US" altLang="ja-JP" sz="1279" u="sng" dirty="0">
                <a:ln w="66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P</a:t>
            </a:r>
            <a:r>
              <a:rPr lang="en-US" altLang="ja-JP" sz="1279" dirty="0">
                <a:ln w="66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rocess </a:t>
            </a:r>
            <a:r>
              <a:rPr lang="en-US" altLang="ja-JP" sz="1279" u="sng" dirty="0">
                <a:ln w="66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lang="en-US" altLang="ja-JP" sz="1279" dirty="0">
                <a:ln w="66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utomation</a:t>
            </a:r>
            <a:r>
              <a:rPr lang="ja-JP" altLang="en-US" sz="1279" dirty="0">
                <a:ln w="66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</a:rPr>
              <a:t>：定型的な事務作業を自動化するシステム</a:t>
            </a:r>
            <a:endParaRPr lang="en-US" altLang="ja-JP" sz="1279" dirty="0">
              <a:ln w="66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2" name="直線コネクタ 31"/>
          <p:cNvCxnSpPr/>
          <p:nvPr/>
        </p:nvCxnSpPr>
        <p:spPr>
          <a:xfrm flipH="1">
            <a:off x="55356" y="6762874"/>
            <a:ext cx="11401296" cy="1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3080862" y="2552433"/>
            <a:ext cx="3978691" cy="653769"/>
          </a:xfrm>
          <a:prstGeom prst="rect">
            <a:avLst/>
          </a:prstGeom>
          <a:noFill/>
          <a:ln>
            <a:noFill/>
          </a:ln>
        </p:spPr>
        <p:txBody>
          <a:bodyPr wrap="square" lIns="181450">
            <a:spAutoFit/>
          </a:bodyPr>
          <a:lstStyle/>
          <a:p>
            <a:pPr>
              <a:spcAft>
                <a:spcPts val="378"/>
              </a:spcAft>
            </a:pPr>
            <a:r>
              <a:rPr lang="ja-JP" altLang="en-US" sz="1861" b="1" u="sng" dirty="0">
                <a:ln w="6600">
                  <a:noFill/>
                  <a:prstDash val="solid"/>
                </a:ln>
                <a:solidFill>
                  <a:srgbClr val="1F497D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lang="en-US" altLang="ja-JP" sz="1861" u="sng" dirty="0">
                <a:ln w="6600">
                  <a:noFill/>
                  <a:prstDash val="solid"/>
                </a:ln>
                <a:solidFill>
                  <a:srgbClr val="1F497D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AI</a:t>
            </a:r>
            <a:r>
              <a:rPr lang="ja-JP" altLang="en-US" sz="1861" u="sng" dirty="0">
                <a:ln w="6600">
                  <a:noFill/>
                  <a:prstDash val="solid"/>
                </a:ln>
                <a:solidFill>
                  <a:srgbClr val="1F497D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sz="1861" u="sng" dirty="0" err="1">
                <a:ln w="6600">
                  <a:noFill/>
                  <a:prstDash val="solid"/>
                </a:ln>
                <a:solidFill>
                  <a:srgbClr val="1F497D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IoT</a:t>
            </a:r>
            <a:r>
              <a:rPr lang="ja-JP" altLang="en-US" sz="1861" u="sng" dirty="0">
                <a:ln w="6600">
                  <a:noFill/>
                  <a:prstDash val="solid"/>
                </a:ln>
                <a:solidFill>
                  <a:srgbClr val="1F497D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等導入補助の実施</a:t>
            </a:r>
            <a:endParaRPr lang="en-US" altLang="ja-JP" sz="1861" b="1" i="1" dirty="0">
              <a:ln w="6600">
                <a:noFill/>
                <a:prstDash val="solid"/>
              </a:ln>
              <a:solidFill>
                <a:srgbClr val="1F497D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Aft>
                <a:spcPts val="378"/>
              </a:spcAft>
            </a:pPr>
            <a:r>
              <a:rPr lang="ja-JP" altLang="en-US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54" b="1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H30</a:t>
            </a:r>
            <a:r>
              <a:rPr lang="ja-JP" altLang="en-US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採択実績：</a:t>
            </a:r>
            <a:r>
              <a:rPr lang="en-US" altLang="ja-JP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</a:t>
            </a:r>
            <a:r>
              <a:rPr lang="ja-JP" altLang="en-US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件（採択枠：</a:t>
            </a:r>
            <a:r>
              <a:rPr lang="en-US" altLang="ja-JP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lang="ja-JP" altLang="en-US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件）</a:t>
            </a:r>
            <a:endParaRPr lang="en-US" altLang="ja-JP" sz="1454" dirty="0">
              <a:ln w="6600">
                <a:noFill/>
                <a:prstDash val="solid"/>
              </a:ln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084651" y="3511095"/>
            <a:ext cx="3935588" cy="1588640"/>
          </a:xfrm>
          <a:prstGeom prst="rect">
            <a:avLst/>
          </a:prstGeom>
          <a:noFill/>
        </p:spPr>
        <p:txBody>
          <a:bodyPr wrap="square" lIns="181450" rIns="0">
            <a:spAutoFit/>
          </a:bodyPr>
          <a:lstStyle/>
          <a:p>
            <a:pPr>
              <a:lnSpc>
                <a:spcPct val="80000"/>
              </a:lnSpc>
              <a:spcAft>
                <a:spcPts val="378"/>
              </a:spcAft>
            </a:pPr>
            <a:r>
              <a:rPr lang="ja-JP" altLang="en-US" sz="1861" b="1" u="sng" dirty="0">
                <a:ln w="6600">
                  <a:noFill/>
                  <a:prstDash val="solid"/>
                </a:ln>
                <a:solidFill>
                  <a:srgbClr val="1F497D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lang="ja-JP" altLang="en-US" sz="1861" u="sng" dirty="0">
                <a:ln w="6600">
                  <a:noFill/>
                  <a:prstDash val="solid"/>
                </a:ln>
                <a:solidFill>
                  <a:srgbClr val="1F497D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いしかわＡＩ・ＩｏＴ技術支援工房</a:t>
            </a:r>
            <a:endParaRPr lang="en-US" altLang="ja-JP" sz="1861" u="sng" dirty="0">
              <a:ln w="6600">
                <a:noFill/>
                <a:prstDash val="solid"/>
              </a:ln>
              <a:solidFill>
                <a:srgbClr val="1F497D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spcAft>
                <a:spcPts val="378"/>
              </a:spcAft>
            </a:pPr>
            <a:r>
              <a:rPr lang="ja-JP" altLang="en-US" sz="1861" dirty="0">
                <a:ln w="6600">
                  <a:noFill/>
                  <a:prstDash val="solid"/>
                </a:ln>
                <a:solidFill>
                  <a:srgbClr val="1F497D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</a:t>
            </a:r>
            <a:r>
              <a:rPr lang="ja-JP" altLang="en-US" sz="1861" u="sng" dirty="0">
                <a:ln w="6600">
                  <a:noFill/>
                  <a:prstDash val="solid"/>
                </a:ln>
                <a:solidFill>
                  <a:srgbClr val="1F497D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の開設</a:t>
            </a:r>
            <a:r>
              <a:rPr lang="ja-JP" altLang="en-US" sz="1745" u="sng" dirty="0">
                <a:ln w="6600">
                  <a:noFill/>
                  <a:prstDash val="solid"/>
                </a:ln>
                <a:solidFill>
                  <a:srgbClr val="1F497D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ja-JP" sz="1745" u="sng" dirty="0">
                <a:ln w="6600">
                  <a:noFill/>
                  <a:prstDash val="solid"/>
                </a:ln>
                <a:solidFill>
                  <a:srgbClr val="1F497D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10/9</a:t>
            </a:r>
            <a:r>
              <a:rPr lang="ja-JP" altLang="en-US" sz="1745" u="sng" dirty="0">
                <a:ln w="6600">
                  <a:noFill/>
                  <a:prstDash val="solid"/>
                </a:ln>
                <a:solidFill>
                  <a:srgbClr val="1F497D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1745" b="1" u="sng" dirty="0">
              <a:ln w="6600">
                <a:noFill/>
                <a:prstDash val="solid"/>
              </a:ln>
              <a:solidFill>
                <a:srgbClr val="1F497D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spcAft>
                <a:spcPts val="378"/>
              </a:spcAft>
            </a:pPr>
            <a:endParaRPr lang="en-US" altLang="ja-JP" sz="116" dirty="0">
              <a:ln w="6600">
                <a:noFill/>
                <a:prstDash val="solid"/>
              </a:ln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spcAft>
                <a:spcPts val="378"/>
              </a:spcAft>
            </a:pPr>
            <a:r>
              <a:rPr lang="ja-JP" altLang="en-US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＜工房の役割＞</a:t>
            </a:r>
            <a:endParaRPr lang="en-US" altLang="ja-JP" sz="1454" dirty="0">
              <a:ln w="6600">
                <a:noFill/>
                <a:prstDash val="solid"/>
              </a:ln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spcAft>
                <a:spcPts val="378"/>
              </a:spcAft>
            </a:pPr>
            <a:r>
              <a:rPr lang="ja-JP" altLang="en-US" sz="1454" dirty="0">
                <a:ln w="6600">
                  <a:noFill/>
                  <a:prstDash val="solid"/>
                </a:ln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①ＡＩ・ＩｏＴ活用事例の展示・実演</a:t>
            </a:r>
            <a:endParaRPr lang="en-US" altLang="ja-JP" sz="1454" dirty="0">
              <a:ln w="6600">
                <a:noFill/>
                <a:prstDash val="solid"/>
              </a:ln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spcAft>
                <a:spcPts val="378"/>
              </a:spcAft>
            </a:pPr>
            <a:r>
              <a:rPr lang="ja-JP" altLang="en-US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②技術指導・相談</a:t>
            </a:r>
            <a:endParaRPr lang="en-US" altLang="ja-JP" sz="1454" dirty="0">
              <a:ln w="6600">
                <a:noFill/>
                <a:prstDash val="solid"/>
              </a:ln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spcAft>
                <a:spcPts val="378"/>
              </a:spcAft>
            </a:pPr>
            <a:r>
              <a:rPr lang="ja-JP" altLang="en-US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③ＡＩ機器の試作開発の支援　　</a:t>
            </a:r>
            <a:endParaRPr lang="en-US" altLang="ja-JP" sz="1454" dirty="0">
              <a:ln w="6600">
                <a:noFill/>
                <a:prstDash val="solid"/>
              </a:ln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134163" y="2139472"/>
            <a:ext cx="4006560" cy="357918"/>
          </a:xfrm>
          <a:prstGeom prst="rect">
            <a:avLst/>
          </a:prstGeom>
          <a:solidFill>
            <a:srgbClr val="1F497D"/>
          </a:solidFill>
          <a:ln w="38100" cmpd="thickThin">
            <a:noFill/>
          </a:ln>
        </p:spPr>
        <p:txBody>
          <a:bodyPr wrap="square" tIns="0" bIns="0" rtlCol="0">
            <a:spAutoFit/>
          </a:bodyPr>
          <a:lstStyle/>
          <a:p>
            <a:pPr algn="ctr"/>
            <a:r>
              <a:rPr lang="ja-JP" altLang="en-US" sz="2326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 </a:t>
            </a:r>
            <a:r>
              <a:rPr lang="en-US" altLang="ja-JP" sz="2326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 </a:t>
            </a:r>
            <a:r>
              <a:rPr lang="ja-JP" altLang="en-US" sz="2326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０</a:t>
            </a:r>
            <a:r>
              <a:rPr lang="en-US" altLang="ja-JP" sz="2326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326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取組内容・実績</a:t>
            </a:r>
            <a:endParaRPr kumimoji="1" lang="ja-JP" altLang="en-US" sz="2326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149837" y="2508325"/>
            <a:ext cx="3979155" cy="94508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45"/>
          </a:p>
        </p:txBody>
      </p:sp>
      <p:sp>
        <p:nvSpPr>
          <p:cNvPr id="45" name="正方形/長方形 44"/>
          <p:cNvSpPr/>
          <p:nvPr/>
        </p:nvSpPr>
        <p:spPr>
          <a:xfrm>
            <a:off x="3149837" y="3507087"/>
            <a:ext cx="3978693" cy="157303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45"/>
          </a:p>
        </p:txBody>
      </p:sp>
      <p:sp>
        <p:nvSpPr>
          <p:cNvPr id="47" name="正方形/長方形 46"/>
          <p:cNvSpPr/>
          <p:nvPr/>
        </p:nvSpPr>
        <p:spPr>
          <a:xfrm>
            <a:off x="3080862" y="5171849"/>
            <a:ext cx="4157717" cy="1360822"/>
          </a:xfrm>
          <a:prstGeom prst="rect">
            <a:avLst/>
          </a:prstGeom>
          <a:noFill/>
        </p:spPr>
        <p:txBody>
          <a:bodyPr wrap="square" lIns="181450">
            <a:spAutoFit/>
          </a:bodyPr>
          <a:lstStyle/>
          <a:p>
            <a:pPr>
              <a:lnSpc>
                <a:spcPct val="90000"/>
              </a:lnSpc>
              <a:spcAft>
                <a:spcPts val="378"/>
              </a:spcAft>
            </a:pPr>
            <a:r>
              <a:rPr lang="ja-JP" altLang="en-US" sz="1861" b="1" u="sng" dirty="0">
                <a:ln w="6600">
                  <a:noFill/>
                  <a:prstDash val="solid"/>
                </a:ln>
                <a:solidFill>
                  <a:srgbClr val="1F497D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●ＡＩ・ＩｏＴ実践道場の開講</a:t>
            </a:r>
            <a:endParaRPr lang="en-US" altLang="ja-JP" sz="1861" b="1" u="sng" dirty="0">
              <a:ln w="6600">
                <a:noFill/>
                <a:prstDash val="solid"/>
              </a:ln>
              <a:solidFill>
                <a:srgbClr val="1F497D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90000"/>
              </a:lnSpc>
              <a:spcAft>
                <a:spcPts val="378"/>
              </a:spcAft>
            </a:pPr>
            <a:r>
              <a:rPr lang="ja-JP" altLang="en-US" sz="1454" b="1" dirty="0">
                <a:ln w="6600">
                  <a:noFill/>
                  <a:prstDash val="solid"/>
                </a:ln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54" b="1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・ＡＩ実践道場</a:t>
            </a:r>
            <a:endParaRPr lang="en-US" altLang="ja-JP" sz="1454" b="1" dirty="0">
              <a:ln w="6600">
                <a:noFill/>
                <a:prstDash val="solid"/>
              </a:ln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90000"/>
              </a:lnSpc>
              <a:spcAft>
                <a:spcPts val="378"/>
              </a:spcAft>
            </a:pPr>
            <a:r>
              <a:rPr lang="en-US" altLang="ja-JP" sz="1454" dirty="0">
                <a:ln w="6600">
                  <a:noFill/>
                  <a:prstDash val="solid"/>
                </a:ln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</a:t>
            </a:r>
            <a:r>
              <a:rPr lang="ja-JP" altLang="en-US" sz="1454" dirty="0">
                <a:ln w="6600">
                  <a:noFill/>
                  <a:prstDash val="solid"/>
                </a:ln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座学、教材用デモ機による実体験</a:t>
            </a:r>
            <a:endParaRPr lang="en-US" altLang="ja-JP" sz="1454" dirty="0">
              <a:ln w="6600">
                <a:noFill/>
                <a:prstDash val="solid"/>
              </a:ln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90000"/>
              </a:lnSpc>
              <a:spcAft>
                <a:spcPts val="378"/>
              </a:spcAft>
            </a:pPr>
            <a:r>
              <a:rPr lang="ja-JP" altLang="en-US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454" b="1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・ＩｏＴ実践道場</a:t>
            </a:r>
            <a:endParaRPr lang="en-US" altLang="ja-JP" sz="1454" b="1" dirty="0">
              <a:ln w="6600">
                <a:noFill/>
                <a:prstDash val="solid"/>
              </a:ln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90000"/>
              </a:lnSpc>
              <a:spcAft>
                <a:spcPts val="378"/>
              </a:spcAft>
            </a:pPr>
            <a:r>
              <a:rPr lang="ja-JP" altLang="en-US" sz="1454" dirty="0">
                <a:ln w="6600">
                  <a:noFill/>
                  <a:prstDash val="solid"/>
                </a:ln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座学、現場対応型デモ機を活用した実体験</a:t>
            </a:r>
            <a:endParaRPr lang="en-US" altLang="ja-JP" sz="1454" dirty="0">
              <a:ln w="6600">
                <a:noFill/>
                <a:prstDash val="solid"/>
              </a:ln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148097" y="5137381"/>
            <a:ext cx="3978693" cy="146956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45"/>
          </a:p>
        </p:txBody>
      </p:sp>
      <p:sp>
        <p:nvSpPr>
          <p:cNvPr id="53" name="正方形/長方形 4"/>
          <p:cNvSpPr>
            <a:spLocks noChangeArrowheads="1"/>
          </p:cNvSpPr>
          <p:nvPr/>
        </p:nvSpPr>
        <p:spPr bwMode="auto">
          <a:xfrm>
            <a:off x="-1" y="23440"/>
            <a:ext cx="11522075" cy="549348"/>
          </a:xfrm>
          <a:prstGeom prst="rect">
            <a:avLst/>
          </a:prstGeom>
          <a:solidFill>
            <a:srgbClr val="0070C0"/>
          </a:solidFill>
          <a:ln>
            <a:noFill/>
          </a:ln>
          <a:extLst/>
        </p:spPr>
        <p:txBody>
          <a:bodyPr lIns="106310" tIns="53156" rIns="106310" bIns="53156" anchor="ctr" anchorCtr="0"/>
          <a:lstStyle/>
          <a:p>
            <a:pPr algn="ctr">
              <a:spcBef>
                <a:spcPct val="30000"/>
              </a:spcBef>
            </a:pPr>
            <a:r>
              <a:rPr lang="en-US" altLang="ja-JP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Ｉ・ＩｏＴ等の導入に向けた総合的支援</a:t>
            </a:r>
            <a:endParaRPr lang="ja-JP" altLang="en-US" sz="2400" b="1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6023692" y="5281936"/>
            <a:ext cx="113524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(22,000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10322257" y="5282058"/>
            <a:ext cx="113524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(30,000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3079195" y="5080124"/>
            <a:ext cx="8423361" cy="168275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569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爆発 1 51"/>
          <p:cNvSpPr/>
          <p:nvPr/>
        </p:nvSpPr>
        <p:spPr>
          <a:xfrm>
            <a:off x="9178156" y="6216458"/>
            <a:ext cx="2174057" cy="599437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爆発 1 12"/>
          <p:cNvSpPr/>
          <p:nvPr/>
        </p:nvSpPr>
        <p:spPr>
          <a:xfrm>
            <a:off x="8165786" y="3149668"/>
            <a:ext cx="2174057" cy="599437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118333" y="3904334"/>
            <a:ext cx="1265964" cy="29089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86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AI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itchFamily="50" charset="-128"/>
                <a:ea typeface="ＭＳ Ｐゴシック" pitchFamily="50" charset="-128"/>
                <a:cs typeface="+mn-cs"/>
              </a:rPr>
              <a:t>実践道場</a:t>
            </a:r>
          </a:p>
        </p:txBody>
      </p:sp>
      <p:sp>
        <p:nvSpPr>
          <p:cNvPr id="40" name="角丸四角形 39"/>
          <p:cNvSpPr/>
          <p:nvPr/>
        </p:nvSpPr>
        <p:spPr>
          <a:xfrm>
            <a:off x="-31217" y="0"/>
            <a:ext cx="11591392" cy="459631"/>
          </a:xfrm>
          <a:prstGeom prst="roundRect">
            <a:avLst>
              <a:gd name="adj" fmla="val 0"/>
            </a:avLst>
          </a:prstGeom>
          <a:solidFill>
            <a:srgbClr val="0066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331" tIns="38665" rIns="77331" bIns="38665" rtlCol="0" anchor="ctr"/>
          <a:lstStyle/>
          <a:p>
            <a:pPr marL="0" marR="0" lvl="0" indent="0" algn="ctr" defTabSz="386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AI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0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IoT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実践道場の拡充について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627279" y="605237"/>
            <a:ext cx="2351348" cy="215444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sng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主として製造現場向け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000734" y="934136"/>
            <a:ext cx="2926240" cy="27699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marL="3600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【</a:t>
            </a:r>
            <a:r>
              <a:rPr kumimoji="1" lang="en-US" altLang="ja-JP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IoT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実践道場の様子（現場実践）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】</a:t>
            </a:r>
          </a:p>
        </p:txBody>
      </p:sp>
      <p:pic>
        <p:nvPicPr>
          <p:cNvPr id="1026" name="Picture 2" descr="C:\Users\hamaie\Downloads\実践道場３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487" y="4556962"/>
            <a:ext cx="2062375" cy="1546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テキスト ボックス 28"/>
          <p:cNvSpPr txBox="1"/>
          <p:nvPr/>
        </p:nvSpPr>
        <p:spPr>
          <a:xfrm>
            <a:off x="7939040" y="4255296"/>
            <a:ext cx="2390775" cy="276999"/>
          </a:xfrm>
          <a:prstGeom prst="rect">
            <a:avLst/>
          </a:prstGeom>
          <a:solidFill>
            <a:schemeClr val="bg1"/>
          </a:solidFill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pPr marL="36000" marR="0" lvl="0" indent="0" algn="r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【AI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実践道場の様子（集合研修）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Ｐゴシック"/>
                <a:ea typeface="ＭＳ Ｐゴシック"/>
                <a:cs typeface="+mn-cs"/>
              </a:rPr>
              <a:t>】</a:t>
            </a:r>
          </a:p>
        </p:txBody>
      </p:sp>
      <p:sp>
        <p:nvSpPr>
          <p:cNvPr id="2" name="右矢印 1"/>
          <p:cNvSpPr/>
          <p:nvPr/>
        </p:nvSpPr>
        <p:spPr>
          <a:xfrm>
            <a:off x="3900348" y="3370773"/>
            <a:ext cx="317500" cy="325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86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62827" y="567137"/>
            <a:ext cx="1409156" cy="29089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86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IoT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実践道場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460497" y="3942058"/>
            <a:ext cx="2351348" cy="215444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sng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主としてサービス業向け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0033898" y="7491049"/>
            <a:ext cx="108876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386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質の充実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50991" y="935704"/>
            <a:ext cx="1800493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386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今年度の実施内容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50" name="表 49"/>
          <p:cNvGraphicFramePr>
            <a:graphicFrameLocks noGrp="1"/>
          </p:cNvGraphicFramePr>
          <p:nvPr>
            <p:extLst/>
          </p:nvPr>
        </p:nvGraphicFramePr>
        <p:xfrm>
          <a:off x="260971" y="1308177"/>
          <a:ext cx="7721600" cy="17241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5829">
                  <a:extLst>
                    <a:ext uri="{9D8B030D-6E8A-4147-A177-3AD203B41FA5}">
                      <a16:colId xmlns:a16="http://schemas.microsoft.com/office/drawing/2014/main" val="2174812644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3718818037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1920550595"/>
                    </a:ext>
                  </a:extLst>
                </a:gridCol>
                <a:gridCol w="1378321">
                  <a:extLst>
                    <a:ext uri="{9D8B030D-6E8A-4147-A177-3AD203B41FA5}">
                      <a16:colId xmlns:a16="http://schemas.microsoft.com/office/drawing/2014/main" val="556832250"/>
                    </a:ext>
                  </a:extLst>
                </a:gridCol>
                <a:gridCol w="1004473">
                  <a:extLst>
                    <a:ext uri="{9D8B030D-6E8A-4147-A177-3AD203B41FA5}">
                      <a16:colId xmlns:a16="http://schemas.microsoft.com/office/drawing/2014/main" val="3594384922"/>
                    </a:ext>
                  </a:extLst>
                </a:gridCol>
                <a:gridCol w="986593">
                  <a:extLst>
                    <a:ext uri="{9D8B030D-6E8A-4147-A177-3AD203B41FA5}">
                      <a16:colId xmlns:a16="http://schemas.microsoft.com/office/drawing/2014/main" val="1289900729"/>
                    </a:ext>
                  </a:extLst>
                </a:gridCol>
                <a:gridCol w="1209584">
                  <a:extLst>
                    <a:ext uri="{9D8B030D-6E8A-4147-A177-3AD203B41FA5}">
                      <a16:colId xmlns:a16="http://schemas.microsoft.com/office/drawing/2014/main" val="780342064"/>
                    </a:ext>
                  </a:extLst>
                </a:gridCol>
              </a:tblGrid>
              <a:tr h="386796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第１回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第２回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第３回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第４回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第５回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第６回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110160"/>
                  </a:ext>
                </a:extLst>
              </a:tr>
              <a:tr h="5144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テーマ</a:t>
                      </a:r>
                      <a:endParaRPr kumimoji="1" lang="ja-JP" altLang="en-US" sz="12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座学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en-US" altLang="ja-JP" sz="1200" dirty="0" err="1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IoT</a:t>
                      </a: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の活用の考え方</a:t>
                      </a:r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現場実践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実際の企業の生産設備にセンサー等取り付け</a:t>
                      </a:r>
                      <a:r>
                        <a:rPr kumimoji="1" lang="en-US" altLang="ja-JP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2366490"/>
                  </a:ext>
                </a:extLst>
              </a:tr>
              <a:tr h="8214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講義内容</a:t>
                      </a:r>
                      <a:endParaRPr kumimoji="1" lang="ja-JP" altLang="en-US" sz="12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179388" indent="-96838" algn="l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</a:t>
                      </a:r>
                      <a:r>
                        <a:rPr kumimoji="1" lang="en-US" altLang="ja-JP" sz="1200" dirty="0" err="1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IoT</a:t>
                      </a: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機器の活用方法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263525" indent="-180975" algn="l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・可動率の考え方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263525" indent="-180975" algn="l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・ムダの考え方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263525" indent="-180975" algn="l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・見える化後の改善の進め方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550" indent="-82550" algn="l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・収集したデータを基に、現状把握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・目標設定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82550" indent="-82550" algn="l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・機械稼働の停止要因の分析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・改善策の検討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2550" indent="-82550" algn="l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・活動まとめ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82550" indent="-82550" algn="l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</a:t>
                      </a:r>
                      <a:r>
                        <a:rPr kumimoji="1" lang="en-US" altLang="ja-JP" sz="1200" dirty="0" err="1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IoT</a:t>
                      </a: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の今後の自社への導入の検討</a:t>
                      </a:r>
                      <a:endParaRPr kumimoji="1" lang="en-US" altLang="ja-JP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15605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263612" y="3340886"/>
            <a:ext cx="26019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386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上記を５コース（計６０名）実施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265725" y="3336072"/>
            <a:ext cx="1001215" cy="323165"/>
            <a:chOff x="456541" y="3304648"/>
            <a:chExt cx="1001215" cy="323165"/>
          </a:xfrm>
        </p:grpSpPr>
        <p:sp>
          <p:nvSpPr>
            <p:cNvPr id="6" name="角丸四角形 5"/>
            <p:cNvSpPr/>
            <p:nvPr/>
          </p:nvSpPr>
          <p:spPr>
            <a:xfrm>
              <a:off x="456541" y="3305030"/>
              <a:ext cx="1001215" cy="319405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3866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560282" y="3304648"/>
              <a:ext cx="761747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3866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今年度</a:t>
              </a:r>
            </a:p>
          </p:txBody>
        </p:sp>
      </p:grpSp>
      <p:sp>
        <p:nvSpPr>
          <p:cNvPr id="56" name="テキスト ボックス 55"/>
          <p:cNvSpPr txBox="1"/>
          <p:nvPr/>
        </p:nvSpPr>
        <p:spPr>
          <a:xfrm>
            <a:off x="5231284" y="3358277"/>
            <a:ext cx="26019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386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上記を６コース（計７０名）実施</a:t>
            </a:r>
          </a:p>
        </p:txBody>
      </p:sp>
      <p:graphicFrame>
        <p:nvGraphicFramePr>
          <p:cNvPr id="60" name="表 59"/>
          <p:cNvGraphicFramePr>
            <a:graphicFrameLocks noGrp="1"/>
          </p:cNvGraphicFramePr>
          <p:nvPr>
            <p:extLst/>
          </p:nvPr>
        </p:nvGraphicFramePr>
        <p:xfrm>
          <a:off x="260972" y="4600134"/>
          <a:ext cx="7721599" cy="1391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1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9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6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0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1231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第１回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第２回・第３回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第４回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テーマ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ＡＩ＆データサイエンス入門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ＡＩ適用の模擬体験</a:t>
                      </a:r>
                      <a:endParaRPr kumimoji="1" lang="en-US" altLang="ja-JP" sz="120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（データ分析と、その結果をＡＩに適用）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研究発表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0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講義内容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各業界で用いられる事例紹介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33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アンケート（テキスト）分析実践</a:t>
                      </a:r>
                      <a:endParaRPr kumimoji="0" lang="en-US" altLang="ja-JP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アンケート分析結果からチャットボットを試作</a:t>
                      </a:r>
                      <a:endParaRPr lang="en-US" altLang="ja-JP" sz="1200" b="0" dirty="0">
                        <a:solidFill>
                          <a:srgbClr val="00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2" name="角丸四角形吹き出し 61"/>
          <p:cNvSpPr/>
          <p:nvPr/>
        </p:nvSpPr>
        <p:spPr>
          <a:xfrm>
            <a:off x="248271" y="6259302"/>
            <a:ext cx="5461888" cy="451793"/>
          </a:xfrm>
          <a:prstGeom prst="wedgeRoundRectCallout">
            <a:avLst>
              <a:gd name="adj1" fmla="val 28091"/>
              <a:gd name="adj2" fmla="val -92458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顧客アンケート（教材用）から、対象者の属性毎の嗜好・傾向を分析</a:t>
            </a:r>
          </a:p>
        </p:txBody>
      </p:sp>
      <p:sp>
        <p:nvSpPr>
          <p:cNvPr id="63" name="角丸四角形吹き出し 62"/>
          <p:cNvSpPr/>
          <p:nvPr/>
        </p:nvSpPr>
        <p:spPr>
          <a:xfrm>
            <a:off x="5801894" y="6259302"/>
            <a:ext cx="2868577" cy="474367"/>
          </a:xfrm>
          <a:prstGeom prst="wedgeRoundRectCallout">
            <a:avLst>
              <a:gd name="adj1" fmla="val -23466"/>
              <a:gd name="adj2" fmla="val -84391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5820416" y="6333339"/>
            <a:ext cx="30949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39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商品をお勧めする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チャットボット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を企画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65" name="右矢印 64"/>
          <p:cNvSpPr/>
          <p:nvPr/>
        </p:nvSpPr>
        <p:spPr>
          <a:xfrm>
            <a:off x="3853938" y="6877067"/>
            <a:ext cx="317500" cy="325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86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234792" y="6873108"/>
            <a:ext cx="26019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386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上記を３コース（計６０名）実施</a:t>
            </a:r>
          </a:p>
        </p:txBody>
      </p:sp>
      <p:grpSp>
        <p:nvGrpSpPr>
          <p:cNvPr id="67" name="グループ化 66"/>
          <p:cNvGrpSpPr/>
          <p:nvPr/>
        </p:nvGrpSpPr>
        <p:grpSpPr>
          <a:xfrm>
            <a:off x="242668" y="6832743"/>
            <a:ext cx="1015341" cy="339549"/>
            <a:chOff x="456541" y="3305030"/>
            <a:chExt cx="1015341" cy="339549"/>
          </a:xfrm>
        </p:grpSpPr>
        <p:sp>
          <p:nvSpPr>
            <p:cNvPr id="68" name="角丸四角形 67"/>
            <p:cNvSpPr/>
            <p:nvPr/>
          </p:nvSpPr>
          <p:spPr>
            <a:xfrm>
              <a:off x="456541" y="3305030"/>
              <a:ext cx="1015341" cy="323165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3866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583337" y="3321414"/>
              <a:ext cx="761747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3866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今年度</a:t>
              </a:r>
            </a:p>
          </p:txBody>
        </p:sp>
      </p:grpSp>
      <p:sp>
        <p:nvSpPr>
          <p:cNvPr id="72" name="テキスト ボックス 71"/>
          <p:cNvSpPr txBox="1"/>
          <p:nvPr/>
        </p:nvSpPr>
        <p:spPr>
          <a:xfrm>
            <a:off x="5125503" y="6856724"/>
            <a:ext cx="59971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386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上記を３コース（計６０名）＋</a:t>
            </a:r>
            <a:r>
              <a:rPr kumimoji="1" lang="ja-JP" altLang="en-US" sz="15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（新）現場対応型コースを３コース（計６０名）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4288318" y="6864698"/>
            <a:ext cx="789277" cy="323165"/>
            <a:chOff x="4920882" y="7286546"/>
            <a:chExt cx="789277" cy="323165"/>
          </a:xfrm>
        </p:grpSpPr>
        <p:sp>
          <p:nvSpPr>
            <p:cNvPr id="74" name="角丸四角形 73"/>
            <p:cNvSpPr/>
            <p:nvPr/>
          </p:nvSpPr>
          <p:spPr>
            <a:xfrm>
              <a:off x="4920882" y="7286546"/>
              <a:ext cx="789277" cy="323165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3866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4920882" y="7286546"/>
              <a:ext cx="761747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3866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来年度</a:t>
              </a:r>
            </a:p>
          </p:txBody>
        </p:sp>
      </p:grpSp>
      <p:grpSp>
        <p:nvGrpSpPr>
          <p:cNvPr id="76" name="グループ化 75"/>
          <p:cNvGrpSpPr/>
          <p:nvPr/>
        </p:nvGrpSpPr>
        <p:grpSpPr>
          <a:xfrm>
            <a:off x="4400844" y="3358278"/>
            <a:ext cx="789277" cy="323165"/>
            <a:chOff x="4920882" y="7286546"/>
            <a:chExt cx="789277" cy="323165"/>
          </a:xfrm>
        </p:grpSpPr>
        <p:sp>
          <p:nvSpPr>
            <p:cNvPr id="77" name="角丸四角形 76"/>
            <p:cNvSpPr/>
            <p:nvPr/>
          </p:nvSpPr>
          <p:spPr>
            <a:xfrm>
              <a:off x="4920882" y="7286546"/>
              <a:ext cx="789277" cy="323165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3866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4920882" y="7286546"/>
              <a:ext cx="761747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3866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rPr>
                <a:t>来年度</a:t>
              </a:r>
            </a:p>
          </p:txBody>
        </p:sp>
      </p:grpSp>
      <p:sp>
        <p:nvSpPr>
          <p:cNvPr id="11" name="雲形吹き出し 10"/>
          <p:cNvSpPr/>
          <p:nvPr/>
        </p:nvSpPr>
        <p:spPr>
          <a:xfrm>
            <a:off x="2708888" y="7368209"/>
            <a:ext cx="7071915" cy="676790"/>
          </a:xfrm>
          <a:prstGeom prst="cloudCallout">
            <a:avLst>
              <a:gd name="adj1" fmla="val 24924"/>
              <a:gd name="adj2" fmla="val -78523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86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59059" y="7518841"/>
            <a:ext cx="612058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386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実際の企業のデータを収集し、課題解決に資する</a:t>
            </a:r>
            <a:r>
              <a:rPr kumimoji="1" lang="en-US" altLang="ja-JP" sz="1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AI</a:t>
            </a: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を試作し、技術体験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150991" y="4284083"/>
            <a:ext cx="1800493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386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今年度の実施内容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1902706" y="4284083"/>
            <a:ext cx="273183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386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金沢工業大学、日本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IBM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と連携</a:t>
            </a:r>
          </a:p>
        </p:txBody>
      </p:sp>
      <p:pic>
        <p:nvPicPr>
          <p:cNvPr id="4" name="Picture 2" descr="\\roudoukikaku\共有\バックアップ対象\A2職業能力開発Ｇ\23 AI・IoT\☆事業実施\H30\10 IoT写真・メモ\★ＩｏＴ設置写真\タケダ機械\IMG_640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1241" y="1333169"/>
            <a:ext cx="1438404" cy="1643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\\roudoukikaku\共有\バックアップ対象\A2職業能力開発Ｇ\23 AI・IoT\★事業実施\10 IoT写真\★ＩｏＴ設置写真\●ダイワ\★採用★IMG_634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0803" y="1340807"/>
            <a:ext cx="1536531" cy="1637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テキスト ボックス 44"/>
          <p:cNvSpPr txBox="1"/>
          <p:nvPr/>
        </p:nvSpPr>
        <p:spPr>
          <a:xfrm>
            <a:off x="1902706" y="935454"/>
            <a:ext cx="2718436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386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en-US" altLang="ja-JP" sz="14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</a:t>
            </a:r>
            <a:r>
              <a:rPr kumimoji="1"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Smart Technologies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と連携</a:t>
            </a:r>
          </a:p>
        </p:txBody>
      </p:sp>
      <p:sp>
        <p:nvSpPr>
          <p:cNvPr id="47" name="テキスト ボックス 4"/>
          <p:cNvSpPr txBox="1"/>
          <p:nvPr/>
        </p:nvSpPr>
        <p:spPr>
          <a:xfrm rot="5400000">
            <a:off x="-1375490" y="6980943"/>
            <a:ext cx="392605" cy="46331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" dirty="0"/>
              <a:t>７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361734" y="3281356"/>
            <a:ext cx="172354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参加企業６社募集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9242495" y="6335811"/>
            <a:ext cx="172354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参加企業３社募集</a:t>
            </a:r>
          </a:p>
        </p:txBody>
      </p:sp>
    </p:spTree>
    <p:extLst>
      <p:ext uri="{BB962C8B-B14F-4D97-AF65-F5344CB8AC3E}">
        <p14:creationId xmlns:p14="http://schemas.microsoft.com/office/powerpoint/2010/main" val="3477458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527</Words>
  <Application>Microsoft Office PowerPoint</Application>
  <PresentationFormat>ユーザー設定</PresentationFormat>
  <Paragraphs>117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ＭＳ Ｐゴシック</vt:lpstr>
      <vt:lpstr>游ゴシック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中出　勤子</dc:creator>
  <cp:lastModifiedBy>yoshizawa</cp:lastModifiedBy>
  <cp:revision>16</cp:revision>
  <cp:lastPrinted>2019-03-15T08:22:09Z</cp:lastPrinted>
  <dcterms:modified xsi:type="dcterms:W3CDTF">2019-04-03T23:59:06Z</dcterms:modified>
</cp:coreProperties>
</file>