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2"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9CB"/>
    <a:srgbClr val="E8E7C9"/>
    <a:srgbClr val="B384DA"/>
    <a:srgbClr val="CAC59D"/>
    <a:srgbClr val="0000CC"/>
    <a:srgbClr val="FF9900"/>
    <a:srgbClr val="FFCC66"/>
    <a:srgbClr val="FFCC99"/>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0" autoAdjust="0"/>
    <p:restoredTop sz="93504" autoAdjust="0"/>
  </p:normalViewPr>
  <p:slideViewPr>
    <p:cSldViewPr>
      <p:cViewPr>
        <p:scale>
          <a:sx n="75" d="100"/>
          <a:sy n="75" d="100"/>
        </p:scale>
        <p:origin x="1728" y="54"/>
      </p:cViewPr>
      <p:guideLst>
        <p:guide orient="horz" pos="3232"/>
        <p:guide pos="2267"/>
      </p:guideLst>
    </p:cSldViewPr>
  </p:slideViewPr>
  <p:notesTextViewPr>
    <p:cViewPr>
      <p:scale>
        <a:sx n="1" d="1"/>
        <a:sy n="1" d="1"/>
      </p:scale>
      <p:origin x="0" y="0"/>
    </p:cViewPr>
  </p:notesTextViewPr>
  <p:notesViewPr>
    <p:cSldViewPr>
      <p:cViewPr varScale="1">
        <p:scale>
          <a:sx n="52" d="100"/>
          <a:sy n="52" d="100"/>
        </p:scale>
        <p:origin x="296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99C58C3-BB56-4598-9D14-F9F15666DB1D}" type="datetimeFigureOut">
              <a:rPr kumimoji="1" lang="ja-JP" altLang="en-US" smtClean="0"/>
              <a:t>2022/5/26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BF85B35-DB5F-4AD8-8A72-12BE100B5641}" type="slidenum">
              <a:rPr kumimoji="1" lang="ja-JP" altLang="en-US" smtClean="0"/>
              <a:t>‹#›</a:t>
            </a:fld>
            <a:endParaRPr kumimoji="1" lang="ja-JP" altLang="en-US"/>
          </a:p>
        </p:txBody>
      </p:sp>
    </p:spTree>
    <p:extLst>
      <p:ext uri="{BB962C8B-B14F-4D97-AF65-F5344CB8AC3E}">
        <p14:creationId xmlns:p14="http://schemas.microsoft.com/office/powerpoint/2010/main" val="2963080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A685E68-331B-4E99-B819-98F6FAA87134}" type="datetimeFigureOut">
              <a:rPr kumimoji="1" lang="ja-JP" altLang="en-US" smtClean="0"/>
              <a:t>2022/5/26</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659139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4" name="テキスト ボックス 23"/>
          <p:cNvSpPr txBox="1"/>
          <p:nvPr userDrawn="1"/>
        </p:nvSpPr>
        <p:spPr>
          <a:xfrm>
            <a:off x="288083" y="3293550"/>
            <a:ext cx="6851712" cy="757130"/>
          </a:xfrm>
          <a:prstGeom prst="rect">
            <a:avLst/>
          </a:prstGeom>
          <a:noFill/>
        </p:spPr>
        <p:txBody>
          <a:bodyPr wrap="square" rtlCol="0">
            <a:spAutoFit/>
          </a:bodyPr>
          <a:lstStyle/>
          <a:p>
            <a:pPr>
              <a:lnSpc>
                <a:spcPct val="120000"/>
              </a:lnSpc>
            </a:pPr>
            <a:r>
              <a:rPr kumimoji="1" lang="ja-JP" altLang="en-US" sz="1600" dirty="0">
                <a:latin typeface="Meiryo UI" panose="020B0604030504040204" pitchFamily="50" charset="-128"/>
                <a:ea typeface="Meiryo UI" panose="020B0604030504040204" pitchFamily="50" charset="-128"/>
              </a:rPr>
              <a:t> 　　　　：石川県内のモノづくり企業等の経営者</a:t>
            </a:r>
            <a:r>
              <a:rPr lang="ja-JP" altLang="en-US" sz="1400" dirty="0">
                <a:latin typeface="Meiryo UI" panose="020B0604030504040204" pitchFamily="50" charset="-128"/>
                <a:ea typeface="Meiryo UI" panose="020B0604030504040204" pitchFamily="50" charset="-128"/>
              </a:rPr>
              <a:t>（代表者、役員、管理者等）</a:t>
            </a:r>
            <a:endParaRPr lang="en-US" altLang="ja-JP" sz="1400" dirty="0">
              <a:latin typeface="Meiryo UI" panose="020B0604030504040204" pitchFamily="50" charset="-128"/>
              <a:ea typeface="Meiryo UI" panose="020B0604030504040204" pitchFamily="50" charset="-128"/>
            </a:endParaRPr>
          </a:p>
          <a:p>
            <a:pPr>
              <a:lnSpc>
                <a:spcPct val="120000"/>
              </a:lnSpc>
            </a:pPr>
            <a:r>
              <a:rPr kumimoji="1" lang="ja-JP" altLang="en-US" sz="1400" b="1" dirty="0">
                <a:latin typeface="Meiryo UI" panose="020B0604030504040204" pitchFamily="50" charset="-128"/>
                <a:ea typeface="Meiryo UI" panose="020B0604030504040204" pitchFamily="50" charset="-128"/>
              </a:rPr>
              <a:t>　　　　　　　　　　　　　　　　　　　　　　　　　　　　　　　　　　　</a:t>
            </a:r>
            <a:r>
              <a:rPr kumimoji="1" lang="en-US" altLang="ja-JP" sz="2000" b="1" dirty="0">
                <a:latin typeface="Meiryo UI" panose="020B0604030504040204" pitchFamily="50" charset="-128"/>
                <a:ea typeface="Meiryo UI" panose="020B0604030504040204" pitchFamily="50" charset="-128"/>
              </a:rPr>
              <a:t>40~50</a:t>
            </a:r>
            <a:r>
              <a:rPr kumimoji="1" lang="ja-JP" altLang="en-US" sz="1600" dirty="0">
                <a:latin typeface="Meiryo UI" panose="020B0604030504040204" pitchFamily="50" charset="-128"/>
                <a:ea typeface="Meiryo UI" panose="020B0604030504040204" pitchFamily="50" charset="-128"/>
              </a:rPr>
              <a:t>名程度（先着）</a:t>
            </a:r>
            <a:endParaRPr kumimoji="1" lang="ja-JP" altLang="en-US" sz="1400" dirty="0">
              <a:latin typeface="Meiryo UI" panose="020B0604030504040204" pitchFamily="50" charset="-128"/>
              <a:ea typeface="Meiryo UI" panose="020B0604030504040204" pitchFamily="50" charset="-128"/>
            </a:endParaRPr>
          </a:p>
        </p:txBody>
      </p:sp>
      <p:sp>
        <p:nvSpPr>
          <p:cNvPr id="25" name="テキスト ボックス 24"/>
          <p:cNvSpPr txBox="1"/>
          <p:nvPr userDrawn="1"/>
        </p:nvSpPr>
        <p:spPr>
          <a:xfrm>
            <a:off x="37351" y="489741"/>
            <a:ext cx="7163499" cy="1931477"/>
          </a:xfrm>
          <a:prstGeom prst="rect">
            <a:avLst/>
          </a:prstGeom>
          <a:noFill/>
        </p:spPr>
        <p:txBody>
          <a:bodyPr wrap="square" rtlCol="0">
            <a:noAutofit/>
          </a:bodyPr>
          <a:lstStyle/>
          <a:p>
            <a:r>
              <a:rPr kumimoji="1" lang="ja-JP" altLang="en-US" sz="1400" dirty="0">
                <a:latin typeface="Meiryo UI" panose="020B0604030504040204" pitchFamily="50" charset="-128"/>
                <a:ea typeface="Meiryo UI" panose="020B0604030504040204" pitchFamily="50" charset="-128"/>
              </a:rPr>
              <a:t>　</a:t>
            </a:r>
            <a:r>
              <a:rPr lang="en-US" altLang="ja-JP" sz="2000" b="1" u="sng" dirty="0" err="1">
                <a:solidFill>
                  <a:srgbClr val="FF0000"/>
                </a:solidFill>
                <a:latin typeface="Meiryo UI" panose="020B0604030504040204" pitchFamily="50" charset="-128"/>
                <a:ea typeface="Meiryo UI" panose="020B0604030504040204" pitchFamily="50" charset="-128"/>
              </a:rPr>
              <a:t>IoT</a:t>
            </a:r>
            <a:r>
              <a:rPr lang="en-US" altLang="ja-JP" sz="2000" b="1" u="sng" dirty="0">
                <a:solidFill>
                  <a:srgbClr val="FF0000"/>
                </a:solidFill>
                <a:latin typeface="Meiryo UI" panose="020B0604030504040204" pitchFamily="50" charset="-128"/>
                <a:ea typeface="Meiryo UI" panose="020B0604030504040204" pitchFamily="50" charset="-128"/>
              </a:rPr>
              <a:t>/AI</a:t>
            </a:r>
            <a:r>
              <a:rPr lang="ja-JP" altLang="en-US" sz="2000" b="1" u="sng" dirty="0">
                <a:solidFill>
                  <a:srgbClr val="FF0000"/>
                </a:solidFill>
                <a:latin typeface="Meiryo UI" panose="020B0604030504040204" pitchFamily="50" charset="-128"/>
                <a:ea typeface="Meiryo UI" panose="020B0604030504040204" pitchFamily="50" charset="-128"/>
              </a:rPr>
              <a:t>の活用</a:t>
            </a:r>
            <a:r>
              <a:rPr lang="ja-JP" altLang="en-US" sz="2000" b="1" u="sng" dirty="0">
                <a:latin typeface="Meiryo UI" panose="020B0604030504040204" pitchFamily="50" charset="-128"/>
                <a:ea typeface="Meiryo UI" panose="020B0604030504040204" pitchFamily="50" charset="-128"/>
              </a:rPr>
              <a:t>による</a:t>
            </a:r>
            <a:r>
              <a:rPr lang="ja-JP" altLang="en-US" sz="2000" b="1" u="sng" dirty="0">
                <a:solidFill>
                  <a:srgbClr val="FF0000"/>
                </a:solidFill>
                <a:latin typeface="Meiryo UI" panose="020B0604030504040204" pitchFamily="50" charset="-128"/>
                <a:ea typeface="Meiryo UI" panose="020B0604030504040204" pitchFamily="50" charset="-128"/>
              </a:rPr>
              <a:t>自社の課題解決・生産性向上等</a:t>
            </a:r>
            <a:r>
              <a:rPr lang="ja-JP" altLang="en-US" sz="2000" b="1" u="sng" dirty="0">
                <a:latin typeface="Meiryo UI" panose="020B0604030504040204" pitchFamily="50" charset="-128"/>
                <a:ea typeface="Meiryo UI" panose="020B0604030504040204" pitchFamily="50" charset="-128"/>
              </a:rPr>
              <a:t>を目指す　　</a:t>
            </a:r>
            <a:endParaRPr lang="en-US" altLang="ja-JP" sz="2000" b="1" u="sng"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県内企業の</a:t>
            </a:r>
            <a:r>
              <a:rPr lang="ja-JP" altLang="en-US" sz="2000" b="1" u="sng" dirty="0">
                <a:solidFill>
                  <a:srgbClr val="FF0000"/>
                </a:solidFill>
                <a:latin typeface="Meiryo UI" panose="020B0604030504040204" pitchFamily="50" charset="-128"/>
                <a:ea typeface="Meiryo UI" panose="020B0604030504040204" pitchFamily="50" charset="-128"/>
              </a:rPr>
              <a:t>経営者の皆様方</a:t>
            </a:r>
            <a:r>
              <a:rPr lang="ja-JP" altLang="en-US" sz="2000" b="1" u="sng" dirty="0">
                <a:latin typeface="Meiryo UI" panose="020B0604030504040204" pitchFamily="50" charset="-128"/>
                <a:ea typeface="Meiryo UI" panose="020B0604030504040204" pitchFamily="50" charset="-128"/>
              </a:rPr>
              <a:t>のためのセミナーを開催します！</a:t>
            </a:r>
            <a:endParaRPr lang="en-US" altLang="ja-JP" sz="700" dirty="0">
              <a:latin typeface="Meiryo UI" panose="020B0604030504040204" pitchFamily="50" charset="-128"/>
              <a:ea typeface="Meiryo UI" panose="020B0604030504040204" pitchFamily="50" charset="-128"/>
            </a:endParaRPr>
          </a:p>
          <a:p>
            <a:r>
              <a:rPr lang="ja-JP" altLang="en-US" sz="500" dirty="0">
                <a:latin typeface="Meiryo UI" panose="020B0604030504040204" pitchFamily="50" charset="-128"/>
                <a:ea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内容</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a:t>
            </a:r>
            <a:r>
              <a:rPr lang="en-US" altLang="ja-JP" sz="1600" dirty="0" err="1">
                <a:solidFill>
                  <a:srgbClr val="FF0000"/>
                </a:solidFill>
                <a:latin typeface="Meiryo UI" panose="020B0604030504040204" pitchFamily="50" charset="-128"/>
                <a:ea typeface="Meiryo UI" panose="020B0604030504040204" pitchFamily="50" charset="-128"/>
              </a:rPr>
              <a:t>IoT</a:t>
            </a:r>
            <a:r>
              <a:rPr lang="en-US" altLang="ja-JP" sz="1600" dirty="0">
                <a:solidFill>
                  <a:srgbClr val="FF0000"/>
                </a:solidFill>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の活用による自社の</a:t>
            </a:r>
            <a:r>
              <a:rPr lang="ja-JP" altLang="en-US" sz="1600" dirty="0">
                <a:solidFill>
                  <a:srgbClr val="FF0000"/>
                </a:solidFill>
                <a:latin typeface="Meiryo UI" panose="020B0604030504040204" pitchFamily="50" charset="-128"/>
                <a:ea typeface="Meiryo UI" panose="020B0604030504040204" pitchFamily="50" charset="-128"/>
              </a:rPr>
              <a:t>課題解決・生産性向上</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　　　　  　　　　 </a:t>
            </a:r>
            <a:r>
              <a:rPr lang="en-US" altLang="ja-JP" sz="1600" dirty="0" err="1">
                <a:solidFill>
                  <a:srgbClr val="FF0000"/>
                </a:solidFill>
                <a:latin typeface="Meiryo UI" panose="020B0604030504040204" pitchFamily="50" charset="-128"/>
                <a:ea typeface="Meiryo UI" panose="020B0604030504040204" pitchFamily="50" charset="-128"/>
              </a:rPr>
              <a:t>IoT</a:t>
            </a:r>
            <a:r>
              <a:rPr lang="en-US" altLang="ja-JP" sz="1600" dirty="0">
                <a:solidFill>
                  <a:srgbClr val="FF0000"/>
                </a:solidFill>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を導入する際の</a:t>
            </a:r>
            <a:r>
              <a:rPr lang="ja-JP" altLang="en-US" sz="1600" dirty="0">
                <a:solidFill>
                  <a:srgbClr val="FF0000"/>
                </a:solidFill>
                <a:latin typeface="Meiryo UI" panose="020B0604030504040204" pitchFamily="50" charset="-128"/>
                <a:ea typeface="Meiryo UI" panose="020B0604030504040204" pitchFamily="50" charset="-128"/>
              </a:rPr>
              <a:t>留意点</a:t>
            </a:r>
            <a:r>
              <a:rPr lang="ja-JP" altLang="en-US" sz="1400" dirty="0">
                <a:latin typeface="Meiryo UI" panose="020B0604030504040204" pitchFamily="50" charset="-128"/>
                <a:ea typeface="Meiryo UI" panose="020B0604030504040204" pitchFamily="50" charset="-128"/>
              </a:rPr>
              <a:t>や</a:t>
            </a:r>
            <a:r>
              <a:rPr lang="ja-JP" altLang="en-US" sz="1600" dirty="0">
                <a:solidFill>
                  <a:srgbClr val="FF0000"/>
                </a:solidFill>
                <a:latin typeface="Meiryo UI" panose="020B0604030504040204" pitchFamily="50" charset="-128"/>
                <a:ea typeface="Meiryo UI" panose="020B0604030504040204" pitchFamily="50" charset="-128"/>
              </a:rPr>
              <a:t>導入効果</a:t>
            </a:r>
            <a:r>
              <a:rPr lang="ja-JP" altLang="en-US" sz="1400" dirty="0">
                <a:latin typeface="Meiryo UI" panose="020B0604030504040204" pitchFamily="50" charset="-128"/>
                <a:ea typeface="Meiryo UI" panose="020B0604030504040204" pitchFamily="50" charset="-128"/>
              </a:rPr>
              <a:t>と</a:t>
            </a:r>
            <a:r>
              <a:rPr lang="ja-JP" altLang="en-US" sz="1600" dirty="0">
                <a:solidFill>
                  <a:srgbClr val="FF0000"/>
                </a:solidFill>
                <a:latin typeface="Meiryo UI" panose="020B0604030504040204" pitchFamily="50" charset="-128"/>
                <a:ea typeface="Meiryo UI" panose="020B0604030504040204" pitchFamily="50" charset="-128"/>
              </a:rPr>
              <a:t>ノウハウ</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　　　　  　　　　 </a:t>
            </a:r>
            <a:r>
              <a:rPr lang="en-US" altLang="ja-JP" sz="1600" dirty="0" err="1">
                <a:solidFill>
                  <a:srgbClr val="FF0000"/>
                </a:solidFill>
                <a:latin typeface="Meiryo UI" panose="020B0604030504040204" pitchFamily="50" charset="-128"/>
                <a:ea typeface="Meiryo UI" panose="020B0604030504040204" pitchFamily="50" charset="-128"/>
              </a:rPr>
              <a:t>IoT</a:t>
            </a:r>
            <a:r>
              <a:rPr lang="en-US" altLang="ja-JP" sz="1600" dirty="0">
                <a:solidFill>
                  <a:srgbClr val="FF0000"/>
                </a:solidFill>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を通じた</a:t>
            </a:r>
            <a:r>
              <a:rPr lang="ja-JP" altLang="en-US" sz="1600" dirty="0">
                <a:solidFill>
                  <a:srgbClr val="FF0000"/>
                </a:solidFill>
                <a:latin typeface="Meiryo UI" panose="020B0604030504040204" pitchFamily="50" charset="-128"/>
                <a:ea typeface="Meiryo UI" panose="020B0604030504040204" pitchFamily="50" charset="-128"/>
              </a:rPr>
              <a:t>中核人材育成の必要性・ノウハウ</a:t>
            </a:r>
            <a:endParaRPr lang="en-US" altLang="ja-JP" sz="1600" dirty="0">
              <a:solidFill>
                <a:srgbClr val="FF0000"/>
              </a:solidFill>
              <a:latin typeface="Meiryo UI" panose="020B0604030504040204" pitchFamily="50" charset="-128"/>
              <a:ea typeface="Meiryo UI" panose="020B0604030504040204" pitchFamily="50" charset="-128"/>
            </a:endParaRPr>
          </a:p>
          <a:p>
            <a:r>
              <a:rPr lang="en-US" altLang="ja-JP" sz="1400" dirty="0">
                <a:solidFill>
                  <a:srgbClr val="FF0000"/>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自社のビジネスチャンスとして</a:t>
            </a:r>
            <a:r>
              <a:rPr lang="en-US" altLang="ja-JP" sz="1600" dirty="0" err="1">
                <a:solidFill>
                  <a:srgbClr val="FF0000"/>
                </a:solidFill>
                <a:latin typeface="Meiryo UI" panose="020B0604030504040204" pitchFamily="50" charset="-128"/>
                <a:ea typeface="Meiryo UI" panose="020B0604030504040204" pitchFamily="50" charset="-128"/>
              </a:rPr>
              <a:t>IoT</a:t>
            </a:r>
            <a:r>
              <a:rPr lang="en-US" altLang="ja-JP" sz="1600" dirty="0">
                <a:solidFill>
                  <a:srgbClr val="FF0000"/>
                </a:solidFill>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を活用した</a:t>
            </a:r>
            <a:r>
              <a:rPr lang="ja-JP" altLang="en-US" sz="1600" dirty="0">
                <a:solidFill>
                  <a:srgbClr val="FF0000"/>
                </a:solidFill>
                <a:latin typeface="Meiryo UI" panose="020B0604030504040204" pitchFamily="50" charset="-128"/>
                <a:ea typeface="Meiryo UI" panose="020B0604030504040204" pitchFamily="50" charset="-128"/>
              </a:rPr>
              <a:t>製品開発</a:t>
            </a:r>
            <a:r>
              <a:rPr lang="ja-JP" altLang="en-US" sz="1400" dirty="0">
                <a:solidFill>
                  <a:srgbClr val="FF0000"/>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等</a:t>
            </a:r>
            <a:endParaRPr lang="en-US" altLang="ja-JP" sz="16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p>
        </p:txBody>
      </p:sp>
      <p:sp>
        <p:nvSpPr>
          <p:cNvPr id="26" name="テキスト ボックス 25"/>
          <p:cNvSpPr txBox="1"/>
          <p:nvPr userDrawn="1"/>
        </p:nvSpPr>
        <p:spPr>
          <a:xfrm>
            <a:off x="358677" y="2248543"/>
            <a:ext cx="7488832" cy="1126462"/>
          </a:xfrm>
          <a:prstGeom prst="rect">
            <a:avLst/>
          </a:prstGeom>
          <a:noFill/>
        </p:spPr>
        <p:txBody>
          <a:bodyPr wrap="square" rtlCol="0">
            <a:spAutoFit/>
          </a:bodyPr>
          <a:lstStyle/>
          <a:p>
            <a:pPr>
              <a:lnSpc>
                <a:spcPct val="120000"/>
              </a:lnSpc>
            </a:pPr>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令和４</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７</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１９</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火</a:t>
            </a:r>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9:30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12:00</a:t>
            </a:r>
          </a:p>
          <a:p>
            <a:pPr>
              <a:lnSpc>
                <a:spcPct val="120000"/>
              </a:lnSpc>
            </a:pPr>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石川県地場産業振興センター本館大ホール</a:t>
            </a:r>
            <a:endParaRPr lang="en-US" altLang="ja-JP" sz="1600" dirty="0">
              <a:latin typeface="Meiryo UI" panose="020B0604030504040204" pitchFamily="50" charset="-128"/>
              <a:ea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（石川県金沢市鞍月２丁目</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番地）</a:t>
            </a:r>
            <a:endParaRPr kumimoji="1" lang="ja-JP" altLang="en-US" sz="1400" dirty="0">
              <a:latin typeface="Meiryo UI" panose="020B0604030504040204" pitchFamily="50" charset="-128"/>
              <a:ea typeface="Meiryo UI" panose="020B0604030504040204" pitchFamily="50" charset="-128"/>
            </a:endParaRPr>
          </a:p>
        </p:txBody>
      </p:sp>
      <p:sp>
        <p:nvSpPr>
          <p:cNvPr id="28" name="テキスト ボックス 27"/>
          <p:cNvSpPr txBox="1"/>
          <p:nvPr userDrawn="1"/>
        </p:nvSpPr>
        <p:spPr>
          <a:xfrm>
            <a:off x="-15609" y="0"/>
            <a:ext cx="7216509" cy="492443"/>
          </a:xfrm>
          <a:prstGeom prst="rect">
            <a:avLst/>
          </a:prstGeom>
          <a:solidFill>
            <a:srgbClr val="0000CC"/>
          </a:solidFill>
        </p:spPr>
        <p:txBody>
          <a:bodyPr wrap="square" rtlCol="0">
            <a:spAutoFit/>
          </a:bodyPr>
          <a:lstStyle/>
          <a:p>
            <a:pPr algn="ctr"/>
            <a:r>
              <a:rPr lang="ja-JP" altLang="en-US" sz="2600" b="1" dirty="0">
                <a:solidFill>
                  <a:schemeClr val="bg1"/>
                </a:solidFill>
                <a:latin typeface="Meiryo UI" panose="020B0604030504040204" pitchFamily="50" charset="-128"/>
                <a:ea typeface="Meiryo UI" panose="020B0604030504040204" pitchFamily="50" charset="-128"/>
              </a:rPr>
              <a:t>　＜経営者のための</a:t>
            </a:r>
            <a:r>
              <a:rPr lang="en-US" altLang="ja-JP" sz="2600" b="1" dirty="0" err="1">
                <a:solidFill>
                  <a:schemeClr val="bg1"/>
                </a:solidFill>
                <a:latin typeface="Meiryo UI" panose="020B0604030504040204" pitchFamily="50" charset="-128"/>
                <a:ea typeface="Meiryo UI" panose="020B0604030504040204" pitchFamily="50" charset="-128"/>
              </a:rPr>
              <a:t>IoT</a:t>
            </a:r>
            <a:r>
              <a:rPr lang="en-US" altLang="ja-JP" sz="2600" b="1" dirty="0">
                <a:solidFill>
                  <a:schemeClr val="bg1"/>
                </a:solidFill>
                <a:latin typeface="Meiryo UI" panose="020B0604030504040204" pitchFamily="50" charset="-128"/>
                <a:ea typeface="Meiryo UI" panose="020B0604030504040204" pitchFamily="50" charset="-128"/>
              </a:rPr>
              <a:t>/AI</a:t>
            </a:r>
            <a:r>
              <a:rPr lang="ja-JP" altLang="en-US" sz="2600" b="1" dirty="0">
                <a:solidFill>
                  <a:schemeClr val="bg1"/>
                </a:solidFill>
                <a:latin typeface="Meiryo UI" panose="020B0604030504040204" pitchFamily="50" charset="-128"/>
                <a:ea typeface="Meiryo UI" panose="020B0604030504040204" pitchFamily="50" charset="-128"/>
              </a:rPr>
              <a:t>総合力向上セミナー＞</a:t>
            </a:r>
            <a:r>
              <a:rPr lang="ja-JP" altLang="en-US" sz="2600" b="1" u="sng" dirty="0">
                <a:solidFill>
                  <a:schemeClr val="bg1"/>
                </a:solidFill>
                <a:latin typeface="Meiryo UI" panose="020B0604030504040204" pitchFamily="50" charset="-128"/>
                <a:ea typeface="Meiryo UI" panose="020B0604030504040204" pitchFamily="50" charset="-128"/>
              </a:rPr>
              <a:t>　</a:t>
            </a: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2600" b="1" u="sng" dirty="0">
                <a:solidFill>
                  <a:schemeClr val="bg1"/>
                </a:solidFill>
                <a:latin typeface="Meiryo UI" panose="020B0604030504040204" pitchFamily="50" charset="-128"/>
                <a:ea typeface="Meiryo UI" panose="020B0604030504040204" pitchFamily="50" charset="-128"/>
              </a:rPr>
              <a:t>　</a:t>
            </a:r>
            <a:endParaRPr lang="en-US" altLang="ja-JP" sz="2600" b="1" u="sng" dirty="0">
              <a:solidFill>
                <a:schemeClr val="bg1"/>
              </a:solidFill>
              <a:latin typeface="Meiryo UI" panose="020B0604030504040204" pitchFamily="50" charset="-128"/>
              <a:ea typeface="Meiryo UI" panose="020B0604030504040204" pitchFamily="50" charset="-128"/>
            </a:endParaRPr>
          </a:p>
        </p:txBody>
      </p:sp>
      <p:grpSp>
        <p:nvGrpSpPr>
          <p:cNvPr id="32" name="グループ化 31"/>
          <p:cNvGrpSpPr/>
          <p:nvPr userDrawn="1"/>
        </p:nvGrpSpPr>
        <p:grpSpPr>
          <a:xfrm>
            <a:off x="5667799" y="2043614"/>
            <a:ext cx="1586111" cy="870411"/>
            <a:chOff x="5514008" y="3258592"/>
            <a:chExt cx="1586111" cy="870411"/>
          </a:xfrm>
          <a:effectLst/>
        </p:grpSpPr>
        <p:sp>
          <p:nvSpPr>
            <p:cNvPr id="33" name="円/楕円 10"/>
            <p:cNvSpPr/>
            <p:nvPr/>
          </p:nvSpPr>
          <p:spPr>
            <a:xfrm>
              <a:off x="5628123" y="3258592"/>
              <a:ext cx="1357880" cy="870411"/>
            </a:xfrm>
            <a:prstGeom prst="ellipse">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テキスト ボックス 33"/>
            <p:cNvSpPr txBox="1"/>
            <p:nvPr/>
          </p:nvSpPr>
          <p:spPr>
            <a:xfrm>
              <a:off x="5514008" y="3299009"/>
              <a:ext cx="1586111" cy="789575"/>
            </a:xfrm>
            <a:prstGeom prst="rect">
              <a:avLst/>
            </a:prstGeom>
            <a:noFill/>
          </p:spPr>
          <p:txBody>
            <a:bodyPr wrap="square" rtlCol="0">
              <a:spAutoFit/>
            </a:bodyPr>
            <a:lstStyle/>
            <a:p>
              <a:pPr algn="ctr">
                <a:lnSpc>
                  <a:spcPct val="120000"/>
                </a:lnSpc>
              </a:pPr>
              <a:r>
                <a:rPr lang="ja-JP" altLang="en-US" sz="2000" b="1" dirty="0">
                  <a:solidFill>
                    <a:schemeClr val="bg1"/>
                  </a:solidFill>
                  <a:latin typeface="Meiryo UI" panose="020B0604030504040204" pitchFamily="50" charset="-128"/>
                  <a:ea typeface="Meiryo UI" panose="020B0604030504040204" pitchFamily="50" charset="-128"/>
                </a:rPr>
                <a:t>受講料</a:t>
              </a:r>
              <a:endParaRPr lang="en-US" altLang="ja-JP" sz="20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lang="ja-JP" altLang="en-US" sz="2000" b="1" dirty="0">
                  <a:solidFill>
                    <a:schemeClr val="bg1"/>
                  </a:solidFill>
                  <a:latin typeface="Meiryo UI" panose="020B0604030504040204" pitchFamily="50" charset="-128"/>
                  <a:ea typeface="Meiryo UI" panose="020B0604030504040204" pitchFamily="50" charset="-128"/>
                </a:rPr>
                <a:t>無料</a:t>
              </a:r>
              <a:endParaRPr kumimoji="1" lang="ja-JP" altLang="en-US" sz="2000" dirty="0">
                <a:solidFill>
                  <a:schemeClr val="bg1"/>
                </a:solidFill>
                <a:latin typeface="Meiryo UI" panose="020B0604030504040204" pitchFamily="50" charset="-128"/>
                <a:ea typeface="Meiryo UI" panose="020B0604030504040204" pitchFamily="50" charset="-128"/>
              </a:endParaRPr>
            </a:p>
          </p:txBody>
        </p:sp>
      </p:grpSp>
      <p:sp>
        <p:nvSpPr>
          <p:cNvPr id="35" name="角丸四角形 34"/>
          <p:cNvSpPr/>
          <p:nvPr userDrawn="1"/>
        </p:nvSpPr>
        <p:spPr>
          <a:xfrm>
            <a:off x="141241" y="2434408"/>
            <a:ext cx="864096" cy="279166"/>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a:t>
            </a:r>
          </a:p>
        </p:txBody>
      </p:sp>
      <p:sp>
        <p:nvSpPr>
          <p:cNvPr id="36" name="角丸四角形 35"/>
          <p:cNvSpPr/>
          <p:nvPr userDrawn="1"/>
        </p:nvSpPr>
        <p:spPr>
          <a:xfrm>
            <a:off x="141241" y="2764373"/>
            <a:ext cx="864096" cy="279166"/>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場所</a:t>
            </a:r>
          </a:p>
        </p:txBody>
      </p:sp>
      <p:sp>
        <p:nvSpPr>
          <p:cNvPr id="37" name="角丸四角形 36"/>
          <p:cNvSpPr/>
          <p:nvPr userDrawn="1"/>
        </p:nvSpPr>
        <p:spPr>
          <a:xfrm>
            <a:off x="141241" y="3362128"/>
            <a:ext cx="864096" cy="279166"/>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対象</a:t>
            </a:r>
          </a:p>
        </p:txBody>
      </p:sp>
      <p:graphicFrame>
        <p:nvGraphicFramePr>
          <p:cNvPr id="20" name="表 19"/>
          <p:cNvGraphicFramePr>
            <a:graphicFrameLocks noGrp="1"/>
          </p:cNvGraphicFramePr>
          <p:nvPr userDrawn="1">
            <p:extLst>
              <p:ext uri="{D42A27DB-BD31-4B8C-83A1-F6EECF244321}">
                <p14:modId xmlns:p14="http://schemas.microsoft.com/office/powerpoint/2010/main" val="37731428"/>
              </p:ext>
            </p:extLst>
          </p:nvPr>
        </p:nvGraphicFramePr>
        <p:xfrm>
          <a:off x="11657" y="3999260"/>
          <a:ext cx="7163499" cy="6047253"/>
        </p:xfrm>
        <a:graphic>
          <a:graphicData uri="http://schemas.openxmlformats.org/drawingml/2006/table">
            <a:tbl>
              <a:tblPr firstRow="1" bandRow="1">
                <a:tableStyleId>{5C22544A-7EE6-4342-B048-85BDC9FD1C3A}</a:tableStyleId>
              </a:tblPr>
              <a:tblGrid>
                <a:gridCol w="2443301">
                  <a:extLst>
                    <a:ext uri="{9D8B030D-6E8A-4147-A177-3AD203B41FA5}">
                      <a16:colId xmlns:a16="http://schemas.microsoft.com/office/drawing/2014/main" val="3115691057"/>
                    </a:ext>
                  </a:extLst>
                </a:gridCol>
                <a:gridCol w="4720198">
                  <a:extLst>
                    <a:ext uri="{9D8B030D-6E8A-4147-A177-3AD203B41FA5}">
                      <a16:colId xmlns:a16="http://schemas.microsoft.com/office/drawing/2014/main" val="3353110381"/>
                    </a:ext>
                  </a:extLst>
                </a:gridCol>
              </a:tblGrid>
              <a:tr h="331986">
                <a:tc>
                  <a:txBody>
                    <a:bodyPr/>
                    <a:lstStyle/>
                    <a:p>
                      <a:pPr algn="ctr"/>
                      <a:r>
                        <a:rPr kumimoji="1" lang="ja-JP" altLang="en-US" sz="1400" dirty="0">
                          <a:latin typeface="Meiryo UI" panose="020B0604030504040204" pitchFamily="50" charset="-128"/>
                          <a:ea typeface="Meiryo UI" panose="020B0604030504040204" pitchFamily="50" charset="-128"/>
                        </a:rPr>
                        <a:t>講義名</a:t>
                      </a:r>
                    </a:p>
                  </a:txBody>
                  <a:tcPr>
                    <a:solidFill>
                      <a:srgbClr val="0000CC"/>
                    </a:solidFill>
                  </a:tcPr>
                </a:tc>
                <a:tc>
                  <a:txBody>
                    <a:bodyPr/>
                    <a:lstStyle/>
                    <a:p>
                      <a:pPr algn="ctr"/>
                      <a:r>
                        <a:rPr kumimoji="1" lang="ja-JP" altLang="en-US" sz="1400" dirty="0">
                          <a:latin typeface="Meiryo UI" panose="020B0604030504040204" pitchFamily="50" charset="-128"/>
                          <a:ea typeface="Meiryo UI" panose="020B0604030504040204" pitchFamily="50" charset="-128"/>
                        </a:rPr>
                        <a:t>講義内容・講師</a:t>
                      </a:r>
                    </a:p>
                  </a:txBody>
                  <a:tcPr>
                    <a:solidFill>
                      <a:srgbClr val="0000CC"/>
                    </a:solidFill>
                  </a:tcPr>
                </a:tc>
                <a:extLst>
                  <a:ext uri="{0D108BD9-81ED-4DB2-BD59-A6C34878D82A}">
                    <a16:rowId xmlns:a16="http://schemas.microsoft.com/office/drawing/2014/main" val="1270140633"/>
                  </a:ext>
                </a:extLst>
              </a:tr>
              <a:tr h="2483789">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時代の</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イノベーションマネジメント</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を活用して、新製品・サービス開発や業務課題解決を行うためのイノベーションマネジメント手法を石川県内の先進事例も参照しながら体系的に学ぶ。</a:t>
                      </a: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北陸先端科学技術大学院大学</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知識科学系長</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内平　直志　氏</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・著書 「戦略的</a:t>
                      </a:r>
                      <a:r>
                        <a:rPr kumimoji="1" lang="en-US" altLang="ja-JP" sz="11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ミネルバ書房</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・日本経済新聞 「やさしい経済学」 連載</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en-US" altLang="ja-JP" sz="11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extLst>
                  <a:ext uri="{0D108BD9-81ED-4DB2-BD59-A6C34878D82A}">
                    <a16:rowId xmlns:a16="http://schemas.microsoft.com/office/drawing/2014/main" val="1402216213"/>
                  </a:ext>
                </a:extLst>
              </a:tr>
              <a:tr h="1728192">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モノづくり企業と</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（デジタルトランスフォーメーション）</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rowSpan="2">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企業における</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（デジタルトランスフォーメーション）の推進において求められる技術、マインドについて、</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推進の指標やデジタル産業宣言などを参照しながら学ぶ。また、</a:t>
                      </a:r>
                      <a:r>
                        <a:rPr kumimoji="1" lang="en-US" altLang="ja-JP" sz="14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の現在のパラダイムシフトの状況を、</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の有効活用によりビジネス変革に成功した事例を参考に学ぶ。</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早稲田大学グローバルソフトウェアエンジニアリング研究所</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所長</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スマート</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SE</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コンソーシアム 会長</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鷲﨑　弘宜　氏</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・経済産業省 「デジタル産業への変革に向けた</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研究会」 委員</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・ソフト工学研究の第一人者として研究を実施</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400"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extLst>
                  <a:ext uri="{0D108BD9-81ED-4DB2-BD59-A6C34878D82A}">
                    <a16:rowId xmlns:a16="http://schemas.microsoft.com/office/drawing/2014/main" val="2192901613"/>
                  </a:ext>
                </a:extLst>
              </a:tr>
              <a:tr h="1503286">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有効活用</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vMerge="1">
                  <a:txBody>
                    <a:bodyPr/>
                    <a:lstStyle/>
                    <a:p>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720243444"/>
                  </a:ext>
                </a:extLst>
              </a:tr>
            </a:tbl>
          </a:graphicData>
        </a:graphic>
      </p:graphicFrame>
      <p:sp>
        <p:nvSpPr>
          <p:cNvPr id="21" name="大かっこ 20"/>
          <p:cNvSpPr/>
          <p:nvPr userDrawn="1"/>
        </p:nvSpPr>
        <p:spPr>
          <a:xfrm>
            <a:off x="2522209" y="5662907"/>
            <a:ext cx="2958578" cy="651975"/>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2" name="角丸四角形 21"/>
          <p:cNvSpPr/>
          <p:nvPr userDrawn="1"/>
        </p:nvSpPr>
        <p:spPr>
          <a:xfrm>
            <a:off x="2522209" y="6422394"/>
            <a:ext cx="4536713" cy="28371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県内企業の</a:t>
            </a:r>
            <a:r>
              <a:rPr lang="en-US" altLang="ja-JP" sz="1200" dirty="0" err="1">
                <a:solidFill>
                  <a:schemeClr val="bg1"/>
                </a:solidFill>
                <a:latin typeface="Meiryo UI" panose="020B0604030504040204" pitchFamily="50" charset="-128"/>
                <a:ea typeface="Meiryo UI" panose="020B0604030504040204" pitchFamily="50" charset="-128"/>
              </a:rPr>
              <a:t>IoT</a:t>
            </a:r>
            <a:r>
              <a:rPr lang="ja-JP" altLang="en-US" sz="1200" dirty="0">
                <a:solidFill>
                  <a:schemeClr val="bg1"/>
                </a:solidFill>
                <a:latin typeface="Meiryo UI" panose="020B0604030504040204" pitchFamily="50" charset="-128"/>
                <a:ea typeface="Meiryo UI" panose="020B0604030504040204" pitchFamily="50" charset="-128"/>
              </a:rPr>
              <a:t>を活用した事例は、最新の状況を踏まえお伝えします。</a:t>
            </a:r>
            <a:endParaRPr lang="en-US" altLang="ja-JP" sz="1200" dirty="0">
              <a:solidFill>
                <a:schemeClr val="bg1"/>
              </a:solidFill>
              <a:latin typeface="Meiryo UI" panose="020B0604030504040204" pitchFamily="50" charset="-128"/>
              <a:ea typeface="Meiryo UI" panose="020B0604030504040204" pitchFamily="50" charset="-128"/>
            </a:endParaRPr>
          </a:p>
        </p:txBody>
      </p:sp>
      <p:pic>
        <p:nvPicPr>
          <p:cNvPr id="23" name="図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3913" y="5234882"/>
            <a:ext cx="982481" cy="1080000"/>
          </a:xfrm>
          <a:prstGeom prst="rect">
            <a:avLst/>
          </a:prstGeom>
        </p:spPr>
      </p:pic>
      <p:sp>
        <p:nvSpPr>
          <p:cNvPr id="42" name="大かっこ 41"/>
          <p:cNvSpPr/>
          <p:nvPr userDrawn="1"/>
        </p:nvSpPr>
        <p:spPr>
          <a:xfrm>
            <a:off x="2609386" y="8691882"/>
            <a:ext cx="2916000" cy="656220"/>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3" name="角丸四角形 42"/>
          <p:cNvSpPr/>
          <p:nvPr userDrawn="1"/>
        </p:nvSpPr>
        <p:spPr>
          <a:xfrm>
            <a:off x="2522209" y="9455614"/>
            <a:ext cx="4536713" cy="459036"/>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講演者がまとめた経産省</a:t>
            </a:r>
            <a:r>
              <a:rPr lang="en-US" altLang="ja-JP" sz="1200" dirty="0">
                <a:solidFill>
                  <a:schemeClr val="bg1"/>
                </a:solidFill>
                <a:latin typeface="Meiryo UI" panose="020B0604030504040204" pitchFamily="50" charset="-128"/>
                <a:ea typeface="Meiryo UI" panose="020B0604030504040204" pitchFamily="50" charset="-128"/>
              </a:rPr>
              <a:t>DX</a:t>
            </a:r>
            <a:r>
              <a:rPr lang="ja-JP" altLang="en-US" sz="1200" dirty="0">
                <a:solidFill>
                  <a:schemeClr val="bg1"/>
                </a:solidFill>
                <a:latin typeface="Meiryo UI" panose="020B0604030504040204" pitchFamily="50" charset="-128"/>
                <a:ea typeface="Meiryo UI" panose="020B0604030504040204" pitchFamily="50" charset="-128"/>
              </a:rPr>
              <a:t>レポート</a:t>
            </a:r>
            <a:r>
              <a:rPr lang="en-US" altLang="ja-JP" sz="1200" dirty="0">
                <a:solidFill>
                  <a:schemeClr val="bg1"/>
                </a:solidFill>
                <a:latin typeface="Meiryo UI" panose="020B0604030504040204" pitchFamily="50" charset="-128"/>
                <a:ea typeface="Meiryo UI" panose="020B0604030504040204" pitchFamily="50" charset="-128"/>
              </a:rPr>
              <a:t>2WG</a:t>
            </a:r>
            <a:r>
              <a:rPr lang="ja-JP" altLang="en-US" sz="1200" dirty="0">
                <a:solidFill>
                  <a:schemeClr val="bg1"/>
                </a:solidFill>
                <a:latin typeface="Meiryo UI" panose="020B0604030504040204" pitchFamily="50" charset="-128"/>
                <a:ea typeface="Meiryo UI" panose="020B0604030504040204" pitchFamily="50" charset="-128"/>
              </a:rPr>
              <a:t>や、参画した最新の「デジタル</a:t>
            </a:r>
            <a:endParaRPr lang="en-US" altLang="ja-JP" sz="1200" dirty="0">
              <a:solidFill>
                <a:schemeClr val="bg1"/>
              </a:solidFill>
              <a:latin typeface="Meiryo UI" panose="020B0604030504040204" pitchFamily="50" charset="-128"/>
              <a:ea typeface="Meiryo UI" panose="020B0604030504040204" pitchFamily="50" charset="-128"/>
            </a:endParaRPr>
          </a:p>
          <a:p>
            <a:pPr algn="ctr"/>
            <a:r>
              <a:rPr lang="ja-JP" altLang="en-US" sz="1200" dirty="0">
                <a:solidFill>
                  <a:schemeClr val="bg1"/>
                </a:solidFill>
                <a:latin typeface="Meiryo UI" panose="020B0604030504040204" pitchFamily="50" charset="-128"/>
                <a:ea typeface="Meiryo UI" panose="020B0604030504040204" pitchFamily="50" charset="-128"/>
              </a:rPr>
              <a:t>産業宣言」、さらには最新情報も交え</a:t>
            </a:r>
            <a:r>
              <a:rPr lang="en-US" altLang="ja-JP" sz="1200" dirty="0">
                <a:solidFill>
                  <a:schemeClr val="bg1"/>
                </a:solidFill>
                <a:latin typeface="Meiryo UI" panose="020B0604030504040204" pitchFamily="50" charset="-128"/>
                <a:ea typeface="Meiryo UI" panose="020B0604030504040204" pitchFamily="50" charset="-128"/>
              </a:rPr>
              <a:t>DX</a:t>
            </a:r>
            <a:r>
              <a:rPr lang="ja-JP" altLang="en-US" sz="1200" dirty="0">
                <a:solidFill>
                  <a:schemeClr val="bg1"/>
                </a:solidFill>
                <a:latin typeface="Meiryo UI" panose="020B0604030504040204" pitchFamily="50" charset="-128"/>
                <a:ea typeface="Meiryo UI" panose="020B0604030504040204" pitchFamily="50" charset="-128"/>
              </a:rPr>
              <a:t>推進のポイントをお伝えします。</a:t>
            </a:r>
            <a:endParaRPr lang="en-US" altLang="ja-JP" sz="1200" dirty="0">
              <a:solidFill>
                <a:schemeClr val="bg1"/>
              </a:solidFill>
              <a:latin typeface="Meiryo UI" panose="020B0604030504040204" pitchFamily="50" charset="-128"/>
              <a:ea typeface="Meiryo UI" panose="020B0604030504040204" pitchFamily="50" charset="-128"/>
            </a:endParaRPr>
          </a:p>
        </p:txBody>
      </p:sp>
      <p:pic>
        <p:nvPicPr>
          <p:cNvPr id="44" name="図 43"/>
          <p:cNvPicPr>
            <a:picLocks noChangeAspect="1"/>
          </p:cNvPicPr>
          <p:nvPr userDrawn="1"/>
        </p:nvPicPr>
        <p:blipFill rotWithShape="1">
          <a:blip r:embed="rId3"/>
          <a:srcRect t="10308"/>
          <a:stretch/>
        </p:blipFill>
        <p:spPr>
          <a:xfrm>
            <a:off x="5953913" y="8294009"/>
            <a:ext cx="982481" cy="1125230"/>
          </a:xfrm>
          <a:prstGeom prst="rect">
            <a:avLst/>
          </a:prstGeom>
        </p:spPr>
      </p:pic>
      <p:sp>
        <p:nvSpPr>
          <p:cNvPr id="31" name="テキスト ボックス 30"/>
          <p:cNvSpPr txBox="1"/>
          <p:nvPr userDrawn="1"/>
        </p:nvSpPr>
        <p:spPr>
          <a:xfrm>
            <a:off x="9992" y="9989624"/>
            <a:ext cx="7153555" cy="258532"/>
          </a:xfrm>
          <a:prstGeom prst="rect">
            <a:avLst/>
          </a:prstGeom>
          <a:solidFill>
            <a:srgbClr val="0000CC"/>
          </a:solidFill>
        </p:spPr>
        <p:txBody>
          <a:bodyPr wrap="square" rtlCol="0">
            <a:spAutoFit/>
          </a:bodyPr>
          <a:lstStyle/>
          <a:p>
            <a:pPr algn="ctr">
              <a:lnSpc>
                <a:spcPct val="90000"/>
              </a:lnSpc>
            </a:pPr>
            <a:r>
              <a:rPr kumimoji="1"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306463" y="1225101"/>
            <a:ext cx="67611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1600" u="none" dirty="0">
                <a:latin typeface="Meiryo UI" panose="020B0604030504040204" pitchFamily="50" charset="-128"/>
                <a:ea typeface="Meiryo UI" panose="020B0604030504040204" pitchFamily="50" charset="-128"/>
              </a:rPr>
              <a:t>開催日： ７</a:t>
            </a:r>
            <a:r>
              <a:rPr lang="en-US" altLang="ja-JP" sz="1600" u="none" dirty="0">
                <a:latin typeface="Meiryo UI" panose="020B0604030504040204" pitchFamily="50" charset="-128"/>
                <a:ea typeface="Meiryo UI" panose="020B0604030504040204" pitchFamily="50" charset="-128"/>
              </a:rPr>
              <a:t>/</a:t>
            </a:r>
            <a:r>
              <a:rPr lang="ja-JP" altLang="en-US" sz="1600" u="none" dirty="0">
                <a:latin typeface="Meiryo UI" panose="020B0604030504040204" pitchFamily="50" charset="-128"/>
                <a:ea typeface="Meiryo UI" panose="020B0604030504040204" pitchFamily="50" charset="-128"/>
              </a:rPr>
              <a:t>１９（火） ９：３０～１２：００</a:t>
            </a:r>
            <a:endParaRPr lang="en-US" altLang="ja-JP" sz="1600" u="none" dirty="0">
              <a:latin typeface="Meiryo UI" panose="020B0604030504040204" pitchFamily="50" charset="-128"/>
              <a:ea typeface="Meiryo UI" panose="020B0604030504040204" pitchFamily="50" charset="-128"/>
            </a:endParaRPr>
          </a:p>
          <a:p>
            <a:pPr eaLnBrk="1" hangingPunct="1"/>
            <a:r>
              <a:rPr kumimoji="1" lang="ja-JP" altLang="en-US" sz="1600" u="none" dirty="0">
                <a:latin typeface="Meiryo UI" panose="020B0604030504040204" pitchFamily="50" charset="-128"/>
                <a:ea typeface="Meiryo UI" panose="020B0604030504040204" pitchFamily="50" charset="-128"/>
              </a:rPr>
              <a:t>場　 所： </a:t>
            </a:r>
            <a:r>
              <a:rPr lang="ja-JP" altLang="en-US" sz="1600" u="none" dirty="0">
                <a:latin typeface="Meiryo UI" panose="020B0604030504040204" pitchFamily="50" charset="-128"/>
                <a:ea typeface="Meiryo UI" panose="020B0604030504040204" pitchFamily="50" charset="-128"/>
              </a:rPr>
              <a:t>石川県地場産業振興センター</a:t>
            </a:r>
            <a:endParaRPr lang="en-US" altLang="ja-JP" sz="1600" u="none" dirty="0">
              <a:latin typeface="Meiryo UI" panose="020B0604030504040204" pitchFamily="50" charset="-128"/>
              <a:ea typeface="Meiryo UI" panose="020B0604030504040204" pitchFamily="50" charset="-128"/>
            </a:endParaRPr>
          </a:p>
          <a:p>
            <a:pPr eaLnBrk="1" hangingPunct="1"/>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本館</a:t>
            </a:r>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大ホール</a:t>
            </a:r>
          </a:p>
        </p:txBody>
      </p:sp>
      <p:sp>
        <p:nvSpPr>
          <p:cNvPr id="9" name="Rectangle 2"/>
          <p:cNvSpPr>
            <a:spLocks noChangeArrowheads="1"/>
          </p:cNvSpPr>
          <p:nvPr userDrawn="1"/>
        </p:nvSpPr>
        <p:spPr bwMode="auto">
          <a:xfrm>
            <a:off x="282800" y="6743816"/>
            <a:ext cx="3094995" cy="216000"/>
          </a:xfrm>
          <a:prstGeom prst="rect">
            <a:avLst/>
          </a:prstGeom>
          <a:solidFill>
            <a:srgbClr val="0000CC"/>
          </a:solidFill>
          <a:ln>
            <a:noFill/>
          </a:ln>
          <a:effectLst/>
        </p:spPr>
        <p:txBody>
          <a:bodyPr wrap="none" anchor="ctr"/>
          <a:lstStyle/>
          <a:p>
            <a:endParaRPr lang="ja-JP" altLang="en-US" dirty="0"/>
          </a:p>
        </p:txBody>
      </p:sp>
      <p:sp>
        <p:nvSpPr>
          <p:cNvPr id="10" name="Rectangle 2"/>
          <p:cNvSpPr>
            <a:spLocks noChangeArrowheads="1"/>
          </p:cNvSpPr>
          <p:nvPr userDrawn="1"/>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11" name="Text Box 4"/>
          <p:cNvSpPr txBox="1">
            <a:spLocks noChangeArrowheads="1"/>
          </p:cNvSpPr>
          <p:nvPr userDrawn="1"/>
        </p:nvSpPr>
        <p:spPr bwMode="auto">
          <a:xfrm>
            <a:off x="1222175" y="6714976"/>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12" name="Text Box 80"/>
          <p:cNvSpPr txBox="1">
            <a:spLocks noChangeArrowheads="1"/>
          </p:cNvSpPr>
          <p:nvPr userDrawn="1"/>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sp>
        <p:nvSpPr>
          <p:cNvPr id="13" name="Text Box 107">
            <a:extLst>
              <a:ext uri="{FF2B5EF4-FFF2-40B4-BE49-F238E27FC236}">
                <a16:creationId xmlns:a16="http://schemas.microsoft.com/office/drawing/2014/main" id="{A518068C-26B2-4893-8E44-D611A67B81BD}"/>
              </a:ext>
            </a:extLst>
          </p:cNvPr>
          <p:cNvSpPr txBox="1">
            <a:spLocks noChangeArrowheads="1"/>
          </p:cNvSpPr>
          <p:nvPr userDrawn="1"/>
        </p:nvSpPr>
        <p:spPr bwMode="auto">
          <a:xfrm>
            <a:off x="7614" y="384975"/>
            <a:ext cx="72009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a:r>
              <a:rPr lang="ja-JP" altLang="en-US" sz="2600" u="none" dirty="0">
                <a:latin typeface="Meiryo UI" panose="020B0604030504040204" pitchFamily="50" charset="-128"/>
                <a:ea typeface="Meiryo UI" panose="020B0604030504040204" pitchFamily="50" charset="-128"/>
              </a:rPr>
              <a:t>＜経営者のための</a:t>
            </a:r>
            <a:r>
              <a:rPr lang="en-US" altLang="ja-JP" sz="2600" u="none" dirty="0" err="1">
                <a:latin typeface="Meiryo UI" panose="020B0604030504040204" pitchFamily="50" charset="-128"/>
                <a:ea typeface="Meiryo UI" panose="020B0604030504040204" pitchFamily="50" charset="-128"/>
              </a:rPr>
              <a:t>IoT</a:t>
            </a:r>
            <a:r>
              <a:rPr lang="en-US" altLang="ja-JP" sz="2600" u="none" dirty="0">
                <a:latin typeface="Meiryo UI" panose="020B0604030504040204" pitchFamily="50" charset="-128"/>
                <a:ea typeface="Meiryo UI" panose="020B0604030504040204" pitchFamily="50" charset="-128"/>
              </a:rPr>
              <a:t>/AI</a:t>
            </a:r>
            <a:r>
              <a:rPr lang="ja-JP" altLang="en-US" sz="2600" u="none" dirty="0">
                <a:latin typeface="Meiryo UI" panose="020B0604030504040204" pitchFamily="50" charset="-128"/>
                <a:ea typeface="Meiryo UI" panose="020B0604030504040204" pitchFamily="50" charset="-128"/>
              </a:rPr>
              <a:t>総合力向上セミナー＞</a:t>
            </a:r>
            <a:r>
              <a:rPr lang="ja-JP" altLang="en-US" sz="1800" u="none" dirty="0">
                <a:latin typeface="Meiryo UI" panose="020B0604030504040204" pitchFamily="50" charset="-128"/>
                <a:ea typeface="Meiryo UI" panose="020B0604030504040204" pitchFamily="50" charset="-128"/>
              </a:rPr>
              <a:t>　　　</a:t>
            </a:r>
            <a:endParaRPr lang="en-US" altLang="ja-JP" sz="1800" u="none" dirty="0">
              <a:latin typeface="Meiryo UI" panose="020B0604030504040204" pitchFamily="50" charset="-128"/>
              <a:ea typeface="Meiryo UI" panose="020B0604030504040204" pitchFamily="50" charset="-128"/>
            </a:endParaRPr>
          </a:p>
          <a:p>
            <a:pPr algn="ctr"/>
            <a:r>
              <a:rPr lang="ja-JP" altLang="en-US" sz="1600" u="none" dirty="0">
                <a:latin typeface="Meiryo UI" panose="020B0604030504040204" pitchFamily="50" charset="-128"/>
                <a:ea typeface="Meiryo UI" panose="020B0604030504040204" pitchFamily="50" charset="-128"/>
              </a:rPr>
              <a:t>～</a:t>
            </a:r>
            <a:r>
              <a:rPr lang="en-US" altLang="ja-JP" sz="1600" u="none" dirty="0" err="1">
                <a:latin typeface="Meiryo UI" panose="020B0604030504040204" pitchFamily="50" charset="-128"/>
                <a:ea typeface="Meiryo UI" panose="020B0604030504040204" pitchFamily="50" charset="-128"/>
              </a:rPr>
              <a:t>IoT</a:t>
            </a:r>
            <a:r>
              <a:rPr lang="en-US" altLang="ja-JP" sz="1600" u="none" dirty="0">
                <a:latin typeface="Meiryo UI" panose="020B0604030504040204" pitchFamily="50" charset="-128"/>
                <a:ea typeface="Meiryo UI" panose="020B0604030504040204" pitchFamily="50" charset="-128"/>
              </a:rPr>
              <a:t>/AI</a:t>
            </a:r>
            <a:r>
              <a:rPr lang="ja-JP" altLang="en-US" sz="1600" u="none" dirty="0">
                <a:latin typeface="Meiryo UI" panose="020B0604030504040204" pitchFamily="50" charset="-128"/>
                <a:ea typeface="Meiryo UI" panose="020B0604030504040204" pitchFamily="50" charset="-128"/>
              </a:rPr>
              <a:t>活用による自社の課題解決、生産性向上等を目指して！～</a:t>
            </a:r>
            <a:endParaRPr lang="en-US" altLang="ja-JP" sz="1600" u="none" dirty="0">
              <a:latin typeface="Meiryo UI" panose="020B0604030504040204" pitchFamily="50" charset="-128"/>
              <a:ea typeface="Meiryo UI" panose="020B0604030504040204" pitchFamily="50" charset="-128"/>
            </a:endParaRPr>
          </a:p>
          <a:p>
            <a:pPr algn="ctr" eaLnBrk="1" hangingPunct="1"/>
            <a:endParaRPr lang="ja-JP" altLang="en-US" sz="1800" u="none" dirty="0">
              <a:ea typeface="HG創英角ｺﾞｼｯｸUB" pitchFamily="49" charset="-128"/>
            </a:endParaRPr>
          </a:p>
          <a:p>
            <a:pPr eaLnBrk="1" hangingPunct="1"/>
            <a:endParaRPr lang="ja-JP" altLang="en-US" sz="1800" u="none" dirty="0">
              <a:ea typeface="HG創英角ｺﾞｼｯｸUB" pitchFamily="49" charset="-128"/>
            </a:endParaRPr>
          </a:p>
        </p:txBody>
      </p:sp>
      <p:sp>
        <p:nvSpPr>
          <p:cNvPr id="14" name="Text Box 5">
            <a:extLst>
              <a:ext uri="{FF2B5EF4-FFF2-40B4-BE49-F238E27FC236}">
                <a16:creationId xmlns:a16="http://schemas.microsoft.com/office/drawing/2014/main" id="{4C7AF743-9C19-48B7-B3B0-9467F3A8B467}"/>
              </a:ext>
            </a:extLst>
          </p:cNvPr>
          <p:cNvSpPr txBox="1">
            <a:spLocks noChangeArrowheads="1"/>
          </p:cNvSpPr>
          <p:nvPr userDrawn="1"/>
        </p:nvSpPr>
        <p:spPr bwMode="auto">
          <a:xfrm>
            <a:off x="3783375" y="6976344"/>
            <a:ext cx="32040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ＦＡＸまたは電子メール、あるいは</a:t>
            </a:r>
            <a:endParaRPr lang="en-US" altLang="ja-JP" sz="1100" b="1" u="none" dirty="0">
              <a:latin typeface="+mn-ea"/>
              <a:ea typeface="+mn-ea"/>
            </a:endParaRPr>
          </a:p>
          <a:p>
            <a:pPr eaLnBrk="1" hangingPunct="1">
              <a:lnSpc>
                <a:spcPct val="120000"/>
              </a:lnSpc>
            </a:pPr>
            <a:r>
              <a:rPr lang="en-US" altLang="ja-JP" sz="1100" b="1" u="none" dirty="0">
                <a:latin typeface="+mn-ea"/>
                <a:ea typeface="+mn-ea"/>
              </a:rPr>
              <a:t>WEB</a:t>
            </a:r>
            <a:r>
              <a:rPr lang="ja-JP" altLang="en-US" sz="1100" b="1" u="none" dirty="0">
                <a:latin typeface="+mn-ea"/>
                <a:ea typeface="+mn-ea"/>
              </a:rPr>
              <a:t>申込書にてお申込み下さい。</a:t>
            </a:r>
          </a:p>
        </p:txBody>
      </p:sp>
      <p:sp>
        <p:nvSpPr>
          <p:cNvPr id="15" name="Text Box 6">
            <a:extLst>
              <a:ext uri="{FF2B5EF4-FFF2-40B4-BE49-F238E27FC236}">
                <a16:creationId xmlns:a16="http://schemas.microsoft.com/office/drawing/2014/main" id="{182574DC-F1E1-4E5E-8637-D4F99C12BFD2}"/>
              </a:ext>
            </a:extLst>
          </p:cNvPr>
          <p:cNvSpPr txBox="1">
            <a:spLocks noChangeArrowheads="1"/>
          </p:cNvSpPr>
          <p:nvPr userDrawn="1"/>
        </p:nvSpPr>
        <p:spPr bwMode="auto">
          <a:xfrm>
            <a:off x="3692915" y="8232368"/>
            <a:ext cx="3507266"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920-8580</a:t>
            </a:r>
            <a:r>
              <a:rPr lang="ja-JP" altLang="en-US" sz="1200" b="1" u="none" dirty="0">
                <a:latin typeface="Meiryo UI" panose="020B0604030504040204" pitchFamily="50" charset="-128"/>
                <a:ea typeface="Meiryo UI" panose="020B0604030504040204" pitchFamily="50" charset="-128"/>
              </a:rPr>
              <a:t>　石川県金沢市鞍月</a:t>
            </a:r>
            <a:r>
              <a:rPr lang="en-US" altLang="ja-JP" sz="12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700" b="1" u="none" dirty="0">
                <a:latin typeface="Meiryo UI" panose="020B0604030504040204" pitchFamily="50" charset="-128"/>
                <a:ea typeface="Meiryo UI" panose="020B0604030504040204" pitchFamily="50" charset="-128"/>
              </a:rPr>
              <a:t>　</a:t>
            </a:r>
            <a:endParaRPr lang="en-US" altLang="ja-JP" sz="7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石川県商工労働部産業政策課</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産業デジタル化支援グループ</a:t>
            </a:r>
            <a:r>
              <a:rPr lang="en-US" altLang="ja-JP" sz="1200" b="1" u="none" dirty="0">
                <a:latin typeface="Meiryo UI" panose="020B0604030504040204" pitchFamily="50" charset="-128"/>
                <a:ea typeface="Meiryo UI" panose="020B0604030504040204" pitchFamily="50" charset="-128"/>
              </a:rPr>
              <a:t>      </a:t>
            </a:r>
            <a:r>
              <a:rPr lang="ja-JP" altLang="en-US" sz="1200" b="1" u="none" dirty="0">
                <a:latin typeface="Meiryo UI" panose="020B0604030504040204" pitchFamily="50" charset="-128"/>
                <a:ea typeface="Meiryo UI" panose="020B0604030504040204" pitchFamily="50" charset="-128"/>
              </a:rPr>
              <a:t>野崎、山本</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6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ＴＥＬ：（０７６）２２５－１５１９</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ＦＡＸ：</a:t>
            </a:r>
            <a:r>
              <a:rPr lang="ja-JP" altLang="en-US" sz="1200" b="1" dirty="0">
                <a:latin typeface="Meiryo UI" panose="020B0604030504040204" pitchFamily="50" charset="-128"/>
                <a:ea typeface="Meiryo UI" panose="020B0604030504040204" pitchFamily="50" charset="-128"/>
              </a:rPr>
              <a:t>（０７６）２２５－１５１４</a:t>
            </a:r>
            <a:endParaRPr lang="en-US" altLang="ja-JP" sz="1200" b="1" dirty="0">
              <a:latin typeface="Meiryo UI" panose="020B0604030504040204" pitchFamily="50" charset="-128"/>
              <a:ea typeface="Meiryo UI" panose="020B0604030504040204" pitchFamily="50" charset="-128"/>
            </a:endParaRPr>
          </a:p>
          <a:p>
            <a:pPr eaLnBrk="1" hangingPunct="1">
              <a:lnSpc>
                <a:spcPct val="120000"/>
              </a:lnSpc>
            </a:pPr>
            <a:r>
              <a:rPr lang="ja-JP" altLang="en-US" sz="500" b="1" u="none" dirty="0">
                <a:latin typeface="Meiryo UI" panose="020B0604030504040204" pitchFamily="50" charset="-128"/>
                <a:ea typeface="Meiryo UI" panose="020B0604030504040204" pitchFamily="50" charset="-128"/>
              </a:rPr>
              <a:t>　</a:t>
            </a:r>
            <a:r>
              <a:rPr lang="en-US" altLang="ja-JP" sz="1200" b="1" u="none" dirty="0">
                <a:latin typeface="Meiryo UI" panose="020B0604030504040204" pitchFamily="50" charset="-128"/>
                <a:ea typeface="Meiryo UI" panose="020B0604030504040204" pitchFamily="50" charset="-128"/>
              </a:rPr>
              <a:t>Mail</a:t>
            </a:r>
            <a:r>
              <a:rPr lang="ja-JP" altLang="en-US" sz="1200" b="1" u="none" dirty="0">
                <a:latin typeface="Meiryo UI" panose="020B0604030504040204" pitchFamily="50" charset="-128"/>
                <a:ea typeface="Meiryo UI" panose="020B0604030504040204" pitchFamily="50" charset="-128"/>
              </a:rPr>
              <a:t>　：</a:t>
            </a:r>
            <a:r>
              <a:rPr lang="en-US" altLang="ja-JP" sz="1200" b="1" u="none" dirty="0">
                <a:latin typeface="Meiryo UI" panose="020B0604030504040204" pitchFamily="50" charset="-128"/>
                <a:ea typeface="Meiryo UI" panose="020B0604030504040204" pitchFamily="50" charset="-128"/>
              </a:rPr>
              <a:t>syoukou@pref.ishikawa.lg.jp</a:t>
            </a:r>
            <a:endParaRPr lang="ja-JP" altLang="en-US" sz="1200" b="1" u="none" dirty="0">
              <a:latin typeface="Meiryo UI" panose="020B0604030504040204" pitchFamily="50" charset="-128"/>
              <a:ea typeface="Meiryo UI" panose="020B0604030504040204" pitchFamily="50" charset="-128"/>
            </a:endParaRPr>
          </a:p>
        </p:txBody>
      </p:sp>
      <p:sp>
        <p:nvSpPr>
          <p:cNvPr id="16" name="Rectangle 2">
            <a:extLst>
              <a:ext uri="{FF2B5EF4-FFF2-40B4-BE49-F238E27FC236}">
                <a16:creationId xmlns:a16="http://schemas.microsoft.com/office/drawing/2014/main" id="{027BBF7E-91B6-4F3B-9133-3B2DB3393A18}"/>
              </a:ext>
            </a:extLst>
          </p:cNvPr>
          <p:cNvSpPr>
            <a:spLocks noChangeArrowheads="1"/>
          </p:cNvSpPr>
          <p:nvPr userDrawn="1"/>
        </p:nvSpPr>
        <p:spPr bwMode="auto">
          <a:xfrm>
            <a:off x="3802867" y="6740497"/>
            <a:ext cx="3094995" cy="216000"/>
          </a:xfrm>
          <a:prstGeom prst="rect">
            <a:avLst/>
          </a:prstGeom>
          <a:solidFill>
            <a:srgbClr val="0000CC"/>
          </a:solidFill>
          <a:ln>
            <a:noFill/>
          </a:ln>
          <a:effectLst/>
        </p:spPr>
        <p:txBody>
          <a:bodyPr wrap="none" anchor="ctr"/>
          <a:lstStyle/>
          <a:p>
            <a:endParaRPr lang="ja-JP" altLang="en-US" dirty="0"/>
          </a:p>
        </p:txBody>
      </p:sp>
      <p:sp>
        <p:nvSpPr>
          <p:cNvPr id="17" name="Text Box 4">
            <a:extLst>
              <a:ext uri="{FF2B5EF4-FFF2-40B4-BE49-F238E27FC236}">
                <a16:creationId xmlns:a16="http://schemas.microsoft.com/office/drawing/2014/main" id="{D6EB7553-54D1-4C13-B672-AFBFA40F62A5}"/>
              </a:ext>
            </a:extLst>
          </p:cNvPr>
          <p:cNvSpPr txBox="1">
            <a:spLocks noChangeArrowheads="1"/>
          </p:cNvSpPr>
          <p:nvPr userDrawn="1"/>
        </p:nvSpPr>
        <p:spPr bwMode="auto">
          <a:xfrm>
            <a:off x="4464546" y="6714976"/>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18" name="テキスト ボックス 17">
            <a:extLst>
              <a:ext uri="{FF2B5EF4-FFF2-40B4-BE49-F238E27FC236}">
                <a16:creationId xmlns:a16="http://schemas.microsoft.com/office/drawing/2014/main" id="{103529B2-0DE5-48AC-AF6D-644165E6850E}"/>
              </a:ext>
            </a:extLst>
          </p:cNvPr>
          <p:cNvSpPr txBox="1"/>
          <p:nvPr userDrawn="1"/>
        </p:nvSpPr>
        <p:spPr>
          <a:xfrm>
            <a:off x="272316" y="6130201"/>
            <a:ext cx="7072550" cy="584775"/>
          </a:xfrm>
          <a:prstGeom prst="rect">
            <a:avLst/>
          </a:prstGeom>
          <a:noFill/>
        </p:spPr>
        <p:txBody>
          <a:bodyPr wrap="square">
            <a:spAutoFit/>
          </a:bodyPr>
          <a:lstStyle/>
          <a:p>
            <a:pPr>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
        <p:nvSpPr>
          <p:cNvPr id="19" name="Text Box 107">
            <a:extLst>
              <a:ext uri="{FF2B5EF4-FFF2-40B4-BE49-F238E27FC236}">
                <a16:creationId xmlns:a16="http://schemas.microsoft.com/office/drawing/2014/main" id="{FC75AC32-6994-4D92-8CC0-CB6B0143702E}"/>
              </a:ext>
            </a:extLst>
          </p:cNvPr>
          <p:cNvSpPr txBox="1">
            <a:spLocks noChangeArrowheads="1"/>
          </p:cNvSpPr>
          <p:nvPr userDrawn="1"/>
        </p:nvSpPr>
        <p:spPr bwMode="auto">
          <a:xfrm>
            <a:off x="4392538" y="77198"/>
            <a:ext cx="2716741" cy="307777"/>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400" u="none" dirty="0">
                <a:solidFill>
                  <a:schemeClr val="bg1"/>
                </a:solidFill>
                <a:ea typeface="HG創英角ｺﾞｼｯｸUB" pitchFamily="49" charset="-128"/>
              </a:rPr>
              <a:t>申込締切：７月１２日（火）</a:t>
            </a:r>
          </a:p>
        </p:txBody>
      </p:sp>
      <p:graphicFrame>
        <p:nvGraphicFramePr>
          <p:cNvPr id="20" name="Group 106">
            <a:extLst>
              <a:ext uri="{FF2B5EF4-FFF2-40B4-BE49-F238E27FC236}">
                <a16:creationId xmlns:a16="http://schemas.microsoft.com/office/drawing/2014/main" id="{B7533BD6-74F8-4871-A58B-D96B1C635D4E}"/>
              </a:ext>
            </a:extLst>
          </p:cNvPr>
          <p:cNvGraphicFramePr>
            <a:graphicFrameLocks noGrp="1"/>
          </p:cNvGraphicFramePr>
          <p:nvPr userDrawn="1">
            <p:extLst>
              <p:ext uri="{D42A27DB-BD31-4B8C-83A1-F6EECF244321}">
                <p14:modId xmlns:p14="http://schemas.microsoft.com/office/powerpoint/2010/main" val="11996343"/>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1" name="Group 106">
            <a:extLst>
              <a:ext uri="{FF2B5EF4-FFF2-40B4-BE49-F238E27FC236}">
                <a16:creationId xmlns:a16="http://schemas.microsoft.com/office/drawing/2014/main" id="{2BBFFC00-DB61-4743-A991-9355A891B2F8}"/>
              </a:ext>
            </a:extLst>
          </p:cNvPr>
          <p:cNvGraphicFramePr>
            <a:graphicFrameLocks noGrp="1"/>
          </p:cNvGraphicFramePr>
          <p:nvPr userDrawn="1">
            <p:extLst>
              <p:ext uri="{D42A27DB-BD31-4B8C-83A1-F6EECF244321}">
                <p14:modId xmlns:p14="http://schemas.microsoft.com/office/powerpoint/2010/main" val="695532984"/>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2" name="テキスト ボックス 21"/>
          <p:cNvSpPr txBox="1"/>
          <p:nvPr userDrawn="1"/>
        </p:nvSpPr>
        <p:spPr>
          <a:xfrm>
            <a:off x="270843" y="5850880"/>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dirty="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会場の都合のため</a:t>
            </a:r>
            <a:r>
              <a:rPr lang="ja-JP" altLang="en-US" sz="1400" u="sng"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400" dirty="0">
                <a:latin typeface="HG創英角ｺﾞｼｯｸUB" panose="020B0909000000000000" pitchFamily="49" charset="-128"/>
                <a:ea typeface="HG創英角ｺﾞｼｯｸUB" panose="020B0909000000000000" pitchFamily="49" charset="-128"/>
              </a:rPr>
              <a:t>でお願いいたします。</a:t>
            </a:r>
          </a:p>
        </p:txBody>
      </p:sp>
      <p:graphicFrame>
        <p:nvGraphicFramePr>
          <p:cNvPr id="23" name="Group 106">
            <a:extLst>
              <a:ext uri="{FF2B5EF4-FFF2-40B4-BE49-F238E27FC236}">
                <a16:creationId xmlns:a16="http://schemas.microsoft.com/office/drawing/2014/main" id="{319462B2-AFCC-47AC-B243-23F0CB95D34C}"/>
              </a:ext>
            </a:extLst>
          </p:cNvPr>
          <p:cNvGraphicFramePr>
            <a:graphicFrameLocks noGrp="1"/>
          </p:cNvGraphicFramePr>
          <p:nvPr userDrawn="1">
            <p:extLst>
              <p:ext uri="{D42A27DB-BD31-4B8C-83A1-F6EECF244321}">
                <p14:modId xmlns:p14="http://schemas.microsoft.com/office/powerpoint/2010/main" val="2052320916"/>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5"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127302" y="1636410"/>
            <a:ext cx="24388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latin typeface="+mn-ea"/>
                <a:ea typeface="+mn-ea"/>
              </a:rPr>
              <a:t>WEB</a:t>
            </a:r>
            <a:r>
              <a:rPr lang="ja-JP" altLang="en-US" sz="1200" u="none" dirty="0">
                <a:latin typeface="+mn-ea"/>
                <a:ea typeface="+mn-ea"/>
              </a:rPr>
              <a:t>申込みは、こちらの</a:t>
            </a:r>
            <a:endParaRPr lang="en-US" altLang="ja-JP" sz="1200" u="none" dirty="0">
              <a:latin typeface="+mn-ea"/>
              <a:ea typeface="+mn-ea"/>
            </a:endParaRPr>
          </a:p>
          <a:p>
            <a:pPr eaLnBrk="1" hangingPunct="1"/>
            <a:r>
              <a:rPr lang="en-US" altLang="ja-JP" sz="1200" u="none" dirty="0">
                <a:latin typeface="+mn-ea"/>
                <a:ea typeface="+mn-ea"/>
              </a:rPr>
              <a:t>QR</a:t>
            </a:r>
            <a:r>
              <a:rPr lang="ja-JP" altLang="en-US" sz="1200" u="none" dirty="0">
                <a:latin typeface="+mn-ea"/>
                <a:ea typeface="+mn-ea"/>
              </a:rPr>
              <a:t>コードを読み取り下さい</a:t>
            </a:r>
            <a:endParaRPr lang="en-US" altLang="ja-JP" sz="1200" u="none" dirty="0">
              <a:latin typeface="+mn-ea"/>
              <a:ea typeface="+mn-ea"/>
            </a:endParaRPr>
          </a:p>
          <a:p>
            <a:pPr eaLnBrk="1" hangingPunct="1"/>
            <a:endParaRPr lang="en-US" altLang="ja-JP" sz="1200" u="none" dirty="0">
              <a:latin typeface="+mn-ea"/>
              <a:ea typeface="+mn-ea"/>
            </a:endParaRPr>
          </a:p>
        </p:txBody>
      </p:sp>
      <p:sp>
        <p:nvSpPr>
          <p:cNvPr id="2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267157" y="7655140"/>
            <a:ext cx="2438838"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latin typeface="+mn-ea"/>
                <a:ea typeface="+mn-ea"/>
              </a:rPr>
              <a:t>WEB</a:t>
            </a:r>
            <a:r>
              <a:rPr lang="ja-JP" altLang="en-US" sz="1100" u="none" dirty="0">
                <a:latin typeface="+mn-ea"/>
                <a:ea typeface="+mn-ea"/>
              </a:rPr>
              <a:t>申込みは、こちらの</a:t>
            </a:r>
            <a:endParaRPr lang="en-US" altLang="ja-JP" sz="1100" u="none" dirty="0">
              <a:latin typeface="+mn-ea"/>
              <a:ea typeface="+mn-ea"/>
            </a:endParaRPr>
          </a:p>
          <a:p>
            <a:pPr eaLnBrk="1" hangingPunct="1"/>
            <a:r>
              <a:rPr lang="en-US" altLang="ja-JP" sz="1100" u="none" dirty="0">
                <a:latin typeface="+mn-ea"/>
                <a:ea typeface="+mn-ea"/>
              </a:rPr>
              <a:t>QR</a:t>
            </a:r>
            <a:r>
              <a:rPr lang="ja-JP" altLang="en-US" sz="1100" u="none" dirty="0">
                <a:latin typeface="+mn-ea"/>
                <a:ea typeface="+mn-ea"/>
              </a:rPr>
              <a:t>コードを読み取り下さい</a:t>
            </a:r>
            <a:endParaRPr lang="en-US" altLang="ja-JP" sz="1100" u="none" dirty="0">
              <a:latin typeface="+mn-ea"/>
              <a:ea typeface="+mn-ea"/>
            </a:endParaRPr>
          </a:p>
          <a:p>
            <a:pPr eaLnBrk="1" hangingPunct="1"/>
            <a:endParaRPr lang="en-US" altLang="ja-JP" sz="1100" u="none" dirty="0">
              <a:latin typeface="+mn-ea"/>
              <a:ea typeface="+mn-ea"/>
            </a:endParaRPr>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0842" y="6988655"/>
            <a:ext cx="3106953" cy="3106953"/>
          </a:xfrm>
          <a:prstGeom prst="rect">
            <a:avLst/>
          </a:prstGeom>
        </p:spPr>
      </p:pic>
      <p:cxnSp>
        <p:nvCxnSpPr>
          <p:cNvPr id="5" name="直線コネクタ 4"/>
          <p:cNvCxnSpPr/>
          <p:nvPr userDrawn="1"/>
        </p:nvCxnSpPr>
        <p:spPr>
          <a:xfrm>
            <a:off x="306463" y="8199804"/>
            <a:ext cx="1242142"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1" name="直線コネクタ 30"/>
          <p:cNvCxnSpPr/>
          <p:nvPr userDrawn="1"/>
        </p:nvCxnSpPr>
        <p:spPr>
          <a:xfrm>
            <a:off x="1524554" y="8199804"/>
            <a:ext cx="119343" cy="243364"/>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7" name="正方形/長方形 36"/>
          <p:cNvSpPr/>
          <p:nvPr userDrawn="1"/>
        </p:nvSpPr>
        <p:spPr>
          <a:xfrm>
            <a:off x="1548605" y="8443168"/>
            <a:ext cx="251645"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4" name="図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50234" y="1140365"/>
            <a:ext cx="1037141" cy="1037141"/>
          </a:xfrm>
          <a:prstGeom prst="rect">
            <a:avLst/>
          </a:prstGeom>
        </p:spPr>
      </p:pic>
      <p:pic>
        <p:nvPicPr>
          <p:cNvPr id="29" name="図 2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50234" y="7062306"/>
            <a:ext cx="1037141" cy="1037141"/>
          </a:xfrm>
          <a:prstGeom prst="rect">
            <a:avLst/>
          </a:prstGeom>
        </p:spPr>
      </p:pic>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2022/5/26</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269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
          <p:cNvSpPr>
            <a:spLocks noChangeArrowheads="1"/>
          </p:cNvSpPr>
          <p:nvPr/>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31" name="Text Box 80"/>
          <p:cNvSpPr txBox="1">
            <a:spLocks noChangeArrowheads="1"/>
          </p:cNvSpPr>
          <p:nvPr/>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graphicFrame>
        <p:nvGraphicFramePr>
          <p:cNvPr id="39" name="Group 106">
            <a:extLst>
              <a:ext uri="{FF2B5EF4-FFF2-40B4-BE49-F238E27FC236}">
                <a16:creationId xmlns:a16="http://schemas.microsoft.com/office/drawing/2014/main" id="{B7533BD6-74F8-4871-A58B-D96B1C635D4E}"/>
              </a:ext>
            </a:extLst>
          </p:cNvPr>
          <p:cNvGraphicFramePr>
            <a:graphicFrameLocks noGrp="1"/>
          </p:cNvGraphicFramePr>
          <p:nvPr>
            <p:extLst>
              <p:ext uri="{D42A27DB-BD31-4B8C-83A1-F6EECF244321}">
                <p14:modId xmlns:p14="http://schemas.microsoft.com/office/powerpoint/2010/main" val="772615798"/>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40" name="Group 106">
            <a:extLst>
              <a:ext uri="{FF2B5EF4-FFF2-40B4-BE49-F238E27FC236}">
                <a16:creationId xmlns:a16="http://schemas.microsoft.com/office/drawing/2014/main" id="{2BBFFC00-DB61-4743-A991-9355A891B2F8}"/>
              </a:ext>
            </a:extLst>
          </p:cNvPr>
          <p:cNvGraphicFramePr>
            <a:graphicFrameLocks noGrp="1"/>
          </p:cNvGraphicFramePr>
          <p:nvPr>
            <p:extLst>
              <p:ext uri="{D42A27DB-BD31-4B8C-83A1-F6EECF244321}">
                <p14:modId xmlns:p14="http://schemas.microsoft.com/office/powerpoint/2010/main" val="2499992073"/>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graphicFrame>
        <p:nvGraphicFramePr>
          <p:cNvPr id="42" name="Group 106">
            <a:extLst>
              <a:ext uri="{FF2B5EF4-FFF2-40B4-BE49-F238E27FC236}">
                <a16:creationId xmlns:a16="http://schemas.microsoft.com/office/drawing/2014/main" id="{319462B2-AFCC-47AC-B243-23F0CB95D34C}"/>
              </a:ext>
            </a:extLst>
          </p:cNvPr>
          <p:cNvGraphicFramePr>
            <a:graphicFrameLocks noGrp="1"/>
          </p:cNvGraphicFramePr>
          <p:nvPr>
            <p:extLst>
              <p:ext uri="{D42A27DB-BD31-4B8C-83A1-F6EECF244321}">
                <p14:modId xmlns:p14="http://schemas.microsoft.com/office/powerpoint/2010/main" val="1191393976"/>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32032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60000"/>
            <a:lumOff val="40000"/>
          </a:schemeClr>
        </a:solidFill>
        <a:ln>
          <a:noFill/>
        </a:ln>
      </a:spPr>
      <a:bodyPr lIns="0" tIns="0" rIns="0" bIns="0" rtlCol="0" anchor="ctr"/>
      <a:lstStyle>
        <a:defPPr algn="ctr">
          <a:defRPr kumimoji="1" sz="1400" b="1" dirty="0" smtClean="0">
            <a:solidFill>
              <a:schemeClr val="bg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4163</TotalTime>
  <Words>24</Words>
  <Application>Microsoft Office PowerPoint</Application>
  <PresentationFormat>ユーザー設定</PresentationFormat>
  <Paragraphs>15</Paragraphs>
  <Slides>2</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AR P丸ゴシック体M</vt:lpstr>
      <vt:lpstr>HG丸ｺﾞｼｯｸM-PRO</vt:lpstr>
      <vt:lpstr>HG創英角ｺﾞｼｯｸUB</vt:lpstr>
      <vt:lpstr>Meiryo UI</vt:lpstr>
      <vt:lpstr>ＭＳ Ｐゴシック</vt:lpstr>
      <vt:lpstr>メイリオ</vt:lpstr>
      <vt:lpstr>游ゴシック</vt:lpstr>
      <vt:lpstr>Arial</vt:lpstr>
      <vt:lpstr>Arial Black</vt:lpstr>
      <vt:lpstr>Calibri</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川畑　泰樹</dc:creator>
  <cp:lastModifiedBy>山本　喬久</cp:lastModifiedBy>
  <cp:revision>324</cp:revision>
  <cp:lastPrinted>2021-06-18T09:36:54Z</cp:lastPrinted>
  <dcterms:created xsi:type="dcterms:W3CDTF">2014-05-02T00:09:42Z</dcterms:created>
  <dcterms:modified xsi:type="dcterms:W3CDTF">2022-05-26T04:42:30Z</dcterms:modified>
</cp:coreProperties>
</file>