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4"/>
  </p:notesMasterIdLst>
  <p:sldIdLst>
    <p:sldId id="263" r:id="rId2"/>
    <p:sldId id="264"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DF4616B2-1F91-48EC-AED4-F0CA207945C1}">
          <p14:sldIdLst>
            <p14:sldId id="263"/>
            <p14:sldId id="264"/>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FF"/>
    <a:srgbClr val="C62324"/>
    <a:srgbClr val="E04E4E"/>
    <a:srgbClr val="146194"/>
    <a:srgbClr val="1870A1"/>
    <a:srgbClr val="2885B1"/>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2358" y="4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1EE8A50-C848-4B22-B77B-F8A3DC30F69A}" type="datetimeFigureOut">
              <a:rPr kumimoji="1" lang="ja-JP" altLang="en-US" smtClean="0"/>
              <a:t>2019/6/25</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6986ACD6-CBA1-4BB2-8F5F-CB14872D1CCB}" type="slidenum">
              <a:rPr kumimoji="1" lang="ja-JP" altLang="en-US" smtClean="0"/>
              <a:t>‹#›</a:t>
            </a:fld>
            <a:endParaRPr kumimoji="1" lang="ja-JP" altLang="en-US"/>
          </a:p>
        </p:txBody>
      </p:sp>
    </p:spTree>
    <p:extLst>
      <p:ext uri="{BB962C8B-B14F-4D97-AF65-F5344CB8AC3E}">
        <p14:creationId xmlns:p14="http://schemas.microsoft.com/office/powerpoint/2010/main" val="19818458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86ACD6-CBA1-4BB2-8F5F-CB14872D1CCB}" type="slidenum">
              <a:rPr kumimoji="1" lang="ja-JP" altLang="en-US" smtClean="0"/>
              <a:t>2</a:t>
            </a:fld>
            <a:endParaRPr kumimoji="1" lang="ja-JP" altLang="en-US"/>
          </a:p>
        </p:txBody>
      </p:sp>
    </p:spTree>
    <p:extLst>
      <p:ext uri="{BB962C8B-B14F-4D97-AF65-F5344CB8AC3E}">
        <p14:creationId xmlns:p14="http://schemas.microsoft.com/office/powerpoint/2010/main" val="254603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3251200" y="1689900"/>
            <a:ext cx="3611126" cy="7213270"/>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400050" y="770467"/>
            <a:ext cx="4616035" cy="4512735"/>
          </a:xfrm>
        </p:spPr>
        <p:txBody>
          <a:bodyPr anchor="b">
            <a:normAutofit/>
          </a:bodyPr>
          <a:lstStyle>
            <a:lvl1pPr algn="l">
              <a:defRPr sz="33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400050" y="5552254"/>
            <a:ext cx="3715688" cy="2763895"/>
          </a:xfrm>
        </p:spPr>
        <p:txBody>
          <a:bodyPr anchor="t">
            <a:normAutofit/>
          </a:bodyPr>
          <a:lstStyle>
            <a:lvl1pPr marL="0" indent="0" algn="l">
              <a:buNone/>
              <a:defRPr sz="1500">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19429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p>
            <a:r>
              <a:rPr lang="ja-JP" altLang="en-US"/>
              <a:t>マスター タイトルの書式設定</a:t>
            </a:r>
            <a:endParaRPr lang="en-US" dirty="0"/>
          </a:p>
        </p:txBody>
      </p:sp>
      <p:sp>
        <p:nvSpPr>
          <p:cNvPr id="6" name="Picture Placeholder 2"/>
          <p:cNvSpPr>
            <a:spLocks noGrp="1" noChangeAspect="1"/>
          </p:cNvSpPr>
          <p:nvPr>
            <p:ph type="pic" idx="13"/>
          </p:nvPr>
        </p:nvSpPr>
        <p:spPr>
          <a:xfrm>
            <a:off x="400050" y="770467"/>
            <a:ext cx="6057900" cy="4512733"/>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図を追加</a:t>
            </a:r>
            <a:endParaRPr lang="en-US" dirty="0"/>
          </a:p>
        </p:txBody>
      </p:sp>
      <p:sp>
        <p:nvSpPr>
          <p:cNvPr id="9" name="Text Placeholder 9"/>
          <p:cNvSpPr>
            <a:spLocks noGrp="1"/>
          </p:cNvSpPr>
          <p:nvPr>
            <p:ph type="body" sz="quarter" idx="14"/>
          </p:nvPr>
        </p:nvSpPr>
        <p:spPr>
          <a:xfrm>
            <a:off x="571502" y="5552252"/>
            <a:ext cx="5460999" cy="6604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29866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400050" y="770467"/>
            <a:ext cx="6057900" cy="4182533"/>
          </a:xfrm>
        </p:spPr>
        <p:txBody>
          <a:bodyPr anchor="ctr">
            <a:normAutofit/>
          </a:bodyPr>
          <a:lstStyle>
            <a:lvl1pPr algn="l">
              <a:defRPr sz="21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00050" y="5943600"/>
            <a:ext cx="4787664" cy="2751667"/>
          </a:xfrm>
        </p:spPr>
        <p:txBody>
          <a:bodyPr anchor="ctr">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57389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42213" y="770467"/>
            <a:ext cx="5144840" cy="4182533"/>
          </a:xfrm>
        </p:spPr>
        <p:txBody>
          <a:bodyPr anchor="ctr">
            <a:normAutofit/>
          </a:bodyPr>
          <a:lstStyle>
            <a:lvl1pPr algn="l">
              <a:defRPr sz="21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800101" y="4953000"/>
            <a:ext cx="4801850" cy="697089"/>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400050" y="6212657"/>
            <a:ext cx="4786771" cy="2482610"/>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4" name="TextBox 13"/>
          <p:cNvSpPr txBox="1"/>
          <p:nvPr/>
        </p:nvSpPr>
        <p:spPr>
          <a:xfrm>
            <a:off x="171451" y="1026457"/>
            <a:ext cx="342989" cy="8446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5772151" y="3999091"/>
            <a:ext cx="342989" cy="8446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277102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400050" y="4953000"/>
            <a:ext cx="4786771" cy="2451800"/>
          </a:xfrm>
        </p:spPr>
        <p:txBody>
          <a:bodyPr anchor="b">
            <a:normAutofit/>
          </a:bodyPr>
          <a:lstStyle>
            <a:lvl1pPr algn="l">
              <a:defRPr sz="21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00050" y="7414305"/>
            <a:ext cx="4787664" cy="1280961"/>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34915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642213" y="770467"/>
            <a:ext cx="5144840" cy="4182533"/>
          </a:xfrm>
        </p:spPr>
        <p:txBody>
          <a:bodyPr anchor="ctr">
            <a:normAutofit/>
          </a:bodyPr>
          <a:lstStyle>
            <a:lvl1pPr algn="l">
              <a:defRPr sz="21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400050" y="5613400"/>
            <a:ext cx="4786771" cy="1516473"/>
          </a:xfrm>
        </p:spPr>
        <p:txBody>
          <a:bodyPr vert="horz" lIns="91440" tIns="45720" rIns="91440" bIns="45720" rtlCol="0" anchor="b">
            <a:normAutofit/>
          </a:bodyPr>
          <a:lstStyle>
            <a:lvl1pPr>
              <a:buNone/>
              <a:defRPr lang="en-US" sz="15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400050" y="7154334"/>
            <a:ext cx="4786770" cy="1540933"/>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4" name="TextBox 13"/>
          <p:cNvSpPr txBox="1"/>
          <p:nvPr/>
        </p:nvSpPr>
        <p:spPr>
          <a:xfrm>
            <a:off x="171451" y="1026457"/>
            <a:ext cx="342989" cy="844676"/>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5772151" y="3999091"/>
            <a:ext cx="342989" cy="844676"/>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2654476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400050" y="770467"/>
            <a:ext cx="5644244" cy="4182533"/>
          </a:xfrm>
        </p:spPr>
        <p:txBody>
          <a:bodyPr vert="horz" lIns="91440" tIns="45720" rIns="91440" bIns="45720" rtlCol="0" anchor="ctr">
            <a:normAutofit/>
          </a:bodyPr>
          <a:lstStyle>
            <a:lvl1pPr>
              <a:defRPr lang="en-US" sz="2100"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400050" y="5674549"/>
            <a:ext cx="4786771" cy="1210733"/>
          </a:xfrm>
        </p:spPr>
        <p:txBody>
          <a:bodyPr vert="horz" lIns="91440" tIns="45720" rIns="91440" bIns="45720" rtlCol="0" anchor="b">
            <a:normAutofit/>
          </a:bodyPr>
          <a:lstStyle>
            <a:lvl1pPr>
              <a:buNone/>
              <a:defRPr lang="en-US" sz="15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400050" y="6885285"/>
            <a:ext cx="4786770" cy="1809983"/>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970108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normAutofit/>
          </a:bodyPr>
          <a:lstStyle>
            <a:lvl1pPr algn="l">
              <a:defRPr sz="21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00051" y="770468"/>
            <a:ext cx="4916150" cy="544219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36016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24804" y="770467"/>
            <a:ext cx="1533146" cy="6383867"/>
          </a:xfrm>
        </p:spPr>
        <p:txBody>
          <a:bodyPr vert="eaVert">
            <a:normAutofit/>
          </a:bodyPr>
          <a:lstStyle>
            <a:lvl1pPr>
              <a:defRPr sz="21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00050" y="770467"/>
            <a:ext cx="4387509" cy="79248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636277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400051" y="770467"/>
            <a:ext cx="4916150" cy="544219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6037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00050" y="2861733"/>
            <a:ext cx="4801851" cy="3350919"/>
          </a:xfrm>
        </p:spPr>
        <p:txBody>
          <a:bodyPr anchor="b">
            <a:normAutofit/>
          </a:bodyPr>
          <a:lstStyle>
            <a:lvl1pPr algn="l">
              <a:defRPr sz="24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00051" y="6481704"/>
            <a:ext cx="4801850" cy="2213563"/>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7841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normAutofit/>
          </a:bodyPr>
          <a:lstStyle>
            <a:lvl1pPr>
              <a:defRPr sz="2400"/>
            </a:lvl1pPr>
          </a:lstStyle>
          <a:p>
            <a:r>
              <a:rPr lang="ja-JP" altLang="en-US"/>
              <a:t>マスター タイトルの書式設定</a:t>
            </a:r>
            <a:endParaRPr lang="en-US" dirty="0"/>
          </a:p>
        </p:txBody>
      </p:sp>
      <p:sp>
        <p:nvSpPr>
          <p:cNvPr id="11" name="Content Placeholder 3"/>
          <p:cNvSpPr>
            <a:spLocks noGrp="1"/>
          </p:cNvSpPr>
          <p:nvPr>
            <p:ph sz="half" idx="13"/>
          </p:nvPr>
        </p:nvSpPr>
        <p:spPr>
          <a:xfrm>
            <a:off x="400051" y="770467"/>
            <a:ext cx="2962475" cy="5442186"/>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Content Placeholder 5"/>
          <p:cNvSpPr>
            <a:spLocks noGrp="1"/>
          </p:cNvSpPr>
          <p:nvPr>
            <p:ph sz="quarter" idx="4"/>
          </p:nvPr>
        </p:nvSpPr>
        <p:spPr>
          <a:xfrm>
            <a:off x="3496771" y="770466"/>
            <a:ext cx="2961179" cy="5429956"/>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50239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normAutofit/>
          </a:bodyPr>
          <a:lstStyle>
            <a:lvl1pPr>
              <a:defRPr sz="2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1501" y="770467"/>
            <a:ext cx="2787650" cy="880533"/>
          </a:xfrm>
        </p:spPr>
        <p:txBody>
          <a:bodyPr anchor="b">
            <a:noAutofit/>
          </a:bodyPr>
          <a:lstStyle>
            <a:lvl1pPr marL="0" indent="0">
              <a:buNone/>
              <a:defRPr sz="1800" b="0" cap="all">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00050" y="1651001"/>
            <a:ext cx="2959100" cy="4561652"/>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1263" y="818622"/>
            <a:ext cx="2823038" cy="832378"/>
          </a:xfrm>
        </p:spPr>
        <p:txBody>
          <a:bodyPr anchor="b">
            <a:noAutofit/>
          </a:bodyPr>
          <a:lstStyle>
            <a:lvl1pPr marL="0" indent="0">
              <a:buNone/>
              <a:defRPr sz="1800" b="0" cap="all">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96772" y="1651000"/>
            <a:ext cx="2967529" cy="4549422"/>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0013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00051" y="6493934"/>
            <a:ext cx="4916150" cy="2201333"/>
          </a:xfrm>
        </p:spPr>
        <p:txBody>
          <a:bodyPr>
            <a:normAutofit/>
          </a:bodyPr>
          <a:lstStyle>
            <a:lvl1pPr>
              <a:defRPr sz="2400"/>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043482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74977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064000" y="770467"/>
            <a:ext cx="2400300" cy="2201333"/>
          </a:xfrm>
        </p:spPr>
        <p:txBody>
          <a:bodyPr anchor="b">
            <a:normAutofit/>
          </a:bodyPr>
          <a:lstStyle>
            <a:lvl1pPr algn="l">
              <a:defRPr sz="1500" b="0"/>
            </a:lvl1pPr>
          </a:lstStyle>
          <a:p>
            <a:r>
              <a:rPr lang="ja-JP" altLang="en-US"/>
              <a:t>マスター タイトルの書式設定</a:t>
            </a:r>
            <a:endParaRPr lang="en-US" dirty="0"/>
          </a:p>
        </p:txBody>
      </p:sp>
      <p:sp>
        <p:nvSpPr>
          <p:cNvPr id="3" name="Content Placeholder 2"/>
          <p:cNvSpPr>
            <a:spLocks noGrp="1"/>
          </p:cNvSpPr>
          <p:nvPr>
            <p:ph idx="1"/>
          </p:nvPr>
        </p:nvSpPr>
        <p:spPr>
          <a:xfrm>
            <a:off x="400050" y="770467"/>
            <a:ext cx="3329066" cy="79248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064000" y="3191937"/>
            <a:ext cx="2400300" cy="3020719"/>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0738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371850" y="2091267"/>
            <a:ext cx="2672444" cy="1651000"/>
          </a:xfrm>
        </p:spPr>
        <p:txBody>
          <a:bodyPr anchor="b">
            <a:normAutofit/>
          </a:bodyPr>
          <a:lstStyle>
            <a:lvl1pPr algn="l">
              <a:defRPr sz="1800" b="0"/>
            </a:lvl1p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571500" y="1320800"/>
            <a:ext cx="2460731" cy="693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図を追加</a:t>
            </a:r>
            <a:endParaRPr lang="en-US" dirty="0"/>
          </a:p>
        </p:txBody>
      </p:sp>
      <p:sp>
        <p:nvSpPr>
          <p:cNvPr id="4" name="Text Placeholder 3"/>
          <p:cNvSpPr>
            <a:spLocks noGrp="1"/>
          </p:cNvSpPr>
          <p:nvPr>
            <p:ph type="body" sz="half" idx="2"/>
          </p:nvPr>
        </p:nvSpPr>
        <p:spPr>
          <a:xfrm>
            <a:off x="3372021" y="3962400"/>
            <a:ext cx="2673167" cy="3008489"/>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a:xfrm>
            <a:off x="400050" y="8915401"/>
            <a:ext cx="4358793" cy="527403"/>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0535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5003006" y="5625631"/>
            <a:ext cx="1852842" cy="384010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400051" y="6493934"/>
            <a:ext cx="4916150" cy="2201333"/>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00051" y="770468"/>
            <a:ext cx="4916150" cy="544219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572684" y="8915405"/>
            <a:ext cx="900347" cy="527403"/>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E90ED720-0104-4369-84BC-D37694168613}" type="datetimeFigureOut">
              <a:rPr kumimoji="1" lang="ja-JP" altLang="en-US" smtClean="0"/>
              <a:t>2019/6/25</a:t>
            </a:fld>
            <a:endParaRPr kumimoji="1" lang="ja-JP" altLang="en-US"/>
          </a:p>
        </p:txBody>
      </p:sp>
      <p:sp>
        <p:nvSpPr>
          <p:cNvPr id="5" name="Footer Placeholder 4"/>
          <p:cNvSpPr>
            <a:spLocks noGrp="1"/>
          </p:cNvSpPr>
          <p:nvPr>
            <p:ph type="ftr" sz="quarter" idx="3"/>
          </p:nvPr>
        </p:nvSpPr>
        <p:spPr>
          <a:xfrm>
            <a:off x="400050" y="8915401"/>
            <a:ext cx="4358793" cy="527403"/>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5830820" y="8057803"/>
            <a:ext cx="642680" cy="967669"/>
          </a:xfrm>
          <a:prstGeom prst="rect">
            <a:avLst/>
          </a:prstGeom>
        </p:spPr>
        <p:txBody>
          <a:bodyPr vert="horz" lIns="91440" tIns="45720" rIns="91440" bIns="45720" rtlCol="0" anchor="b"/>
          <a:lstStyle>
            <a:lvl1pPr algn="r">
              <a:defRPr sz="2100" b="0" i="0">
                <a:solidFill>
                  <a:schemeClr val="bg2">
                    <a:lumMod val="50000"/>
                  </a:schemeClr>
                </a:solidFill>
                <a:effectLst/>
                <a:latin typeface="+mn-lt"/>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28720465"/>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342900" rtl="0" eaLnBrk="1" latinLnBrk="0" hangingPunct="1">
        <a:spcBef>
          <a:spcPct val="0"/>
        </a:spcBef>
        <a:buNone/>
        <a:defRPr kumimoji="1" sz="2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kumimoji="1"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412776" y="9091928"/>
            <a:ext cx="5445224" cy="814072"/>
          </a:xfrm>
          <a:prstGeom prst="rect">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6200000" scaled="1"/>
            <a:tileRect/>
          </a:gra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nSpc>
                <a:spcPct val="90000"/>
              </a:lnSpc>
            </a:pPr>
            <a:r>
              <a:rPr lang="ja-JP" altLang="en-US" sz="1400" b="1" dirty="0">
                <a:latin typeface="メイリオ" panose="020B0604030504040204" pitchFamily="50" charset="-128"/>
              </a:rPr>
              <a:t>　一般社団法人 </a:t>
            </a:r>
            <a:r>
              <a:rPr lang="ja-JP" altLang="en-US" sz="2000" b="1" dirty="0">
                <a:latin typeface="メイリオ" panose="020B0604030504040204" pitchFamily="50" charset="-128"/>
              </a:rPr>
              <a:t>石川県情報システム工業会</a:t>
            </a:r>
            <a:endParaRPr lang="en-US" altLang="ja-JP" sz="2000" b="1" dirty="0">
              <a:latin typeface="メイリオ" panose="020B0604030504040204" pitchFamily="50" charset="-128"/>
            </a:endParaRPr>
          </a:p>
          <a:p>
            <a:pPr>
              <a:lnSpc>
                <a:spcPct val="90000"/>
              </a:lnSpc>
            </a:pPr>
            <a:r>
              <a:rPr lang="ja-JP" altLang="en-US" sz="1600" b="1" dirty="0">
                <a:latin typeface="Meiryo UI" panose="020B0604030504040204" pitchFamily="50" charset="-128"/>
                <a:ea typeface="Meiryo UI" panose="020B0604030504040204" pitchFamily="50" charset="-128"/>
              </a:rPr>
              <a:t>   　TEL：0</a:t>
            </a:r>
            <a:r>
              <a:rPr lang="en-US" altLang="ja-JP" sz="1600" b="1" dirty="0">
                <a:latin typeface="Meiryo UI" panose="020B0604030504040204" pitchFamily="50" charset="-128"/>
                <a:ea typeface="Meiryo UI" panose="020B0604030504040204" pitchFamily="50" charset="-128"/>
              </a:rPr>
              <a:t>76</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267</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4741    FAX</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076-267-4499</a:t>
            </a:r>
          </a:p>
          <a:p>
            <a:pPr>
              <a:lnSpc>
                <a:spcPct val="90000"/>
              </a:lnSpc>
            </a:pPr>
            <a:r>
              <a:rPr lang="en-US" altLang="ja-JP"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MAIL</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jimukyoku@isa.or.jp</a:t>
            </a:r>
            <a:endParaRPr lang="en-US" altLang="ja-JP" b="1" dirty="0">
              <a:latin typeface="メイリオ" panose="020B0604030504040204" pitchFamily="50" charset="-128"/>
            </a:endParaRPr>
          </a:p>
        </p:txBody>
      </p:sp>
      <p:sp>
        <p:nvSpPr>
          <p:cNvPr id="3" name="正方形/長方形 2"/>
          <p:cNvSpPr/>
          <p:nvPr/>
        </p:nvSpPr>
        <p:spPr>
          <a:xfrm>
            <a:off x="0" y="9091928"/>
            <a:ext cx="1412776" cy="814072"/>
          </a:xfrm>
          <a:prstGeom prst="rect">
            <a:avLst/>
          </a:prstGeom>
          <a:gradFill flip="none" rotWithShape="1">
            <a:gsLst>
              <a:gs pos="0">
                <a:srgbClr val="C62324">
                  <a:shade val="30000"/>
                  <a:satMod val="115000"/>
                </a:srgbClr>
              </a:gs>
              <a:gs pos="50000">
                <a:srgbClr val="C62324">
                  <a:shade val="67500"/>
                  <a:satMod val="115000"/>
                </a:srgbClr>
              </a:gs>
              <a:gs pos="100000">
                <a:srgbClr val="C62324">
                  <a:shade val="100000"/>
                  <a:satMod val="115000"/>
                </a:srgbClr>
              </a:gs>
            </a:gsLst>
            <a:lin ang="16200000" scaled="1"/>
            <a:tileRect/>
          </a:gra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ct val="87000"/>
              </a:lnSpc>
            </a:pPr>
            <a:r>
              <a:rPr lang="ja-JP" altLang="en-US" b="1" dirty="0">
                <a:latin typeface="Meiryo UI" panose="020B0604030504040204" pitchFamily="50" charset="-128"/>
                <a:ea typeface="Meiryo UI" panose="020B0604030504040204" pitchFamily="50" charset="-128"/>
              </a:rPr>
              <a:t>申込</a:t>
            </a:r>
            <a:endParaRPr lang="en-US" altLang="ja-JP" b="1" dirty="0">
              <a:latin typeface="Meiryo UI" panose="020B0604030504040204" pitchFamily="50" charset="-128"/>
              <a:ea typeface="Meiryo UI" panose="020B0604030504040204" pitchFamily="50" charset="-128"/>
            </a:endParaRPr>
          </a:p>
          <a:p>
            <a:pPr algn="ctr">
              <a:lnSpc>
                <a:spcPct val="87000"/>
              </a:lnSpc>
            </a:pPr>
            <a:r>
              <a:rPr lang="ja-JP" altLang="en-US" b="1" dirty="0">
                <a:latin typeface="Meiryo UI" panose="020B0604030504040204" pitchFamily="50" charset="-128"/>
                <a:ea typeface="Meiryo UI" panose="020B0604030504040204" pitchFamily="50" charset="-128"/>
              </a:rPr>
              <a:t>・</a:t>
            </a:r>
            <a:endParaRPr lang="en-US" altLang="ja-JP" b="1" dirty="0">
              <a:latin typeface="Meiryo UI" panose="020B0604030504040204" pitchFamily="50" charset="-128"/>
              <a:ea typeface="Meiryo UI" panose="020B0604030504040204" pitchFamily="50" charset="-128"/>
            </a:endParaRPr>
          </a:p>
          <a:p>
            <a:pPr algn="ctr">
              <a:lnSpc>
                <a:spcPct val="87000"/>
              </a:lnSpc>
            </a:pPr>
            <a:r>
              <a:rPr lang="ja-JP" altLang="en-US" b="1" dirty="0">
                <a:latin typeface="Meiryo UI" panose="020B0604030504040204" pitchFamily="50" charset="-128"/>
                <a:ea typeface="Meiryo UI" panose="020B0604030504040204" pitchFamily="50" charset="-128"/>
              </a:rPr>
              <a:t>問合先</a:t>
            </a:r>
            <a:endParaRPr lang="en-US" altLang="ja-JP" b="1" dirty="0">
              <a:latin typeface="Meiryo UI" panose="020B0604030504040204" pitchFamily="50" charset="-128"/>
              <a:ea typeface="Meiryo UI" panose="020B0604030504040204" pitchFamily="50" charset="-128"/>
            </a:endParaRPr>
          </a:p>
        </p:txBody>
      </p:sp>
      <p:sp>
        <p:nvSpPr>
          <p:cNvPr id="6" name="タイトル 1"/>
          <p:cNvSpPr>
            <a:spLocks noGrp="1"/>
          </p:cNvSpPr>
          <p:nvPr>
            <p:ph type="ctrTitle"/>
          </p:nvPr>
        </p:nvSpPr>
        <p:spPr>
          <a:xfrm>
            <a:off x="-27383" y="-15552"/>
            <a:ext cx="6885384" cy="1008112"/>
          </a:xfr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5400000" scaled="1"/>
            <a:tileRect/>
          </a:gradFill>
        </p:spPr>
        <p:txBody>
          <a:bodyPr>
            <a:noAutofit/>
          </a:bodyPr>
          <a:lstStyle/>
          <a:p>
            <a:pPr algn="ctr">
              <a:lnSpc>
                <a:spcPct val="87000"/>
              </a:lnSpc>
            </a:pPr>
            <a:r>
              <a:rPr lang="ja-JP" altLang="en-US" sz="2800" b="1" dirty="0">
                <a:latin typeface="Meiryo UI" panose="020B0604030504040204" pitchFamily="50" charset="-128"/>
                <a:ea typeface="Meiryo UI" panose="020B0604030504040204" pitchFamily="50" charset="-128"/>
              </a:rPr>
              <a:t>ものづくり産業等</a:t>
            </a:r>
            <a:r>
              <a:rPr lang="en-US" altLang="ja-JP" sz="2800" b="1" dirty="0">
                <a:latin typeface="Meiryo UI" panose="020B0604030504040204" pitchFamily="50" charset="-128"/>
                <a:ea typeface="Meiryo UI" panose="020B0604030504040204" pitchFamily="50" charset="-128"/>
              </a:rPr>
              <a:t>I</a:t>
            </a:r>
            <a:r>
              <a:rPr lang="en-US" altLang="ja-JP" sz="1050" b="1" dirty="0">
                <a:latin typeface="Meiryo UI" panose="020B0604030504040204" pitchFamily="50" charset="-128"/>
                <a:ea typeface="Meiryo UI" panose="020B0604030504040204" pitchFamily="50" charset="-128"/>
              </a:rPr>
              <a:t> </a:t>
            </a:r>
            <a:r>
              <a:rPr lang="en-US" altLang="ja-JP" sz="1800" b="1" dirty="0" err="1">
                <a:latin typeface="Meiryo UI" panose="020B0604030504040204" pitchFamily="50" charset="-128"/>
                <a:ea typeface="Meiryo UI" panose="020B0604030504040204" pitchFamily="50" charset="-128"/>
              </a:rPr>
              <a:t>o</a:t>
            </a:r>
            <a:r>
              <a:rPr lang="en-US" altLang="ja-JP" sz="2800" b="1" dirty="0" err="1">
                <a:latin typeface="Meiryo UI" panose="020B0604030504040204" pitchFamily="50" charset="-128"/>
                <a:ea typeface="Meiryo UI" panose="020B0604030504040204" pitchFamily="50" charset="-128"/>
              </a:rPr>
              <a:t>T</a:t>
            </a:r>
            <a:r>
              <a:rPr lang="ja-JP" altLang="en-US" sz="2800" b="1" dirty="0">
                <a:latin typeface="Meiryo UI" panose="020B0604030504040204" pitchFamily="50" charset="-128"/>
                <a:ea typeface="Meiryo UI" panose="020B0604030504040204" pitchFamily="50" charset="-128"/>
              </a:rPr>
              <a:t>化推進研究会セミナー</a:t>
            </a:r>
            <a:br>
              <a:rPr lang="en-US" altLang="ja-JP" sz="2800" b="1" dirty="0">
                <a:latin typeface="Meiryo UI" panose="020B0604030504040204" pitchFamily="50" charset="-128"/>
                <a:ea typeface="Meiryo UI" panose="020B0604030504040204" pitchFamily="50" charset="-128"/>
              </a:rPr>
            </a:br>
            <a:r>
              <a:rPr lang="ja-JP" altLang="en-US" sz="1800" b="1" dirty="0">
                <a:latin typeface="Meiryo UI" panose="020B0604030504040204" pitchFamily="50" charset="-128"/>
                <a:ea typeface="Meiryo UI" panose="020B0604030504040204" pitchFamily="50" charset="-128"/>
              </a:rPr>
              <a:t>～</a:t>
            </a:r>
            <a:r>
              <a:rPr lang="en-US" altLang="ja-JP" sz="1800" b="1" dirty="0" err="1">
                <a:latin typeface="Meiryo UI" panose="020B0604030504040204" pitchFamily="50" charset="-128"/>
                <a:ea typeface="Meiryo UI" panose="020B0604030504040204" pitchFamily="50" charset="-128"/>
              </a:rPr>
              <a:t>I</a:t>
            </a:r>
            <a:r>
              <a:rPr lang="en-US" altLang="ja-JP" sz="1400" b="1" dirty="0" err="1">
                <a:latin typeface="Meiryo UI" panose="020B0604030504040204" pitchFamily="50" charset="-128"/>
                <a:ea typeface="Meiryo UI" panose="020B0604030504040204" pitchFamily="50" charset="-128"/>
              </a:rPr>
              <a:t>o</a:t>
            </a:r>
            <a:r>
              <a:rPr lang="en-US" altLang="ja-JP" sz="1800" b="1" dirty="0" err="1">
                <a:latin typeface="Meiryo UI" panose="020B0604030504040204" pitchFamily="50" charset="-128"/>
                <a:ea typeface="Meiryo UI" panose="020B0604030504040204" pitchFamily="50" charset="-128"/>
              </a:rPr>
              <a:t>T</a:t>
            </a:r>
            <a:r>
              <a:rPr lang="ja-JP" altLang="en-US" sz="1800" b="1" dirty="0">
                <a:latin typeface="Meiryo UI" panose="020B0604030504040204" pitchFamily="50" charset="-128"/>
                <a:ea typeface="Meiryo UI" panose="020B0604030504040204" pitchFamily="50" charset="-128"/>
              </a:rPr>
              <a:t>の最新トレンド情報と</a:t>
            </a:r>
            <a:r>
              <a:rPr lang="en-US" altLang="ja-JP" sz="1800" b="1" dirty="0">
                <a:latin typeface="Meiryo UI" panose="020B0604030504040204" pitchFamily="50" charset="-128"/>
                <a:ea typeface="Meiryo UI" panose="020B0604030504040204" pitchFamily="50" charset="-128"/>
              </a:rPr>
              <a:t>I</a:t>
            </a:r>
            <a:r>
              <a:rPr lang="en-US" altLang="ja-JP" sz="1400" b="1" dirty="0">
                <a:latin typeface="Meiryo UI" panose="020B0604030504040204" pitchFamily="50" charset="-128"/>
                <a:ea typeface="Meiryo UI" panose="020B0604030504040204" pitchFamily="50" charset="-128"/>
              </a:rPr>
              <a:t>o</a:t>
            </a:r>
            <a:r>
              <a:rPr lang="en-US" altLang="ja-JP" sz="1800" b="1" dirty="0">
                <a:latin typeface="Meiryo UI" panose="020B0604030504040204" pitchFamily="50" charset="-128"/>
                <a:ea typeface="Meiryo UI" panose="020B0604030504040204" pitchFamily="50" charset="-128"/>
              </a:rPr>
              <a:t>T</a:t>
            </a:r>
            <a:r>
              <a:rPr lang="ja-JP" altLang="en-US" sz="1800" b="1" dirty="0">
                <a:latin typeface="Meiryo UI" panose="020B0604030504040204" pitchFamily="50" charset="-128"/>
                <a:ea typeface="Meiryo UI" panose="020B0604030504040204" pitchFamily="50" charset="-128"/>
              </a:rPr>
              <a:t>の実現・実装でハマった現場の声～</a:t>
            </a:r>
            <a:br>
              <a:rPr lang="en-US" altLang="ja-JP" sz="2000" b="1" dirty="0">
                <a:latin typeface="Meiryo UI" panose="020B0604030504040204" pitchFamily="50" charset="-128"/>
                <a:ea typeface="Meiryo UI" panose="020B0604030504040204" pitchFamily="50" charset="-128"/>
              </a:rPr>
            </a:br>
            <a:endParaRPr lang="ja-JP" altLang="en-US" sz="700"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116632" y="5482856"/>
            <a:ext cx="6624736" cy="1486368"/>
          </a:xfrm>
          <a:prstGeom prst="rect">
            <a:avLst/>
          </a:prstGeom>
          <a:solidFill>
            <a:schemeClr val="tx1"/>
          </a:solidFill>
          <a:ln>
            <a:solidFill>
              <a:schemeClr val="bg2"/>
            </a:solidFill>
          </a:ln>
        </p:spPr>
        <p:txBody>
          <a:bodyPr vert="horz" anchor="ctr">
            <a:noAutofit/>
          </a:bodyPr>
          <a:lstStyle>
            <a:lvl1pPr algn="l" rtl="0" eaLnBrk="1" latinLnBrk="0" hangingPunct="1">
              <a:spcBef>
                <a:spcPct val="0"/>
              </a:spcBef>
              <a:buNone/>
              <a:defRPr kumimoji="1" sz="4400" kern="1200">
                <a:solidFill>
                  <a:schemeClr val="bg1"/>
                </a:solidFill>
                <a:latin typeface="+mj-lt"/>
                <a:ea typeface="+mj-ea"/>
                <a:cs typeface="+mj-cs"/>
              </a:defRPr>
            </a:lvl1pPr>
          </a:lstStyle>
          <a:p>
            <a:pPr defTabSz="990570">
              <a:lnSpc>
                <a:spcPct val="90000"/>
              </a:lnSpc>
            </a:pPr>
            <a:r>
              <a:rPr lang="ja-JP" altLang="en-US" sz="1800" dirty="0">
                <a:solidFill>
                  <a:schemeClr val="bg2"/>
                </a:solidFill>
              </a:rPr>
              <a:t>日　時：２０１９</a:t>
            </a:r>
            <a:r>
              <a:rPr lang="ja-JP" altLang="en-US" sz="1600" dirty="0">
                <a:solidFill>
                  <a:schemeClr val="bg2"/>
                </a:solidFill>
              </a:rPr>
              <a:t>年</a:t>
            </a:r>
            <a:r>
              <a:rPr lang="en-US" altLang="ja-JP" sz="4000" dirty="0">
                <a:solidFill>
                  <a:schemeClr val="bg2"/>
                </a:solidFill>
              </a:rPr>
              <a:t>8</a:t>
            </a:r>
            <a:r>
              <a:rPr lang="ja-JP" altLang="en-US" sz="1600" dirty="0">
                <a:solidFill>
                  <a:schemeClr val="bg2"/>
                </a:solidFill>
              </a:rPr>
              <a:t>月</a:t>
            </a:r>
            <a:r>
              <a:rPr lang="en-US" altLang="ja-JP" sz="4000" dirty="0">
                <a:solidFill>
                  <a:schemeClr val="bg2"/>
                </a:solidFill>
              </a:rPr>
              <a:t>2</a:t>
            </a:r>
            <a:r>
              <a:rPr lang="ja-JP" altLang="en-US" sz="1600" dirty="0">
                <a:solidFill>
                  <a:schemeClr val="bg2"/>
                </a:solidFill>
              </a:rPr>
              <a:t>日（金） </a:t>
            </a:r>
            <a:r>
              <a:rPr lang="en-US" altLang="ja-JP" sz="2400" dirty="0">
                <a:solidFill>
                  <a:schemeClr val="bg2"/>
                </a:solidFill>
              </a:rPr>
              <a:t>13:30</a:t>
            </a:r>
            <a:r>
              <a:rPr lang="ja-JP" altLang="en-US" sz="2400" dirty="0">
                <a:solidFill>
                  <a:schemeClr val="bg2"/>
                </a:solidFill>
              </a:rPr>
              <a:t>～</a:t>
            </a:r>
            <a:r>
              <a:rPr lang="en-US" altLang="ja-JP" sz="2400" dirty="0">
                <a:solidFill>
                  <a:schemeClr val="bg2"/>
                </a:solidFill>
              </a:rPr>
              <a:t>16:30</a:t>
            </a:r>
          </a:p>
          <a:p>
            <a:pPr defTabSz="990570">
              <a:lnSpc>
                <a:spcPct val="90000"/>
              </a:lnSpc>
            </a:pPr>
            <a:r>
              <a:rPr lang="ja-JP" altLang="en-US" sz="1800" dirty="0">
                <a:solidFill>
                  <a:schemeClr val="bg2"/>
                </a:solidFill>
              </a:rPr>
              <a:t>場　所：石川県地場産業振興センター 新館 第</a:t>
            </a:r>
            <a:r>
              <a:rPr lang="en-US" altLang="ja-JP" sz="1800" dirty="0">
                <a:solidFill>
                  <a:schemeClr val="bg2"/>
                </a:solidFill>
              </a:rPr>
              <a:t>10</a:t>
            </a:r>
            <a:r>
              <a:rPr lang="ja-JP" altLang="en-US" sz="1800" dirty="0">
                <a:solidFill>
                  <a:schemeClr val="bg2"/>
                </a:solidFill>
              </a:rPr>
              <a:t>研修室</a:t>
            </a:r>
            <a:endParaRPr lang="en-US" altLang="ja-JP" sz="1800" dirty="0">
              <a:solidFill>
                <a:schemeClr val="bg2"/>
              </a:solidFill>
            </a:endParaRPr>
          </a:p>
          <a:p>
            <a:pPr defTabSz="990570">
              <a:lnSpc>
                <a:spcPct val="90000"/>
              </a:lnSpc>
            </a:pPr>
            <a:r>
              <a:rPr lang="ja-JP" altLang="en-US" sz="1800" dirty="0">
                <a:solidFill>
                  <a:schemeClr val="bg2"/>
                </a:solidFill>
              </a:rPr>
              <a:t>　　　　</a:t>
            </a:r>
            <a:r>
              <a:rPr lang="ja-JP" altLang="en-US" sz="1200" dirty="0">
                <a:solidFill>
                  <a:schemeClr val="bg2"/>
                </a:solidFill>
              </a:rPr>
              <a:t>（金沢市鞍月</a:t>
            </a:r>
            <a:r>
              <a:rPr lang="en-US" altLang="ja-JP" sz="1200" dirty="0">
                <a:solidFill>
                  <a:schemeClr val="bg2"/>
                </a:solidFill>
              </a:rPr>
              <a:t>2</a:t>
            </a:r>
            <a:r>
              <a:rPr lang="ja-JP" altLang="en-US" sz="1200" dirty="0">
                <a:solidFill>
                  <a:schemeClr val="bg2"/>
                </a:solidFill>
              </a:rPr>
              <a:t>丁目</a:t>
            </a:r>
            <a:r>
              <a:rPr lang="en-US" altLang="ja-JP" sz="1200" dirty="0">
                <a:solidFill>
                  <a:schemeClr val="bg2"/>
                </a:solidFill>
              </a:rPr>
              <a:t>1</a:t>
            </a:r>
            <a:r>
              <a:rPr lang="ja-JP" altLang="en-US" sz="1200" dirty="0">
                <a:solidFill>
                  <a:schemeClr val="bg2"/>
                </a:solidFill>
              </a:rPr>
              <a:t>番地）</a:t>
            </a:r>
            <a:endParaRPr lang="en-US" altLang="ja-JP" sz="1200" dirty="0">
              <a:solidFill>
                <a:schemeClr val="bg2"/>
              </a:solidFill>
            </a:endParaRPr>
          </a:p>
          <a:p>
            <a:pPr defTabSz="990570">
              <a:lnSpc>
                <a:spcPct val="90000"/>
              </a:lnSpc>
            </a:pPr>
            <a:r>
              <a:rPr lang="ja-JP" altLang="en-US" sz="1800" dirty="0">
                <a:solidFill>
                  <a:schemeClr val="bg2"/>
                </a:solidFill>
              </a:rPr>
              <a:t>定　員：先着</a:t>
            </a:r>
            <a:r>
              <a:rPr lang="en-US" altLang="ja-JP" sz="2400" dirty="0">
                <a:solidFill>
                  <a:schemeClr val="bg2"/>
                </a:solidFill>
              </a:rPr>
              <a:t>100</a:t>
            </a:r>
            <a:r>
              <a:rPr lang="ja-JP" altLang="en-US" sz="1800" dirty="0">
                <a:solidFill>
                  <a:schemeClr val="bg2"/>
                </a:solidFill>
              </a:rPr>
              <a:t>名　　参加費：無料</a:t>
            </a:r>
            <a:endParaRPr lang="en-US" altLang="ja-JP" sz="1800" dirty="0">
              <a:solidFill>
                <a:schemeClr val="bg2"/>
              </a:solidFill>
            </a:endParaRPr>
          </a:p>
        </p:txBody>
      </p:sp>
      <p:sp>
        <p:nvSpPr>
          <p:cNvPr id="12" name="サブタイトル 2"/>
          <p:cNvSpPr txBox="1">
            <a:spLocks/>
          </p:cNvSpPr>
          <p:nvPr/>
        </p:nvSpPr>
        <p:spPr>
          <a:xfrm>
            <a:off x="17799" y="1041464"/>
            <a:ext cx="6579553" cy="4859043"/>
          </a:xfrm>
          <a:prstGeom prst="rect">
            <a:avLst/>
          </a:prstGeom>
        </p:spPr>
        <p:txBody>
          <a:bodyPr vert="horz" rtlCol="0">
            <a:noAutofit/>
          </a:bodyPr>
          <a:lstStyle>
            <a:lvl1pPr marL="0" indent="0" algn="ctr" rtl="0" eaLnBrk="1" latinLnBrk="0" hangingPunct="1">
              <a:spcBef>
                <a:spcPct val="20000"/>
              </a:spcBef>
              <a:buClr>
                <a:srgbClr val="C00000"/>
              </a:buClr>
              <a:buSzPct val="80000"/>
              <a:buFont typeface="Wingdings"/>
              <a:buNone/>
              <a:defRPr kumimoji="1" sz="3200" baseline="0">
                <a:solidFill>
                  <a:schemeClr val="tx2"/>
                </a:solidFill>
                <a:latin typeface="+mn-lt"/>
                <a:ea typeface="+mn-ea"/>
                <a:cs typeface="+mn-cs"/>
              </a:defRPr>
            </a:lvl1pPr>
            <a:lvl2pPr marL="457200" indent="0" algn="ctr" rtl="0" eaLnBrk="1" latinLnBrk="0" hangingPunct="1">
              <a:spcBef>
                <a:spcPct val="20000"/>
              </a:spcBef>
              <a:buClr>
                <a:srgbClr val="C00000"/>
              </a:buClr>
              <a:buSzPct val="65000"/>
              <a:buFont typeface="Wingdings"/>
              <a:buNone/>
              <a:defRPr kumimoji="1" sz="2800" baseline="0">
                <a:solidFill>
                  <a:schemeClr val="tx1">
                    <a:tint val="75000"/>
                  </a:schemeClr>
                </a:solidFill>
                <a:latin typeface="+mn-lt"/>
                <a:ea typeface="+mn-ea"/>
                <a:cs typeface="+mn-cs"/>
              </a:defRPr>
            </a:lvl2pPr>
            <a:lvl3pPr marL="914400" indent="0" algn="ctr" rtl="0" eaLnBrk="1" latinLnBrk="0" hangingPunct="1">
              <a:spcBef>
                <a:spcPct val="20000"/>
              </a:spcBef>
              <a:buClr>
                <a:srgbClr val="C00000"/>
              </a:buClr>
              <a:buSzPct val="60000"/>
              <a:buFont typeface="Wingdings"/>
              <a:buNone/>
              <a:defRPr kumimoji="1" sz="2400" baseline="0">
                <a:solidFill>
                  <a:schemeClr val="tx1">
                    <a:tint val="75000"/>
                  </a:schemeClr>
                </a:solidFill>
                <a:latin typeface="+mn-lt"/>
                <a:ea typeface="+mn-ea"/>
                <a:cs typeface="+mn-cs"/>
              </a:defRPr>
            </a:lvl3pPr>
            <a:lvl4pPr marL="1371600" indent="0" algn="ctr" rtl="0" eaLnBrk="1" latinLnBrk="0" hangingPunct="1">
              <a:spcBef>
                <a:spcPct val="20000"/>
              </a:spcBef>
              <a:buClr>
                <a:schemeClr val="accent1"/>
              </a:buClr>
              <a:buSzPct val="60000"/>
              <a:buFont typeface="Wingdings"/>
              <a:buNone/>
              <a:defRPr kumimoji="1" sz="2000" baseline="0">
                <a:solidFill>
                  <a:schemeClr val="tx1">
                    <a:tint val="75000"/>
                  </a:schemeClr>
                </a:solidFill>
                <a:latin typeface="+mn-lt"/>
                <a:ea typeface="+mn-ea"/>
                <a:cs typeface="+mn-cs"/>
              </a:defRPr>
            </a:lvl4pPr>
            <a:lvl5pPr marL="1828800" indent="0" algn="ctr" rtl="0" eaLnBrk="1" latinLnBrk="0" hangingPunct="1">
              <a:spcBef>
                <a:spcPct val="20000"/>
              </a:spcBef>
              <a:buClr>
                <a:schemeClr val="accent1"/>
              </a:buClr>
              <a:buSzPct val="55000"/>
              <a:buFont typeface="Wingdings"/>
              <a:buNone/>
              <a:defRPr kumimoji="1" sz="2000" baseline="0">
                <a:solidFill>
                  <a:schemeClr val="tx1">
                    <a:tint val="75000"/>
                  </a:schemeClr>
                </a:solidFill>
                <a:latin typeface="+mn-lt"/>
                <a:ea typeface="+mn-ea"/>
                <a:cs typeface="+mn-cs"/>
              </a:defRPr>
            </a:lvl5pPr>
            <a:lvl6pPr marL="2286000" indent="0" algn="ctr" rtl="0" eaLnBrk="1" latinLnBrk="0" hangingPunct="1">
              <a:spcBef>
                <a:spcPct val="20000"/>
              </a:spcBef>
              <a:buClr>
                <a:schemeClr val="accent1"/>
              </a:buClr>
              <a:buSzPct val="50000"/>
              <a:buFont typeface="Wingdings"/>
              <a:buNone/>
              <a:defRPr kumimoji="1" sz="1900">
                <a:solidFill>
                  <a:schemeClr val="tx1">
                    <a:tint val="75000"/>
                  </a:schemeClr>
                </a:solidFill>
                <a:latin typeface="+mn-lt"/>
                <a:ea typeface="+mn-ea"/>
                <a:cs typeface="+mn-cs"/>
              </a:defRPr>
            </a:lvl6pPr>
            <a:lvl7pPr marL="2743200" indent="0" algn="ctr" rtl="0" eaLnBrk="1" latinLnBrk="0" hangingPunct="1">
              <a:spcBef>
                <a:spcPct val="20000"/>
              </a:spcBef>
              <a:buClr>
                <a:schemeClr val="tx2"/>
              </a:buClr>
              <a:buSzPct val="50000"/>
              <a:buFont typeface="Wingdings"/>
              <a:buNone/>
              <a:defRPr kumimoji="1" lang="ja-JP" altLang="en-US" sz="1600">
                <a:solidFill>
                  <a:schemeClr val="tx1">
                    <a:tint val="75000"/>
                  </a:schemeClr>
                </a:solidFill>
                <a:latin typeface="+mn-lt"/>
                <a:ea typeface="+mn-ea"/>
                <a:cs typeface="+mn-cs"/>
              </a:defRPr>
            </a:lvl7pPr>
            <a:lvl8pPr marL="3200400" indent="0" algn="ctr" rtl="0" eaLnBrk="1" latinLnBrk="0" hangingPunct="1">
              <a:spcBef>
                <a:spcPct val="20000"/>
              </a:spcBef>
              <a:buClr>
                <a:schemeClr val="tx2"/>
              </a:buClr>
              <a:buSzPct val="50000"/>
              <a:buFont typeface="Wingdings"/>
              <a:buNone/>
              <a:defRPr kumimoji="1" lang="ja-JP" altLang="en-US" sz="1600">
                <a:solidFill>
                  <a:schemeClr val="tx1">
                    <a:tint val="75000"/>
                  </a:schemeClr>
                </a:solidFill>
                <a:latin typeface="+mn-lt"/>
                <a:ea typeface="+mn-ea"/>
                <a:cs typeface="+mn-cs"/>
              </a:defRPr>
            </a:lvl8pPr>
            <a:lvl9pPr marL="3657600" indent="0" algn="ctr" rtl="0" eaLnBrk="1" latinLnBrk="0" hangingPunct="1">
              <a:spcBef>
                <a:spcPct val="20000"/>
              </a:spcBef>
              <a:buClr>
                <a:schemeClr val="tx2"/>
              </a:buClr>
              <a:buSzPct val="50000"/>
              <a:buFont typeface="Wingdings"/>
              <a:buNone/>
              <a:defRPr kumimoji="1" lang="ja-JP" altLang="en-US" sz="1600">
                <a:solidFill>
                  <a:schemeClr val="tx1">
                    <a:tint val="75000"/>
                  </a:schemeClr>
                </a:solidFill>
                <a:latin typeface="+mn-lt"/>
                <a:ea typeface="+mn-ea"/>
                <a:cs typeface="+mn-cs"/>
              </a:defRPr>
            </a:lvl9pPr>
          </a:lstStyle>
          <a:p>
            <a:pPr algn="l"/>
            <a:r>
              <a:rPr lang="ja-JP" altLang="en-US" sz="2000" b="1" kern="0" dirty="0">
                <a:solidFill>
                  <a:srgbClr val="FFFF00"/>
                </a:solidFill>
                <a:latin typeface="+mj-ea"/>
                <a:ea typeface="+mj-ea"/>
              </a:rPr>
              <a:t>講演１：</a:t>
            </a:r>
            <a:r>
              <a:rPr lang="en-US" altLang="ja-JP" sz="2000" b="1" kern="0" dirty="0">
                <a:solidFill>
                  <a:srgbClr val="FFFF00"/>
                </a:solidFill>
                <a:latin typeface="+mj-ea"/>
                <a:ea typeface="+mj-ea"/>
              </a:rPr>
              <a:t>Microsoft Azure</a:t>
            </a:r>
            <a:r>
              <a:rPr lang="ja-JP" altLang="en-US" sz="2000" b="1" kern="0" dirty="0">
                <a:solidFill>
                  <a:srgbClr val="FFFF00"/>
                </a:solidFill>
                <a:latin typeface="+mj-ea"/>
                <a:ea typeface="+mj-ea"/>
              </a:rPr>
              <a:t> </a:t>
            </a:r>
            <a:r>
              <a:rPr lang="en-US" altLang="ja-JP" sz="2000" b="1" kern="0" dirty="0">
                <a:solidFill>
                  <a:srgbClr val="FFFF00"/>
                </a:solidFill>
                <a:latin typeface="+mj-ea"/>
                <a:ea typeface="+mj-ea"/>
              </a:rPr>
              <a:t>IoT</a:t>
            </a:r>
            <a:r>
              <a:rPr lang="ja-JP" altLang="en-US" sz="2000" b="1" kern="0" dirty="0">
                <a:solidFill>
                  <a:srgbClr val="FFFF00"/>
                </a:solidFill>
                <a:latin typeface="+mj-ea"/>
                <a:ea typeface="+mj-ea"/>
              </a:rPr>
              <a:t> 最前線！</a:t>
            </a:r>
            <a:endParaRPr lang="en-US" altLang="ja-JP" sz="2000" b="1" kern="0" dirty="0">
              <a:solidFill>
                <a:srgbClr val="FFFF00"/>
              </a:solidFill>
              <a:latin typeface="+mj-ea"/>
              <a:ea typeface="+mj-ea"/>
            </a:endParaRPr>
          </a:p>
          <a:p>
            <a:pPr algn="l">
              <a:lnSpc>
                <a:spcPct val="90000"/>
              </a:lnSpc>
            </a:pPr>
            <a:r>
              <a:rPr lang="ja-JP" altLang="en-US" sz="1200" kern="0" dirty="0">
                <a:solidFill>
                  <a:schemeClr val="tx1"/>
                </a:solidFill>
                <a:latin typeface="+mj-ea"/>
                <a:ea typeface="+mj-ea"/>
              </a:rPr>
              <a:t>日本マイクロソフト株式会社</a:t>
            </a:r>
            <a:endParaRPr lang="en-US" altLang="ja-JP" sz="1200" kern="0" dirty="0">
              <a:solidFill>
                <a:schemeClr val="tx1"/>
              </a:solidFill>
              <a:latin typeface="+mj-ea"/>
              <a:ea typeface="+mj-ea"/>
            </a:endParaRPr>
          </a:p>
          <a:p>
            <a:pPr algn="l">
              <a:lnSpc>
                <a:spcPct val="90000"/>
              </a:lnSpc>
            </a:pPr>
            <a:r>
              <a:rPr lang="ja-JP" altLang="en-US" sz="1200" kern="0" dirty="0">
                <a:solidFill>
                  <a:schemeClr val="tx1"/>
                </a:solidFill>
                <a:latin typeface="メイリオ" panose="020B0604030504040204" pitchFamily="50" charset="-128"/>
                <a:ea typeface="メイリオ" panose="020B0604030504040204" pitchFamily="50" charset="-128"/>
              </a:rPr>
              <a:t>　　　パートナー事業本部 パートナー技術統括本部</a:t>
            </a:r>
            <a:endParaRPr lang="en-US" altLang="ja-JP" sz="1200" kern="0" dirty="0">
              <a:solidFill>
                <a:schemeClr val="tx1"/>
              </a:solidFill>
              <a:latin typeface="メイリオ" panose="020B0604030504040204" pitchFamily="50" charset="-128"/>
              <a:ea typeface="メイリオ" panose="020B0604030504040204" pitchFamily="50" charset="-128"/>
            </a:endParaRPr>
          </a:p>
          <a:p>
            <a:pPr algn="l">
              <a:lnSpc>
                <a:spcPct val="90000"/>
              </a:lnSpc>
            </a:pPr>
            <a:r>
              <a:rPr lang="ja-JP" altLang="en-US" sz="1200" kern="0" dirty="0">
                <a:solidFill>
                  <a:schemeClr val="tx1"/>
                </a:solidFill>
                <a:latin typeface="メイリオ" panose="020B0604030504040204" pitchFamily="50" charset="-128"/>
                <a:ea typeface="メイリオ" panose="020B0604030504040204" pitchFamily="50" charset="-128"/>
              </a:rPr>
              <a:t>　　　ソリューションプロフェッショナル</a:t>
            </a:r>
            <a:r>
              <a:rPr lang="zh-TW" altLang="en-US" sz="1200" kern="0" dirty="0">
                <a:solidFill>
                  <a:schemeClr val="tx1"/>
                </a:solidFill>
                <a:latin typeface="メイリオ" panose="020B0604030504040204" pitchFamily="50" charset="-128"/>
                <a:ea typeface="メイリオ" panose="020B0604030504040204" pitchFamily="50" charset="-128"/>
              </a:rPr>
              <a:t> </a:t>
            </a:r>
            <a:r>
              <a:rPr lang="ja-JP" altLang="en-US" sz="1200" kern="0" dirty="0">
                <a:solidFill>
                  <a:schemeClr val="tx1"/>
                </a:solidFill>
                <a:latin typeface="メイリオ" panose="020B0604030504040204" pitchFamily="50" charset="-128"/>
                <a:ea typeface="メイリオ" panose="020B0604030504040204" pitchFamily="50" charset="-128"/>
              </a:rPr>
              <a:t>　　　　　</a:t>
            </a:r>
            <a:r>
              <a:rPr lang="ja-JP" altLang="en-US" sz="1400" kern="0" dirty="0">
                <a:solidFill>
                  <a:schemeClr val="tx1"/>
                </a:solidFill>
                <a:latin typeface="メイリオ" panose="020B0604030504040204" pitchFamily="50" charset="-128"/>
                <a:ea typeface="メイリオ" panose="020B0604030504040204" pitchFamily="50" charset="-128"/>
              </a:rPr>
              <a:t>　</a:t>
            </a:r>
            <a:r>
              <a:rPr lang="ja-JP" altLang="en-US" sz="1600" kern="0" dirty="0">
                <a:solidFill>
                  <a:schemeClr val="tx1"/>
                </a:solidFill>
                <a:latin typeface="メイリオ" panose="020B0604030504040204" pitchFamily="50" charset="-128"/>
                <a:ea typeface="メイリオ" panose="020B0604030504040204" pitchFamily="50" charset="-128"/>
              </a:rPr>
              <a:t>内藤 稔 </a:t>
            </a:r>
            <a:r>
              <a:rPr lang="zh-TW" altLang="en-US" sz="1600" kern="0" dirty="0">
                <a:solidFill>
                  <a:schemeClr val="tx1"/>
                </a:solidFill>
                <a:latin typeface="メイリオ" panose="020B0604030504040204" pitchFamily="50" charset="-128"/>
                <a:ea typeface="メイリオ" panose="020B0604030504040204" pitchFamily="50" charset="-128"/>
              </a:rPr>
              <a:t>氏</a:t>
            </a:r>
            <a:endParaRPr lang="en-US" altLang="zh-TW" sz="1000" kern="0" dirty="0">
              <a:solidFill>
                <a:srgbClr val="FFFF00"/>
              </a:solidFill>
              <a:latin typeface="メイリオ" panose="020B0604030504040204" pitchFamily="50" charset="-128"/>
              <a:ea typeface="メイリオ" panose="020B0604030504040204" pitchFamily="50" charset="-128"/>
            </a:endParaRPr>
          </a:p>
          <a:p>
            <a:pPr algn="l"/>
            <a:r>
              <a:rPr lang="zh-TW" altLang="en-US" sz="2000" b="1" kern="0" dirty="0">
                <a:solidFill>
                  <a:srgbClr val="FFFF00"/>
                </a:solidFill>
                <a:latin typeface="メイリオ" panose="020B0604030504040204" pitchFamily="50" charset="-128"/>
                <a:ea typeface="メイリオ" panose="020B0604030504040204" pitchFamily="50" charset="-128"/>
              </a:rPr>
              <a:t>講演</a:t>
            </a:r>
            <a:r>
              <a:rPr lang="ja-JP" altLang="en-US" sz="2000" b="1" kern="0" dirty="0">
                <a:solidFill>
                  <a:srgbClr val="FFFF00"/>
                </a:solidFill>
                <a:latin typeface="メイリオ" panose="020B0604030504040204" pitchFamily="50" charset="-128"/>
                <a:ea typeface="メイリオ" panose="020B0604030504040204" pitchFamily="50" charset="-128"/>
              </a:rPr>
              <a:t>２</a:t>
            </a:r>
            <a:r>
              <a:rPr lang="zh-TW" altLang="en-US" sz="2000" b="1" kern="0" dirty="0">
                <a:solidFill>
                  <a:srgbClr val="FFFF00"/>
                </a:solidFill>
                <a:latin typeface="メイリオ" panose="020B0604030504040204" pitchFamily="50" charset="-128"/>
                <a:ea typeface="メイリオ" panose="020B0604030504040204" pitchFamily="50" charset="-128"/>
              </a:rPr>
              <a:t>：</a:t>
            </a:r>
            <a:r>
              <a:rPr lang="ja-JP" altLang="en-US" sz="1800" b="1" dirty="0">
                <a:solidFill>
                  <a:srgbClr val="FFFF00"/>
                </a:solidFill>
                <a:latin typeface="+mn-ea"/>
              </a:rPr>
              <a:t>コミュニティ「</a:t>
            </a:r>
            <a:r>
              <a:rPr lang="en-US" altLang="ja-JP" sz="1800" b="1" dirty="0">
                <a:solidFill>
                  <a:srgbClr val="FFFF00"/>
                </a:solidFill>
                <a:latin typeface="+mn-ea"/>
              </a:rPr>
              <a:t>IoT</a:t>
            </a:r>
            <a:r>
              <a:rPr lang="ja-JP" altLang="en-US" sz="1800" b="1" dirty="0">
                <a:solidFill>
                  <a:srgbClr val="FFFF00"/>
                </a:solidFill>
                <a:latin typeface="+mn-ea"/>
              </a:rPr>
              <a:t>ビジネス共創ラボ」を活用</a:t>
            </a:r>
            <a:endParaRPr lang="en-US" altLang="ja-JP" sz="1800" b="1" dirty="0">
              <a:solidFill>
                <a:srgbClr val="FFFF00"/>
              </a:solidFill>
              <a:latin typeface="+mn-ea"/>
            </a:endParaRPr>
          </a:p>
          <a:p>
            <a:pPr algn="l"/>
            <a:r>
              <a:rPr lang="ja-JP" altLang="en-US" sz="1800" b="1" dirty="0">
                <a:solidFill>
                  <a:srgbClr val="FFFF00"/>
                </a:solidFill>
                <a:latin typeface="+mn-ea"/>
              </a:rPr>
              <a:t>した</a:t>
            </a:r>
            <a:r>
              <a:rPr lang="en-US" altLang="ja-JP" sz="1800" b="1" dirty="0">
                <a:solidFill>
                  <a:srgbClr val="FFFF00"/>
                </a:solidFill>
                <a:latin typeface="+mn-ea"/>
              </a:rPr>
              <a:t>IoT</a:t>
            </a:r>
            <a:r>
              <a:rPr lang="ja-JP" altLang="en-US" sz="1800" b="1" dirty="0">
                <a:solidFill>
                  <a:srgbClr val="FFFF00"/>
                </a:solidFill>
                <a:latin typeface="+mn-ea"/>
              </a:rPr>
              <a:t>ソリューションによるビジネス変革と事例紹介</a:t>
            </a:r>
            <a:endParaRPr lang="en-US" altLang="ja-JP" sz="1800" b="1" dirty="0">
              <a:solidFill>
                <a:srgbClr val="FFFF00"/>
              </a:solidFill>
              <a:latin typeface="+mn-ea"/>
            </a:endParaRPr>
          </a:p>
          <a:p>
            <a:pPr algn="l"/>
            <a:r>
              <a:rPr lang="ja-JP" altLang="en-US" sz="1200" dirty="0">
                <a:solidFill>
                  <a:schemeClr val="tx1"/>
                </a:solidFill>
              </a:rPr>
              <a:t>ユニアデックス株式会社</a:t>
            </a:r>
            <a:endParaRPr lang="en-US" altLang="ja-JP" sz="1200" kern="0" dirty="0">
              <a:solidFill>
                <a:schemeClr val="tx1"/>
              </a:solidFill>
              <a:latin typeface="メイリオ" panose="020B0604030504040204" pitchFamily="50" charset="-128"/>
              <a:ea typeface="メイリオ" panose="020B0604030504040204" pitchFamily="50" charset="-128"/>
            </a:endParaRPr>
          </a:p>
          <a:p>
            <a:pPr algn="l">
              <a:lnSpc>
                <a:spcPct val="90000"/>
              </a:lnSpc>
            </a:pPr>
            <a:r>
              <a:rPr lang="ja-JP" altLang="en-US" sz="1200" dirty="0">
                <a:solidFill>
                  <a:schemeClr val="tx1"/>
                </a:solidFill>
                <a:latin typeface="+mn-ea"/>
              </a:rPr>
              <a:t>         </a:t>
            </a:r>
            <a:r>
              <a:rPr lang="en-US" altLang="ja-JP" sz="1200" dirty="0">
                <a:solidFill>
                  <a:schemeClr val="tx1"/>
                </a:solidFill>
                <a:latin typeface="+mn-ea"/>
              </a:rPr>
              <a:t>DX</a:t>
            </a:r>
            <a:r>
              <a:rPr lang="ja-JP" altLang="en-US" sz="1200" dirty="0">
                <a:solidFill>
                  <a:schemeClr val="tx1"/>
                </a:solidFill>
                <a:latin typeface="+mn-ea"/>
              </a:rPr>
              <a:t>ビジネス創生本部</a:t>
            </a:r>
            <a:r>
              <a:rPr lang="en-US" altLang="ja-JP" sz="1200" dirty="0" err="1">
                <a:solidFill>
                  <a:schemeClr val="tx1"/>
                </a:solidFill>
                <a:latin typeface="+mn-ea"/>
              </a:rPr>
              <a:t>IoT</a:t>
            </a:r>
            <a:r>
              <a:rPr lang="ja-JP" altLang="en-US" sz="1200" dirty="0">
                <a:solidFill>
                  <a:schemeClr val="tx1"/>
                </a:solidFill>
                <a:latin typeface="+mn-ea"/>
              </a:rPr>
              <a:t>ビジネス開発統括部長  </a:t>
            </a:r>
            <a:r>
              <a:rPr lang="ja-JP" altLang="en-US" sz="1600" dirty="0">
                <a:solidFill>
                  <a:schemeClr val="tx1"/>
                </a:solidFill>
                <a:latin typeface="+mn-ea"/>
              </a:rPr>
              <a:t>山平 哲也 </a:t>
            </a:r>
            <a:r>
              <a:rPr lang="zh-TW" altLang="en-US" sz="1600" kern="0" dirty="0">
                <a:solidFill>
                  <a:schemeClr val="tx1"/>
                </a:solidFill>
                <a:latin typeface="メイリオ" panose="020B0604030504040204" pitchFamily="50" charset="-128"/>
                <a:ea typeface="メイリオ" panose="020B0604030504040204" pitchFamily="50" charset="-128"/>
              </a:rPr>
              <a:t>氏</a:t>
            </a:r>
            <a:endParaRPr lang="en-US" altLang="zh-TW" sz="1600" kern="0" dirty="0">
              <a:solidFill>
                <a:schemeClr val="tx1"/>
              </a:solidFill>
              <a:latin typeface="メイリオ" panose="020B0604030504040204" pitchFamily="50" charset="-128"/>
              <a:ea typeface="メイリオ" panose="020B0604030504040204" pitchFamily="50" charset="-128"/>
            </a:endParaRPr>
          </a:p>
          <a:p>
            <a:pPr algn="l">
              <a:lnSpc>
                <a:spcPct val="90000"/>
              </a:lnSpc>
            </a:pPr>
            <a:r>
              <a:rPr lang="ja-JP" altLang="en-US" sz="1200" kern="0" dirty="0">
                <a:solidFill>
                  <a:schemeClr val="tx1"/>
                </a:solidFill>
                <a:latin typeface="メイリオ" panose="020B0604030504040204" pitchFamily="50" charset="-128"/>
                <a:ea typeface="メイリオ" panose="020B0604030504040204" pitchFamily="50" charset="-128"/>
              </a:rPr>
              <a:t>東京エレクトロンデバイス株式会社</a:t>
            </a:r>
            <a:endParaRPr lang="en-US" altLang="ja-JP" sz="1200" kern="0" dirty="0">
              <a:solidFill>
                <a:schemeClr val="tx1"/>
              </a:solidFill>
              <a:latin typeface="メイリオ" panose="020B0604030504040204" pitchFamily="50" charset="-128"/>
              <a:ea typeface="メイリオ" panose="020B0604030504040204" pitchFamily="50" charset="-128"/>
            </a:endParaRPr>
          </a:p>
          <a:p>
            <a:pPr algn="l">
              <a:lnSpc>
                <a:spcPct val="90000"/>
              </a:lnSpc>
            </a:pPr>
            <a:r>
              <a:rPr lang="ja-JP" altLang="en-US" sz="1200" kern="0" dirty="0">
                <a:solidFill>
                  <a:schemeClr val="tx1"/>
                </a:solidFill>
                <a:latin typeface="メイリオ" panose="020B0604030504040204" pitchFamily="50" charset="-128"/>
              </a:rPr>
              <a:t>         クラウド</a:t>
            </a:r>
            <a:r>
              <a:rPr lang="en-US" altLang="ja-JP" sz="1200" kern="0" dirty="0" err="1">
                <a:solidFill>
                  <a:schemeClr val="tx1"/>
                </a:solidFill>
                <a:latin typeface="メイリオ" panose="020B0604030504040204" pitchFamily="50" charset="-128"/>
              </a:rPr>
              <a:t>IoT</a:t>
            </a:r>
            <a:r>
              <a:rPr lang="ja-JP" altLang="en-US" sz="1200" kern="0" dirty="0">
                <a:solidFill>
                  <a:schemeClr val="tx1"/>
                </a:solidFill>
                <a:latin typeface="メイリオ" panose="020B0604030504040204" pitchFamily="50" charset="-128"/>
              </a:rPr>
              <a:t>カンパニー エンベデッドソリューション部 担当部長</a:t>
            </a:r>
            <a:endParaRPr lang="en-US" altLang="ja-JP" sz="1200" kern="0" dirty="0">
              <a:solidFill>
                <a:schemeClr val="tx1"/>
              </a:solidFill>
              <a:latin typeface="メイリオ" panose="020B0604030504040204" pitchFamily="50" charset="-128"/>
            </a:endParaRPr>
          </a:p>
          <a:p>
            <a:pPr algn="l">
              <a:lnSpc>
                <a:spcPct val="90000"/>
              </a:lnSpc>
            </a:pPr>
            <a:r>
              <a:rPr lang="ja-JP" altLang="en-US" sz="1200" kern="0" dirty="0">
                <a:solidFill>
                  <a:schemeClr val="tx1"/>
                </a:solidFill>
                <a:latin typeface="メイリオ" panose="020B0604030504040204" pitchFamily="50" charset="-128"/>
              </a:rPr>
              <a:t>                                                                     　</a:t>
            </a:r>
            <a:r>
              <a:rPr lang="ja-JP" altLang="en-US" sz="1400" kern="0" dirty="0">
                <a:solidFill>
                  <a:schemeClr val="tx1"/>
                </a:solidFill>
                <a:latin typeface="メイリオ" panose="020B0604030504040204" pitchFamily="50" charset="-128"/>
              </a:rPr>
              <a:t>福田 良平 氏</a:t>
            </a:r>
            <a:endParaRPr lang="en-US" altLang="zh-TW" sz="900" kern="0" dirty="0">
              <a:solidFill>
                <a:srgbClr val="FFFF00"/>
              </a:solidFill>
              <a:latin typeface="メイリオ" panose="020B0604030504040204" pitchFamily="50" charset="-128"/>
              <a:ea typeface="メイリオ" panose="020B0604030504040204" pitchFamily="50" charset="-128"/>
            </a:endParaRPr>
          </a:p>
          <a:p>
            <a:pPr algn="l">
              <a:lnSpc>
                <a:spcPct val="90000"/>
              </a:lnSpc>
            </a:pPr>
            <a:r>
              <a:rPr lang="zh-TW" altLang="en-US" sz="2000" b="1" kern="0" dirty="0">
                <a:solidFill>
                  <a:srgbClr val="FFFF00"/>
                </a:solidFill>
                <a:latin typeface="メイリオ" panose="020B0604030504040204" pitchFamily="50" charset="-128"/>
                <a:ea typeface="メイリオ" panose="020B0604030504040204" pitchFamily="50" charset="-128"/>
              </a:rPr>
              <a:t>講演</a:t>
            </a:r>
            <a:r>
              <a:rPr lang="ja-JP" altLang="en-US" sz="2000" b="1" kern="0" dirty="0">
                <a:solidFill>
                  <a:srgbClr val="FFFF00"/>
                </a:solidFill>
                <a:latin typeface="メイリオ" panose="020B0604030504040204" pitchFamily="50" charset="-128"/>
                <a:ea typeface="メイリオ" panose="020B0604030504040204" pitchFamily="50" charset="-128"/>
              </a:rPr>
              <a:t>３</a:t>
            </a:r>
            <a:r>
              <a:rPr lang="zh-TW" altLang="en-US" sz="1800" b="1" kern="0" dirty="0">
                <a:solidFill>
                  <a:srgbClr val="FFFF00"/>
                </a:solidFill>
                <a:latin typeface="メイリオ" panose="020B0604030504040204" pitchFamily="50" charset="-128"/>
                <a:ea typeface="メイリオ" panose="020B0604030504040204" pitchFamily="50" charset="-128"/>
              </a:rPr>
              <a:t>：</a:t>
            </a:r>
            <a:r>
              <a:rPr lang="ja-JP" altLang="en-US" sz="2000" b="1" kern="0" dirty="0">
                <a:solidFill>
                  <a:srgbClr val="FFFF00"/>
                </a:solidFill>
                <a:latin typeface="メイリオ" panose="020B0604030504040204" pitchFamily="50" charset="-128"/>
                <a:ea typeface="メイリオ" panose="020B0604030504040204" pitchFamily="50" charset="-128"/>
              </a:rPr>
              <a:t>中小企業の</a:t>
            </a:r>
            <a:r>
              <a:rPr lang="en-US" altLang="ja-JP" sz="2000" b="1" kern="0" dirty="0">
                <a:solidFill>
                  <a:srgbClr val="FFFF00"/>
                </a:solidFill>
                <a:latin typeface="メイリオ" panose="020B0604030504040204" pitchFamily="50" charset="-128"/>
                <a:ea typeface="メイリオ" panose="020B0604030504040204" pitchFamily="50" charset="-128"/>
              </a:rPr>
              <a:t>IoT</a:t>
            </a:r>
            <a:r>
              <a:rPr lang="ja-JP" altLang="en-US" sz="2000" b="1" kern="0" dirty="0">
                <a:solidFill>
                  <a:srgbClr val="FFFF00"/>
                </a:solidFill>
                <a:latin typeface="メイリオ" panose="020B0604030504040204" pitchFamily="50" charset="-128"/>
                <a:ea typeface="メイリオ" panose="020B0604030504040204" pitchFamily="50" charset="-128"/>
              </a:rPr>
              <a:t>の実現・実装でハマった</a:t>
            </a:r>
            <a:endParaRPr lang="en-US" altLang="ja-JP" sz="2000" b="1" kern="0" dirty="0">
              <a:solidFill>
                <a:srgbClr val="FFFF00"/>
              </a:solidFill>
              <a:latin typeface="メイリオ" panose="020B0604030504040204" pitchFamily="50" charset="-128"/>
              <a:ea typeface="メイリオ" panose="020B0604030504040204" pitchFamily="50" charset="-128"/>
            </a:endParaRPr>
          </a:p>
          <a:p>
            <a:pPr algn="l">
              <a:lnSpc>
                <a:spcPct val="90000"/>
              </a:lnSpc>
            </a:pPr>
            <a:r>
              <a:rPr lang="ja-JP" altLang="en-US" sz="2000" b="1" kern="0" dirty="0">
                <a:solidFill>
                  <a:srgbClr val="FFFF00"/>
                </a:solidFill>
                <a:latin typeface="メイリオ" panose="020B0604030504040204" pitchFamily="50" charset="-128"/>
                <a:ea typeface="メイリオ" panose="020B0604030504040204" pitchFamily="50" charset="-128"/>
              </a:rPr>
              <a:t>事例集</a:t>
            </a:r>
            <a:endParaRPr lang="zh-TW" altLang="en-US" sz="2000" b="1" kern="0" dirty="0">
              <a:solidFill>
                <a:srgbClr val="FFFF00"/>
              </a:solidFill>
              <a:latin typeface="メイリオ" panose="020B0604030504040204" pitchFamily="50" charset="-128"/>
              <a:ea typeface="メイリオ" panose="020B0604030504040204" pitchFamily="50" charset="-128"/>
            </a:endParaRPr>
          </a:p>
          <a:p>
            <a:pPr algn="l">
              <a:lnSpc>
                <a:spcPct val="90000"/>
              </a:lnSpc>
            </a:pPr>
            <a:r>
              <a:rPr lang="zh-TW" altLang="en-US" sz="1200" kern="0" dirty="0">
                <a:solidFill>
                  <a:schemeClr val="tx1"/>
                </a:solidFill>
                <a:latin typeface="メイリオ" panose="020B0604030504040204" pitchFamily="50" charset="-128"/>
                <a:ea typeface="メイリオ" panose="020B0604030504040204" pitchFamily="50" charset="-128"/>
              </a:rPr>
              <a:t>株式会社</a:t>
            </a:r>
            <a:r>
              <a:rPr lang="ja-JP" altLang="en-US" sz="1200" kern="0" dirty="0">
                <a:solidFill>
                  <a:schemeClr val="tx1"/>
                </a:solidFill>
                <a:latin typeface="メイリオ" panose="020B0604030504040204" pitchFamily="50" charset="-128"/>
                <a:ea typeface="メイリオ" panose="020B0604030504040204" pitchFamily="50" charset="-128"/>
              </a:rPr>
              <a:t>金沢エンジニアリングシステムズ</a:t>
            </a:r>
            <a:endParaRPr lang="en-US" altLang="ja-JP" sz="1200" kern="0" dirty="0">
              <a:solidFill>
                <a:schemeClr val="tx1"/>
              </a:solidFill>
              <a:latin typeface="メイリオ" panose="020B0604030504040204" pitchFamily="50" charset="-128"/>
              <a:ea typeface="メイリオ" panose="020B0604030504040204" pitchFamily="50" charset="-128"/>
            </a:endParaRPr>
          </a:p>
          <a:p>
            <a:pPr algn="l">
              <a:lnSpc>
                <a:spcPct val="90000"/>
              </a:lnSpc>
            </a:pPr>
            <a:r>
              <a:rPr lang="ja-JP" altLang="en-US" sz="1200" kern="0" dirty="0">
                <a:solidFill>
                  <a:schemeClr val="tx1"/>
                </a:solidFill>
                <a:latin typeface="メイリオ" panose="020B0604030504040204" pitchFamily="50" charset="-128"/>
                <a:ea typeface="メイリオ" panose="020B0604030504040204" pitchFamily="50" charset="-128"/>
              </a:rPr>
              <a:t>          開発部主幹技師</a:t>
            </a:r>
            <a:r>
              <a:rPr lang="zh-TW" altLang="en-US" sz="1200" kern="0" dirty="0">
                <a:solidFill>
                  <a:schemeClr val="tx1"/>
                </a:solidFill>
                <a:latin typeface="メイリオ" panose="020B0604030504040204" pitchFamily="50" charset="-128"/>
                <a:ea typeface="メイリオ" panose="020B0604030504040204" pitchFamily="50" charset="-128"/>
              </a:rPr>
              <a:t>　</a:t>
            </a:r>
            <a:r>
              <a:rPr lang="ja-JP" altLang="en-US" sz="1200" kern="0" dirty="0">
                <a:solidFill>
                  <a:schemeClr val="tx1"/>
                </a:solidFill>
                <a:latin typeface="メイリオ" panose="020B0604030504040204" pitchFamily="50" charset="-128"/>
                <a:ea typeface="メイリオ" panose="020B0604030504040204" pitchFamily="50" charset="-128"/>
              </a:rPr>
              <a:t>                                       </a:t>
            </a:r>
            <a:r>
              <a:rPr lang="ja-JP" altLang="en-US" sz="1400" kern="0" dirty="0">
                <a:solidFill>
                  <a:schemeClr val="tx1"/>
                </a:solidFill>
                <a:latin typeface="メイリオ" panose="020B0604030504040204" pitchFamily="50" charset="-128"/>
                <a:ea typeface="メイリオ" panose="020B0604030504040204" pitchFamily="50" charset="-128"/>
              </a:rPr>
              <a:t>小林 康博 </a:t>
            </a:r>
            <a:r>
              <a:rPr lang="zh-TW" altLang="en-US" sz="1400" kern="0" dirty="0">
                <a:solidFill>
                  <a:schemeClr val="tx1"/>
                </a:solidFill>
                <a:latin typeface="メイリオ" panose="020B0604030504040204" pitchFamily="50" charset="-128"/>
                <a:ea typeface="メイリオ" panose="020B0604030504040204" pitchFamily="50" charset="-128"/>
              </a:rPr>
              <a:t>氏</a:t>
            </a:r>
            <a:endParaRPr lang="en-US" altLang="zh-TW" sz="1600" kern="0" dirty="0">
              <a:solidFill>
                <a:schemeClr val="tx1"/>
              </a:solidFill>
              <a:latin typeface="メイリオ" panose="020B0604030504040204" pitchFamily="50" charset="-128"/>
              <a:ea typeface="メイリオ" panose="020B0604030504040204" pitchFamily="50" charset="-128"/>
            </a:endParaRPr>
          </a:p>
          <a:p>
            <a:pPr algn="l">
              <a:lnSpc>
                <a:spcPct val="90000"/>
              </a:lnSpc>
            </a:pPr>
            <a:r>
              <a:rPr lang="ja-JP" altLang="en-US" sz="1600" b="1" kern="0" dirty="0">
                <a:solidFill>
                  <a:srgbClr val="FFFF00"/>
                </a:solidFill>
                <a:latin typeface="メイリオ" panose="020B0604030504040204" pitchFamily="50" charset="-128"/>
                <a:ea typeface="メイリオ" panose="020B0604030504040204" pitchFamily="50" charset="-128"/>
              </a:rPr>
              <a:t>セッション　</a:t>
            </a:r>
            <a:r>
              <a:rPr lang="en-US" altLang="ja-JP" sz="1600" b="1" kern="0" dirty="0">
                <a:solidFill>
                  <a:srgbClr val="FFFF00"/>
                </a:solidFill>
                <a:latin typeface="メイリオ" panose="020B0604030504040204" pitchFamily="50" charset="-128"/>
                <a:ea typeface="メイリオ" panose="020B0604030504040204" pitchFamily="50" charset="-128"/>
              </a:rPr>
              <a:t>IoT</a:t>
            </a:r>
            <a:r>
              <a:rPr lang="ja-JP" altLang="en-US" sz="1600" b="1" kern="0" dirty="0">
                <a:solidFill>
                  <a:srgbClr val="FFFF00"/>
                </a:solidFill>
                <a:latin typeface="メイリオ" panose="020B0604030504040204" pitchFamily="50" charset="-128"/>
                <a:ea typeface="メイリオ" panose="020B0604030504040204" pitchFamily="50" charset="-128"/>
              </a:rPr>
              <a:t>化推進にむけたワークショップテーマ　現場のお困りごとを議論する</a:t>
            </a:r>
            <a:r>
              <a:rPr lang="ja-JP" altLang="en-US" sz="1200" b="1" kern="0" dirty="0">
                <a:solidFill>
                  <a:schemeClr val="tx1"/>
                </a:solidFill>
                <a:latin typeface="メイリオ" panose="020B0604030504040204" pitchFamily="50" charset="-128"/>
                <a:ea typeface="メイリオ" panose="020B0604030504040204" pitchFamily="50" charset="-128"/>
              </a:rPr>
              <a:t>  </a:t>
            </a:r>
            <a:r>
              <a:rPr lang="ja-JP" altLang="en-US" sz="1200" kern="0" dirty="0">
                <a:solidFill>
                  <a:schemeClr val="tx1"/>
                </a:solidFill>
                <a:latin typeface="メイリオ" panose="020B0604030504040204" pitchFamily="50" charset="-128"/>
                <a:ea typeface="メイリオ" panose="020B0604030504040204" pitchFamily="50" charset="-128"/>
              </a:rPr>
              <a:t>モデレータ　ユニアデックス株式会社 　</a:t>
            </a:r>
            <a:r>
              <a:rPr lang="ja-JP" altLang="en-US" sz="1600" kern="0" dirty="0">
                <a:solidFill>
                  <a:schemeClr val="tx1"/>
                </a:solidFill>
                <a:latin typeface="メイリオ" panose="020B0604030504040204" pitchFamily="50" charset="-128"/>
                <a:ea typeface="メイリオ" panose="020B0604030504040204" pitchFamily="50" charset="-128"/>
              </a:rPr>
              <a:t>山平 哲也 氏　　</a:t>
            </a:r>
            <a:r>
              <a:rPr lang="ja-JP" altLang="en-US" sz="1200" kern="0" dirty="0">
                <a:solidFill>
                  <a:schemeClr val="tx1"/>
                </a:solidFill>
                <a:latin typeface="メイリオ" panose="020B0604030504040204" pitchFamily="50" charset="-128"/>
                <a:ea typeface="メイリオ" panose="020B0604030504040204" pitchFamily="50" charset="-128"/>
              </a:rPr>
              <a:t>　　　　　　　　</a:t>
            </a:r>
            <a:endParaRPr lang="en-US" altLang="ja-JP" sz="1200" kern="0" dirty="0">
              <a:solidFill>
                <a:schemeClr val="tx1"/>
              </a:solidFill>
              <a:latin typeface="メイリオ" panose="020B0604030504040204" pitchFamily="50" charset="-128"/>
              <a:ea typeface="メイリオ"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835198478"/>
              </p:ext>
            </p:extLst>
          </p:nvPr>
        </p:nvGraphicFramePr>
        <p:xfrm>
          <a:off x="134431" y="7401272"/>
          <a:ext cx="6606938" cy="1603199"/>
        </p:xfrm>
        <a:graphic>
          <a:graphicData uri="http://schemas.openxmlformats.org/drawingml/2006/table">
            <a:tbl>
              <a:tblPr firstRow="1" bandRow="1">
                <a:tableStyleId>{5C22544A-7EE6-4342-B048-85BDC9FD1C3A}</a:tableStyleId>
              </a:tblPr>
              <a:tblGrid>
                <a:gridCol w="1084643">
                  <a:extLst>
                    <a:ext uri="{9D8B030D-6E8A-4147-A177-3AD203B41FA5}">
                      <a16:colId xmlns:a16="http://schemas.microsoft.com/office/drawing/2014/main" val="20000"/>
                    </a:ext>
                  </a:extLst>
                </a:gridCol>
                <a:gridCol w="676337">
                  <a:extLst>
                    <a:ext uri="{9D8B030D-6E8A-4147-A177-3AD203B41FA5}">
                      <a16:colId xmlns:a16="http://schemas.microsoft.com/office/drawing/2014/main" val="20001"/>
                    </a:ext>
                  </a:extLst>
                </a:gridCol>
                <a:gridCol w="1064602">
                  <a:extLst>
                    <a:ext uri="{9D8B030D-6E8A-4147-A177-3AD203B41FA5}">
                      <a16:colId xmlns:a16="http://schemas.microsoft.com/office/drawing/2014/main" val="20002"/>
                    </a:ext>
                  </a:extLst>
                </a:gridCol>
                <a:gridCol w="1239949">
                  <a:extLst>
                    <a:ext uri="{9D8B030D-6E8A-4147-A177-3AD203B41FA5}">
                      <a16:colId xmlns:a16="http://schemas.microsoft.com/office/drawing/2014/main" val="20003"/>
                    </a:ext>
                  </a:extLst>
                </a:gridCol>
                <a:gridCol w="1533293">
                  <a:extLst>
                    <a:ext uri="{9D8B030D-6E8A-4147-A177-3AD203B41FA5}">
                      <a16:colId xmlns:a16="http://schemas.microsoft.com/office/drawing/2014/main" val="20004"/>
                    </a:ext>
                  </a:extLst>
                </a:gridCol>
                <a:gridCol w="1008114">
                  <a:extLst>
                    <a:ext uri="{9D8B030D-6E8A-4147-A177-3AD203B41FA5}">
                      <a16:colId xmlns:a16="http://schemas.microsoft.com/office/drawing/2014/main" val="20005"/>
                    </a:ext>
                  </a:extLst>
                </a:gridCol>
              </a:tblGrid>
              <a:tr h="394082">
                <a:tc>
                  <a:txBody>
                    <a:bodyPr/>
                    <a:lstStyle/>
                    <a:p>
                      <a:pPr algn="ctr"/>
                      <a:r>
                        <a:rPr kumimoji="1" lang="ja-JP" altLang="en-US" sz="1500" dirty="0"/>
                        <a:t>会社名</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tc>
                  <a:txBody>
                    <a:bodyPr/>
                    <a:lstStyle/>
                    <a:p>
                      <a:pPr algn="ctr"/>
                      <a:r>
                        <a:rPr kumimoji="1" lang="ja-JP" altLang="en-US" sz="1500" dirty="0"/>
                        <a:t>役職</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tc>
                  <a:txBody>
                    <a:bodyPr/>
                    <a:lstStyle/>
                    <a:p>
                      <a:pPr algn="ctr"/>
                      <a:r>
                        <a:rPr kumimoji="1" lang="ja-JP" altLang="en-US" sz="1500" dirty="0"/>
                        <a:t>氏名</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tc>
                  <a:txBody>
                    <a:bodyPr/>
                    <a:lstStyle/>
                    <a:p>
                      <a:pPr algn="ctr"/>
                      <a:r>
                        <a:rPr kumimoji="1" lang="ja-JP" altLang="en-US" sz="1500" dirty="0"/>
                        <a:t>電話番号</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tc>
                  <a:txBody>
                    <a:bodyPr/>
                    <a:lstStyle/>
                    <a:p>
                      <a:pPr algn="ctr"/>
                      <a:r>
                        <a:rPr kumimoji="1" lang="en-US" altLang="ja-JP" sz="1500" dirty="0"/>
                        <a:t>E-mail</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tc>
                  <a:txBody>
                    <a:bodyPr/>
                    <a:lstStyle/>
                    <a:p>
                      <a:pPr algn="ctr"/>
                      <a:r>
                        <a:rPr kumimoji="1" lang="ja-JP" altLang="en-US" sz="1500" dirty="0"/>
                        <a:t>所属団体</a:t>
                      </a:r>
                      <a:endParaRPr kumimoji="1" lang="ja-JP" altLang="en-US" sz="1500" dirty="0">
                        <a:latin typeface="HG丸ｺﾞｼｯｸM-PRO" panose="020F0600000000000000" pitchFamily="50" charset="-128"/>
                        <a:ea typeface="HG丸ｺﾞｼｯｸM-PRO" panose="020F0600000000000000" pitchFamily="50" charset="-128"/>
                      </a:endParaRPr>
                    </a:p>
                  </a:txBody>
                  <a:tcPr marL="99060" marR="99060" marT="49530" marB="49530">
                    <a:gradFill flip="none" rotWithShape="1">
                      <a:gsLst>
                        <a:gs pos="0">
                          <a:srgbClr val="146194">
                            <a:shade val="30000"/>
                            <a:satMod val="115000"/>
                          </a:srgbClr>
                        </a:gs>
                        <a:gs pos="50000">
                          <a:srgbClr val="146194">
                            <a:shade val="67500"/>
                            <a:satMod val="115000"/>
                          </a:srgbClr>
                        </a:gs>
                        <a:gs pos="100000">
                          <a:srgbClr val="146194">
                            <a:shade val="100000"/>
                            <a:satMod val="115000"/>
                          </a:srgbClr>
                        </a:gs>
                      </a:gsLst>
                      <a:lin ang="5400000" scaled="1"/>
                      <a:tileRect/>
                    </a:gradFill>
                  </a:tcPr>
                </a:tc>
                <a:extLst>
                  <a:ext uri="{0D108BD9-81ED-4DB2-BD59-A6C34878D82A}">
                    <a16:rowId xmlns:a16="http://schemas.microsoft.com/office/drawing/2014/main" val="10000"/>
                  </a:ext>
                </a:extLst>
              </a:tr>
              <a:tr h="403039">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extLst>
                  <a:ext uri="{0D108BD9-81ED-4DB2-BD59-A6C34878D82A}">
                    <a16:rowId xmlns:a16="http://schemas.microsoft.com/office/drawing/2014/main" val="10001"/>
                  </a:ext>
                </a:extLst>
              </a:tr>
              <a:tr h="403039">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extLst>
                  <a:ext uri="{0D108BD9-81ED-4DB2-BD59-A6C34878D82A}">
                    <a16:rowId xmlns:a16="http://schemas.microsoft.com/office/drawing/2014/main" val="10002"/>
                  </a:ext>
                </a:extLst>
              </a:tr>
              <a:tr h="403039">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tc>
                  <a:txBody>
                    <a:bodyPr/>
                    <a:lstStyle/>
                    <a:p>
                      <a:pPr algn="ctr"/>
                      <a:endParaRPr kumimoji="1" lang="ja-JP" altLang="en-US" sz="1700" dirty="0"/>
                    </a:p>
                  </a:txBody>
                  <a:tcPr marL="99060" marR="99060" marT="49530" marB="49530"/>
                </a:tc>
                <a:extLst>
                  <a:ext uri="{0D108BD9-81ED-4DB2-BD59-A6C34878D82A}">
                    <a16:rowId xmlns:a16="http://schemas.microsoft.com/office/drawing/2014/main" val="2957279477"/>
                  </a:ext>
                </a:extLst>
              </a:tr>
            </a:tbl>
          </a:graphicData>
        </a:graphic>
      </p:graphicFrame>
      <p:sp>
        <p:nvSpPr>
          <p:cNvPr id="17" name="タイトル 1"/>
          <p:cNvSpPr txBox="1">
            <a:spLocks/>
          </p:cNvSpPr>
          <p:nvPr/>
        </p:nvSpPr>
        <p:spPr>
          <a:xfrm>
            <a:off x="-13692" y="6969224"/>
            <a:ext cx="6885383" cy="469584"/>
          </a:xfrm>
          <a:prstGeom prst="rect">
            <a:avLst/>
          </a:prstGeom>
          <a:noFill/>
        </p:spPr>
        <p:txBody>
          <a:bodyPr vert="horz" anchor="ctr">
            <a:noAutofit/>
          </a:bodyPr>
          <a:lstStyle>
            <a:lvl1pPr algn="l" rtl="0" eaLnBrk="1" latinLnBrk="0" hangingPunct="1">
              <a:spcBef>
                <a:spcPct val="0"/>
              </a:spcBef>
              <a:buNone/>
              <a:defRPr kumimoji="1" sz="4400" kern="1200">
                <a:solidFill>
                  <a:schemeClr val="bg1"/>
                </a:solidFill>
                <a:latin typeface="+mj-lt"/>
                <a:ea typeface="+mj-ea"/>
                <a:cs typeface="+mj-cs"/>
              </a:defRPr>
            </a:lvl1pPr>
          </a:lstStyle>
          <a:p>
            <a:pPr defTabSz="990570"/>
            <a:r>
              <a:rPr lang="en-US" altLang="ja-JP" sz="1400" dirty="0">
                <a:solidFill>
                  <a:schemeClr val="tx1"/>
                </a:solidFill>
              </a:rPr>
              <a:t>※</a:t>
            </a:r>
            <a:r>
              <a:rPr lang="ja-JP" altLang="en-US" sz="1400" dirty="0">
                <a:solidFill>
                  <a:schemeClr val="tx1"/>
                </a:solidFill>
              </a:rPr>
              <a:t>参加申込は、下記にご記入の上、メール又は</a:t>
            </a:r>
            <a:r>
              <a:rPr lang="en-US" altLang="ja-JP" sz="1400" dirty="0">
                <a:solidFill>
                  <a:schemeClr val="tx1"/>
                </a:solidFill>
              </a:rPr>
              <a:t>FAX</a:t>
            </a:r>
            <a:r>
              <a:rPr lang="ja-JP" altLang="en-US" sz="1400" dirty="0" err="1">
                <a:solidFill>
                  <a:schemeClr val="tx1"/>
                </a:solidFill>
              </a:rPr>
              <a:t>にて</a:t>
            </a:r>
            <a:r>
              <a:rPr lang="ja-JP" altLang="en-US" sz="1400" dirty="0">
                <a:solidFill>
                  <a:schemeClr val="tx1"/>
                </a:solidFill>
              </a:rPr>
              <a:t>お送りください。</a:t>
            </a:r>
            <a:endParaRPr lang="en-US" altLang="ja-JP" sz="1400" dirty="0">
              <a:solidFill>
                <a:schemeClr val="tx1"/>
              </a:solidFill>
            </a:endParaRPr>
          </a:p>
          <a:p>
            <a:pPr defTabSz="990570"/>
            <a:r>
              <a:rPr lang="ja-JP" altLang="en-US" sz="1400" dirty="0">
                <a:solidFill>
                  <a:schemeClr val="tx1"/>
                </a:solidFill>
              </a:rPr>
              <a:t>　（お申込締切／７月２９日（月））</a:t>
            </a:r>
          </a:p>
        </p:txBody>
      </p:sp>
      <p:cxnSp>
        <p:nvCxnSpPr>
          <p:cNvPr id="5" name="直線コネクタ 4"/>
          <p:cNvCxnSpPr/>
          <p:nvPr/>
        </p:nvCxnSpPr>
        <p:spPr>
          <a:xfrm>
            <a:off x="1412776" y="9091928"/>
            <a:ext cx="0" cy="814072"/>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03072" y="2144688"/>
            <a:ext cx="910304" cy="910304"/>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2777" y="3998205"/>
            <a:ext cx="884186" cy="884186"/>
          </a:xfrm>
          <a:prstGeom prst="rect">
            <a:avLst/>
          </a:prstGeom>
        </p:spPr>
      </p:pic>
      <p:pic>
        <p:nvPicPr>
          <p:cNvPr id="8" name="図 7"/>
          <p:cNvPicPr>
            <a:picLocks noChangeAspect="1"/>
          </p:cNvPicPr>
          <p:nvPr/>
        </p:nvPicPr>
        <p:blipFill>
          <a:blip r:embed="rId4"/>
          <a:stretch>
            <a:fillRect/>
          </a:stretch>
        </p:blipFill>
        <p:spPr>
          <a:xfrm>
            <a:off x="5922777" y="1064568"/>
            <a:ext cx="890599" cy="890599"/>
          </a:xfrm>
          <a:prstGeom prst="rect">
            <a:avLst/>
          </a:prstGeom>
        </p:spPr>
      </p:pic>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98240" y="3170893"/>
            <a:ext cx="915136" cy="697396"/>
          </a:xfrm>
          <a:prstGeom prst="rect">
            <a:avLst/>
          </a:prstGeom>
        </p:spPr>
      </p:pic>
    </p:spTree>
    <p:extLst>
      <p:ext uri="{BB962C8B-B14F-4D97-AF65-F5344CB8AC3E}">
        <p14:creationId xmlns:p14="http://schemas.microsoft.com/office/powerpoint/2010/main" val="3171951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47836" y="460303"/>
            <a:ext cx="6518870" cy="1415772"/>
          </a:xfrm>
          <a:prstGeom prst="rect">
            <a:avLst/>
          </a:prstGeom>
          <a:solidFill>
            <a:schemeClr val="tx1"/>
          </a:solidFill>
          <a:ln>
            <a:solidFill>
              <a:schemeClr val="bg2"/>
            </a:solidFill>
          </a:ln>
        </p:spPr>
        <p:txBody>
          <a:bodyPr wrap="square" rtlCol="0">
            <a:spAutoFit/>
          </a:bodyPr>
          <a:lstStyle/>
          <a:p>
            <a:r>
              <a:rPr lang="ja-JP" altLang="en-US" sz="1600" u="sng" dirty="0">
                <a:solidFill>
                  <a:schemeClr val="accent6"/>
                </a:solidFill>
                <a:latin typeface="HGP創英角ｺﾞｼｯｸUB" panose="020B0900000000000000" pitchFamily="50" charset="-128"/>
                <a:ea typeface="HGP創英角ｺﾞｼｯｸUB" panose="020B0900000000000000" pitchFamily="50" charset="-128"/>
              </a:rPr>
              <a:t>講演概要　</a:t>
            </a:r>
            <a:endParaRPr lang="en-US" altLang="ja-JP" sz="1600" dirty="0">
              <a:solidFill>
                <a:schemeClr val="bg2"/>
              </a:solidFill>
              <a:latin typeface="HGP創英角ｺﾞｼｯｸUB" panose="020B0900000000000000" pitchFamily="50" charset="-128"/>
              <a:ea typeface="HGP創英角ｺﾞｼｯｸUB" panose="020B0900000000000000" pitchFamily="50" charset="-128"/>
            </a:endParaRPr>
          </a:p>
          <a:p>
            <a:r>
              <a:rPr lang="en-US" altLang="ja-JP" sz="1400" dirty="0">
                <a:solidFill>
                  <a:schemeClr val="bg1"/>
                </a:solidFill>
              </a:rPr>
              <a:t>Microsoft Azure</a:t>
            </a:r>
            <a:r>
              <a:rPr lang="ja-JP" altLang="en-US" sz="1400" dirty="0">
                <a:solidFill>
                  <a:schemeClr val="bg1"/>
                </a:solidFill>
              </a:rPr>
              <a:t>は、マイクロソフトが</a:t>
            </a:r>
            <a:r>
              <a:rPr lang="en-US" altLang="ja-JP" sz="1400" dirty="0">
                <a:solidFill>
                  <a:schemeClr val="bg1"/>
                </a:solidFill>
              </a:rPr>
              <a:t>2010</a:t>
            </a:r>
            <a:r>
              <a:rPr lang="ja-JP" altLang="en-US" sz="1400" dirty="0">
                <a:solidFill>
                  <a:schemeClr val="bg1"/>
                </a:solidFill>
              </a:rPr>
              <a:t>年から提供を開始しているパブリッククラウドサービスです。中小企業の</a:t>
            </a:r>
            <a:r>
              <a:rPr lang="en-US" altLang="ja-JP" sz="1400" dirty="0">
                <a:solidFill>
                  <a:schemeClr val="bg1"/>
                </a:solidFill>
              </a:rPr>
              <a:t>IT</a:t>
            </a:r>
            <a:r>
              <a:rPr lang="ja-JP" altLang="en-US" sz="1400" dirty="0">
                <a:solidFill>
                  <a:schemeClr val="bg1"/>
                </a:solidFill>
              </a:rPr>
              <a:t>システムのほとんどが</a:t>
            </a:r>
            <a:r>
              <a:rPr lang="en-US" altLang="ja-JP" sz="1400" dirty="0">
                <a:solidFill>
                  <a:schemeClr val="bg1"/>
                </a:solidFill>
              </a:rPr>
              <a:t>Windows Server</a:t>
            </a:r>
            <a:r>
              <a:rPr lang="ja-JP" altLang="en-US" sz="1400" dirty="0">
                <a:solidFill>
                  <a:schemeClr val="bg1"/>
                </a:solidFill>
              </a:rPr>
              <a:t>をベースにしたシステムであり、</a:t>
            </a:r>
            <a:r>
              <a:rPr lang="en-US" altLang="ja-JP" sz="1400" dirty="0">
                <a:solidFill>
                  <a:schemeClr val="bg1"/>
                </a:solidFill>
              </a:rPr>
              <a:t>Azure</a:t>
            </a:r>
            <a:r>
              <a:rPr lang="ja-JP" altLang="en-US" sz="1400" dirty="0">
                <a:solidFill>
                  <a:schemeClr val="bg1"/>
                </a:solidFill>
              </a:rPr>
              <a:t>の導入や運用がしやすいという特長があります。</a:t>
            </a:r>
            <a:r>
              <a:rPr lang="en-US" altLang="ja-JP" sz="1400" dirty="0">
                <a:solidFill>
                  <a:schemeClr val="bg1"/>
                </a:solidFill>
              </a:rPr>
              <a:t>IoT</a:t>
            </a:r>
            <a:r>
              <a:rPr lang="ja-JP" altLang="en-US" sz="1400" dirty="0">
                <a:solidFill>
                  <a:schemeClr val="bg1"/>
                </a:solidFill>
              </a:rPr>
              <a:t>のソリューションや事例も豊富であり、本講演では、最新の事例を紹介いたします。</a:t>
            </a:r>
            <a:endParaRPr lang="en-US" altLang="ja-JP" sz="1200" dirty="0">
              <a:solidFill>
                <a:schemeClr val="accent6"/>
              </a:solidFill>
              <a:latin typeface="HGP創英ﾌﾟﾚｾﾞﾝｽEB" panose="02020800000000000000" pitchFamily="18" charset="-128"/>
              <a:ea typeface="HGP創英ﾌﾟﾚｾﾞﾝｽEB" panose="02020800000000000000" pitchFamily="18" charset="-128"/>
            </a:endParaRPr>
          </a:p>
        </p:txBody>
      </p:sp>
      <p:sp>
        <p:nvSpPr>
          <p:cNvPr id="7" name="テキスト ボックス 6"/>
          <p:cNvSpPr txBox="1"/>
          <p:nvPr/>
        </p:nvSpPr>
        <p:spPr>
          <a:xfrm>
            <a:off x="147353" y="2936776"/>
            <a:ext cx="6518870" cy="1846659"/>
          </a:xfrm>
          <a:prstGeom prst="rect">
            <a:avLst/>
          </a:prstGeom>
          <a:solidFill>
            <a:schemeClr val="tx1"/>
          </a:solidFill>
          <a:ln>
            <a:solidFill>
              <a:schemeClr val="bg2"/>
            </a:solidFill>
          </a:ln>
        </p:spPr>
        <p:txBody>
          <a:bodyPr wrap="square" rtlCol="0">
            <a:spAutoFit/>
          </a:bodyPr>
          <a:lstStyle/>
          <a:p>
            <a:r>
              <a:rPr lang="ja-JP" altLang="en-US" sz="1600" u="sng" dirty="0">
                <a:solidFill>
                  <a:schemeClr val="accent6"/>
                </a:solidFill>
                <a:latin typeface="HGP創英角ｺﾞｼｯｸUB" panose="020B0900000000000000" pitchFamily="50" charset="-128"/>
                <a:ea typeface="HGP創英角ｺﾞｼｯｸUB" panose="020B0900000000000000" pitchFamily="50" charset="-128"/>
              </a:rPr>
              <a:t>講演概要</a:t>
            </a:r>
            <a:endParaRPr lang="en-US" altLang="ja-JP" sz="1600" u="sng" dirty="0">
              <a:solidFill>
                <a:schemeClr val="accent6"/>
              </a:solidFill>
              <a:latin typeface="HGP創英角ｺﾞｼｯｸUB" panose="020B0900000000000000" pitchFamily="50" charset="-128"/>
              <a:ea typeface="HGP創英角ｺﾞｼｯｸUB" panose="020B0900000000000000" pitchFamily="50" charset="-128"/>
            </a:endParaRPr>
          </a:p>
          <a:p>
            <a:r>
              <a:rPr lang="en-US" altLang="ja-JP" sz="1400" dirty="0">
                <a:solidFill>
                  <a:schemeClr val="bg1"/>
                </a:solidFill>
              </a:rPr>
              <a:t>IoT</a:t>
            </a:r>
            <a:r>
              <a:rPr lang="ja-JP" altLang="en-US" sz="1400" dirty="0">
                <a:solidFill>
                  <a:schemeClr val="bg1"/>
                </a:solidFill>
              </a:rPr>
              <a:t>ビジネス共創ラボは、</a:t>
            </a:r>
            <a:r>
              <a:rPr lang="en-US" altLang="ja-JP" sz="1400" dirty="0">
                <a:solidFill>
                  <a:schemeClr val="bg1"/>
                </a:solidFill>
              </a:rPr>
              <a:t>Microsoft</a:t>
            </a:r>
            <a:r>
              <a:rPr lang="ja-JP" altLang="en-US" sz="1400" dirty="0">
                <a:solidFill>
                  <a:schemeClr val="bg1"/>
                </a:solidFill>
              </a:rPr>
              <a:t>の技術支援を受け、</a:t>
            </a:r>
            <a:r>
              <a:rPr lang="en-US" altLang="ja-JP" sz="1400" dirty="0">
                <a:solidFill>
                  <a:schemeClr val="bg1"/>
                </a:solidFill>
              </a:rPr>
              <a:t>IoT/</a:t>
            </a:r>
            <a:r>
              <a:rPr lang="ja-JP" altLang="en-US" sz="1400" dirty="0">
                <a:solidFill>
                  <a:schemeClr val="bg1"/>
                </a:solidFill>
              </a:rPr>
              <a:t>ビッグデータ領域のエキスパートが集まり</a:t>
            </a:r>
            <a:r>
              <a:rPr lang="en-US" altLang="ja-JP" sz="1400" dirty="0">
                <a:solidFill>
                  <a:schemeClr val="bg1"/>
                </a:solidFill>
              </a:rPr>
              <a:t>Microsoft Azure</a:t>
            </a:r>
            <a:r>
              <a:rPr lang="ja-JP" altLang="en-US" sz="1400" dirty="0">
                <a:solidFill>
                  <a:schemeClr val="bg1"/>
                </a:solidFill>
              </a:rPr>
              <a:t>をプラットフォームとする</a:t>
            </a:r>
            <a:r>
              <a:rPr lang="en-US" altLang="ja-JP" sz="1400" dirty="0">
                <a:solidFill>
                  <a:schemeClr val="bg1"/>
                </a:solidFill>
              </a:rPr>
              <a:t>IoT</a:t>
            </a:r>
            <a:r>
              <a:rPr lang="ja-JP" altLang="en-US" sz="1400" dirty="0">
                <a:solidFill>
                  <a:schemeClr val="bg1"/>
                </a:solidFill>
              </a:rPr>
              <a:t>プロジェクトの共同検証を通じてノウハウを共有するコミュニティです。石川では「石川・金沢</a:t>
            </a:r>
            <a:r>
              <a:rPr lang="en-US" altLang="ja-JP" sz="1400" dirty="0">
                <a:solidFill>
                  <a:schemeClr val="bg1"/>
                </a:solidFill>
              </a:rPr>
              <a:t>IoT</a:t>
            </a:r>
            <a:r>
              <a:rPr lang="ja-JP" altLang="en-US" sz="1400" dirty="0">
                <a:solidFill>
                  <a:schemeClr val="bg1"/>
                </a:solidFill>
              </a:rPr>
              <a:t>ビジネス共創ラボ」を</a:t>
            </a:r>
            <a:r>
              <a:rPr lang="en-US" altLang="ja-JP" sz="1400" dirty="0">
                <a:solidFill>
                  <a:schemeClr val="bg1"/>
                </a:solidFill>
              </a:rPr>
              <a:t>2018</a:t>
            </a:r>
            <a:r>
              <a:rPr lang="ja-JP" altLang="en-US" sz="1400" dirty="0">
                <a:solidFill>
                  <a:schemeClr val="bg1"/>
                </a:solidFill>
              </a:rPr>
              <a:t>年</a:t>
            </a:r>
            <a:r>
              <a:rPr lang="en-US" altLang="ja-JP" sz="1400" dirty="0">
                <a:solidFill>
                  <a:schemeClr val="bg1"/>
                </a:solidFill>
              </a:rPr>
              <a:t>9</a:t>
            </a:r>
            <a:r>
              <a:rPr lang="ja-JP" altLang="en-US" sz="1400" dirty="0">
                <a:solidFill>
                  <a:schemeClr val="bg1"/>
                </a:solidFill>
              </a:rPr>
              <a:t>月に発足し、現在、</a:t>
            </a:r>
            <a:r>
              <a:rPr lang="en-US" altLang="ja-JP" sz="1400" dirty="0">
                <a:solidFill>
                  <a:schemeClr val="bg1"/>
                </a:solidFill>
              </a:rPr>
              <a:t>IT</a:t>
            </a:r>
            <a:r>
              <a:rPr lang="ja-JP" altLang="en-US" sz="1400" dirty="0">
                <a:solidFill>
                  <a:schemeClr val="bg1"/>
                </a:solidFill>
              </a:rPr>
              <a:t>企業、製造業を中心に会員企業</a:t>
            </a:r>
            <a:r>
              <a:rPr lang="en-US" altLang="ja-JP" sz="1400" dirty="0">
                <a:solidFill>
                  <a:schemeClr val="bg1"/>
                </a:solidFill>
              </a:rPr>
              <a:t>50</a:t>
            </a:r>
            <a:r>
              <a:rPr lang="ja-JP" altLang="en-US" sz="1400" dirty="0">
                <a:solidFill>
                  <a:schemeClr val="bg1"/>
                </a:solidFill>
              </a:rPr>
              <a:t>社以上です。</a:t>
            </a:r>
            <a:endParaRPr lang="en-US" altLang="ja-JP" sz="1400" dirty="0">
              <a:solidFill>
                <a:schemeClr val="bg1"/>
              </a:solidFill>
            </a:endParaRPr>
          </a:p>
          <a:p>
            <a:r>
              <a:rPr lang="ja-JP" altLang="en-US" sz="1400" dirty="0">
                <a:solidFill>
                  <a:schemeClr val="bg1"/>
                </a:solidFill>
              </a:rPr>
              <a:t>このコミュニティにおける共同検証や</a:t>
            </a:r>
            <a:r>
              <a:rPr lang="en-US" altLang="ja-JP" sz="1400" dirty="0">
                <a:solidFill>
                  <a:schemeClr val="bg1"/>
                </a:solidFill>
              </a:rPr>
              <a:t>PoC</a:t>
            </a:r>
            <a:r>
              <a:rPr lang="ja-JP" altLang="en-US" sz="1400" dirty="0">
                <a:solidFill>
                  <a:schemeClr val="bg1"/>
                </a:solidFill>
              </a:rPr>
              <a:t>実施などによってうまれた事例を通じて、ビジネスにおける</a:t>
            </a:r>
            <a:r>
              <a:rPr lang="en-US" altLang="ja-JP" sz="1400" dirty="0" err="1">
                <a:solidFill>
                  <a:schemeClr val="bg1"/>
                </a:solidFill>
              </a:rPr>
              <a:t>IoT</a:t>
            </a:r>
            <a:r>
              <a:rPr lang="ja-JP" altLang="en-US" sz="1400" dirty="0">
                <a:solidFill>
                  <a:schemeClr val="bg1"/>
                </a:solidFill>
              </a:rPr>
              <a:t>活用の秘訣やビジネス変革の道筋をご紹介します。</a:t>
            </a:r>
            <a:endParaRPr lang="en-US" altLang="ja-JP" sz="1200" dirty="0">
              <a:solidFill>
                <a:schemeClr val="accent6"/>
              </a:solidFill>
              <a:latin typeface="HGP創英ﾌﾟﾚｾﾞﾝｽEB" panose="02020800000000000000" pitchFamily="18" charset="-128"/>
              <a:ea typeface="HGP創英ﾌﾟﾚｾﾞﾝｽEB" panose="02020800000000000000" pitchFamily="18" charset="-128"/>
            </a:endParaRPr>
          </a:p>
        </p:txBody>
      </p:sp>
      <p:sp>
        <p:nvSpPr>
          <p:cNvPr id="2" name="正方形/長方形 1"/>
          <p:cNvSpPr/>
          <p:nvPr/>
        </p:nvSpPr>
        <p:spPr>
          <a:xfrm>
            <a:off x="150490" y="0"/>
            <a:ext cx="6518870" cy="46030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zh-TW" altLang="en-US" b="1" dirty="0">
                <a:latin typeface="Meiryo UI" panose="020B0604030504040204" pitchFamily="50" charset="-128"/>
                <a:ea typeface="Meiryo UI" panose="020B0604030504040204" pitchFamily="50" charset="-128"/>
              </a:rPr>
              <a:t>講演１：</a:t>
            </a:r>
            <a:r>
              <a:rPr lang="en-US" altLang="ja-JP" kern="0" dirty="0">
                <a:solidFill>
                  <a:srgbClr val="FFFF00"/>
                </a:solidFill>
                <a:latin typeface="+mj-ea"/>
              </a:rPr>
              <a:t>Microsoft Azure</a:t>
            </a:r>
            <a:r>
              <a:rPr lang="ja-JP" altLang="en-US" kern="0" dirty="0">
                <a:solidFill>
                  <a:srgbClr val="FFFF00"/>
                </a:solidFill>
                <a:latin typeface="+mj-ea"/>
              </a:rPr>
              <a:t> </a:t>
            </a:r>
            <a:r>
              <a:rPr lang="en-US" altLang="ja-JP" kern="0" dirty="0" err="1">
                <a:solidFill>
                  <a:srgbClr val="FFFF00"/>
                </a:solidFill>
                <a:latin typeface="+mj-ea"/>
              </a:rPr>
              <a:t>IoT</a:t>
            </a:r>
            <a:r>
              <a:rPr lang="ja-JP" altLang="en-US" kern="0" dirty="0">
                <a:solidFill>
                  <a:srgbClr val="FFFF00"/>
                </a:solidFill>
                <a:latin typeface="+mj-ea"/>
              </a:rPr>
              <a:t> 最前線！</a:t>
            </a:r>
            <a:endParaRPr lang="en-US" altLang="ja-JP" kern="0" dirty="0">
              <a:solidFill>
                <a:schemeClr val="accent6"/>
              </a:solidFill>
              <a:latin typeface="+mj-ea"/>
            </a:endParaRPr>
          </a:p>
        </p:txBody>
      </p:sp>
      <p:sp>
        <p:nvSpPr>
          <p:cNvPr id="6" name="正方形/長方形 5"/>
          <p:cNvSpPr/>
          <p:nvPr/>
        </p:nvSpPr>
        <p:spPr>
          <a:xfrm>
            <a:off x="150490" y="2360712"/>
            <a:ext cx="6518870" cy="59395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zh-TW" altLang="en-US" b="1" dirty="0">
                <a:latin typeface="Meiryo UI" panose="020B0604030504040204" pitchFamily="50" charset="-128"/>
                <a:ea typeface="Meiryo UI" panose="020B0604030504040204" pitchFamily="50" charset="-128"/>
              </a:rPr>
              <a:t>講演</a:t>
            </a:r>
            <a:r>
              <a:rPr kumimoji="1" lang="en-US" altLang="zh-TW" b="1" dirty="0">
                <a:latin typeface="Meiryo UI" panose="020B0604030504040204" pitchFamily="50" charset="-128"/>
                <a:ea typeface="Meiryo UI" panose="020B0604030504040204" pitchFamily="50" charset="-128"/>
              </a:rPr>
              <a:t>2</a:t>
            </a:r>
            <a:r>
              <a:rPr kumimoji="1" lang="zh-TW" altLang="en-US" b="1" dirty="0">
                <a:latin typeface="Meiryo UI" panose="020B0604030504040204" pitchFamily="50" charset="-128"/>
                <a:ea typeface="Meiryo UI" panose="020B0604030504040204" pitchFamily="50" charset="-128"/>
              </a:rPr>
              <a:t>：</a:t>
            </a:r>
            <a:r>
              <a:rPr lang="ja-JP" altLang="en-US" dirty="0">
                <a:solidFill>
                  <a:srgbClr val="FFFF00"/>
                </a:solidFill>
              </a:rPr>
              <a:t>コミュニティ「</a:t>
            </a:r>
            <a:r>
              <a:rPr lang="en-US" altLang="ja-JP" dirty="0">
                <a:solidFill>
                  <a:srgbClr val="FFFF00"/>
                </a:solidFill>
              </a:rPr>
              <a:t>IoT</a:t>
            </a:r>
            <a:r>
              <a:rPr lang="ja-JP" altLang="en-US" dirty="0">
                <a:solidFill>
                  <a:srgbClr val="FFFF00"/>
                </a:solidFill>
              </a:rPr>
              <a:t>ビジネス共創ラボ」を活用した</a:t>
            </a:r>
            <a:r>
              <a:rPr lang="en-US" altLang="ja-JP" dirty="0">
                <a:solidFill>
                  <a:srgbClr val="FFFF00"/>
                </a:solidFill>
              </a:rPr>
              <a:t>IoT</a:t>
            </a:r>
            <a:r>
              <a:rPr lang="ja-JP" altLang="en-US" dirty="0">
                <a:solidFill>
                  <a:srgbClr val="FFFF00"/>
                </a:solidFill>
              </a:rPr>
              <a:t>ソリューションによるビジネス変革と事例紹介</a:t>
            </a:r>
            <a:endParaRPr lang="en-US" altLang="ja-JP" dirty="0">
              <a:solidFill>
                <a:srgbClr val="FFFF00"/>
              </a:solidFill>
            </a:endParaRPr>
          </a:p>
        </p:txBody>
      </p:sp>
      <p:sp>
        <p:nvSpPr>
          <p:cNvPr id="10" name="テキスト ボックス 9">
            <a:extLst>
              <a:ext uri="{FF2B5EF4-FFF2-40B4-BE49-F238E27FC236}">
                <a16:creationId xmlns:a16="http://schemas.microsoft.com/office/drawing/2014/main" id="{2020C92C-0EA3-404D-8FEC-68B4E8B7E0F4}"/>
              </a:ext>
            </a:extLst>
          </p:cNvPr>
          <p:cNvSpPr txBox="1"/>
          <p:nvPr/>
        </p:nvSpPr>
        <p:spPr>
          <a:xfrm>
            <a:off x="156322" y="5557228"/>
            <a:ext cx="6518870" cy="1415772"/>
          </a:xfrm>
          <a:prstGeom prst="rect">
            <a:avLst/>
          </a:prstGeom>
          <a:solidFill>
            <a:schemeClr val="tx1"/>
          </a:solidFill>
          <a:ln>
            <a:solidFill>
              <a:schemeClr val="bg2"/>
            </a:solidFill>
          </a:ln>
        </p:spPr>
        <p:txBody>
          <a:bodyPr wrap="square" rtlCol="0">
            <a:spAutoFit/>
          </a:bodyPr>
          <a:lstStyle/>
          <a:p>
            <a:r>
              <a:rPr lang="ja-JP" altLang="en-US" sz="1600" u="sng" dirty="0">
                <a:solidFill>
                  <a:schemeClr val="accent6"/>
                </a:solidFill>
                <a:latin typeface="HGP創英角ｺﾞｼｯｸUB" panose="020B0900000000000000" pitchFamily="50" charset="-128"/>
                <a:ea typeface="HGP創英角ｺﾞｼｯｸUB" panose="020B0900000000000000" pitchFamily="50" charset="-128"/>
              </a:rPr>
              <a:t>講演概要</a:t>
            </a:r>
            <a:endParaRPr lang="en-US" altLang="ja-JP" sz="1600" u="sng" dirty="0">
              <a:solidFill>
                <a:schemeClr val="accent6"/>
              </a:solidFill>
              <a:latin typeface="HGP創英角ｺﾞｼｯｸUB" panose="020B0900000000000000" pitchFamily="50" charset="-128"/>
              <a:ea typeface="HGP創英角ｺﾞｼｯｸUB" panose="020B0900000000000000" pitchFamily="50" charset="-128"/>
            </a:endParaRPr>
          </a:p>
          <a:p>
            <a:r>
              <a:rPr lang="en-US" altLang="ja-JP" sz="1400" dirty="0" err="1">
                <a:solidFill>
                  <a:schemeClr val="bg1"/>
                </a:solidFill>
                <a:latin typeface="+mn-ea"/>
              </a:rPr>
              <a:t>IoT</a:t>
            </a:r>
            <a:r>
              <a:rPr lang="ja-JP" altLang="en-US" sz="1400" dirty="0">
                <a:solidFill>
                  <a:schemeClr val="bg1"/>
                </a:solidFill>
                <a:latin typeface="+mn-ea"/>
              </a:rPr>
              <a:t>を語る上で、実際の成功事例は多々耳にする機会はあると思います。弊社にご相談いただくケースでは、中小企業の多くは、予算等の制約がある中でインテグレーションを行っており、技術面でハマることは多くあります。本講演では、実際にハマった事例を紹介し、いかに克服したかについて“お話できる範囲”でご紹介致します。</a:t>
            </a:r>
            <a:r>
              <a:rPr lang="ja-JP" altLang="en-US" sz="1200" dirty="0">
                <a:solidFill>
                  <a:schemeClr val="bg1"/>
                </a:solidFill>
                <a:latin typeface="+mn-ea"/>
              </a:rPr>
              <a:t>　</a:t>
            </a:r>
            <a:endParaRPr lang="en-US" altLang="ja-JP" sz="1200" dirty="0">
              <a:solidFill>
                <a:schemeClr val="accent6"/>
              </a:solidFill>
              <a:latin typeface="+mn-ea"/>
            </a:endParaRPr>
          </a:p>
        </p:txBody>
      </p:sp>
      <p:sp>
        <p:nvSpPr>
          <p:cNvPr id="13" name="正方形/長方形 12">
            <a:extLst>
              <a:ext uri="{FF2B5EF4-FFF2-40B4-BE49-F238E27FC236}">
                <a16:creationId xmlns:a16="http://schemas.microsoft.com/office/drawing/2014/main" id="{B4BC4E35-EF7E-4E62-B7BF-6478976BD869}"/>
              </a:ext>
            </a:extLst>
          </p:cNvPr>
          <p:cNvSpPr/>
          <p:nvPr/>
        </p:nvSpPr>
        <p:spPr>
          <a:xfrm>
            <a:off x="147836" y="5097016"/>
            <a:ext cx="6518870" cy="46030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nSpc>
                <a:spcPct val="90000"/>
              </a:lnSpc>
            </a:pPr>
            <a:r>
              <a:rPr kumimoji="1" lang="zh-TW" altLang="en-US" b="1" dirty="0">
                <a:latin typeface="Meiryo UI" panose="020B0604030504040204" pitchFamily="50" charset="-128"/>
                <a:ea typeface="Meiryo UI" panose="020B0604030504040204" pitchFamily="50" charset="-128"/>
              </a:rPr>
              <a:t>講演</a:t>
            </a:r>
            <a:r>
              <a:rPr kumimoji="1" lang="ja-JP" altLang="en-US" b="1" dirty="0">
                <a:latin typeface="Meiryo UI" panose="020B0604030504040204" pitchFamily="50" charset="-128"/>
                <a:ea typeface="Meiryo UI" panose="020B0604030504040204" pitchFamily="50" charset="-128"/>
              </a:rPr>
              <a:t>３</a:t>
            </a:r>
            <a:r>
              <a:rPr kumimoji="1" lang="zh-TW" altLang="en-US" b="1" dirty="0">
                <a:latin typeface="Meiryo UI" panose="020B0604030504040204" pitchFamily="50" charset="-128"/>
                <a:ea typeface="Meiryo UI" panose="020B0604030504040204" pitchFamily="50" charset="-128"/>
              </a:rPr>
              <a:t>：</a:t>
            </a:r>
            <a:r>
              <a:rPr lang="ja-JP" altLang="en-US" kern="0" dirty="0">
                <a:solidFill>
                  <a:srgbClr val="FFFF00"/>
                </a:solidFill>
                <a:latin typeface="メイリオ" panose="020B0604030504040204" pitchFamily="50" charset="-128"/>
                <a:ea typeface="メイリオ" panose="020B0604030504040204" pitchFamily="50" charset="-128"/>
              </a:rPr>
              <a:t>中小企業の</a:t>
            </a:r>
            <a:r>
              <a:rPr lang="en-US" altLang="ja-JP" kern="0" dirty="0">
                <a:solidFill>
                  <a:srgbClr val="FFFF00"/>
                </a:solidFill>
                <a:latin typeface="メイリオ" panose="020B0604030504040204" pitchFamily="50" charset="-128"/>
              </a:rPr>
              <a:t>IoT</a:t>
            </a:r>
            <a:r>
              <a:rPr lang="ja-JP" altLang="en-US" kern="0" dirty="0">
                <a:solidFill>
                  <a:srgbClr val="FFFF00"/>
                </a:solidFill>
                <a:latin typeface="メイリオ" panose="020B0604030504040204" pitchFamily="50" charset="-128"/>
              </a:rPr>
              <a:t>の実現・実装でハマった事例集</a:t>
            </a:r>
            <a:endParaRPr lang="zh-TW" altLang="en-US" kern="0" dirty="0">
              <a:solidFill>
                <a:srgbClr val="FFFF00"/>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2020C92C-0EA3-404D-8FEC-68B4E8B7E0F4}"/>
              </a:ext>
            </a:extLst>
          </p:cNvPr>
          <p:cNvSpPr txBox="1"/>
          <p:nvPr/>
        </p:nvSpPr>
        <p:spPr>
          <a:xfrm>
            <a:off x="180145" y="7878033"/>
            <a:ext cx="6518870" cy="1200329"/>
          </a:xfrm>
          <a:prstGeom prst="rect">
            <a:avLst/>
          </a:prstGeom>
          <a:solidFill>
            <a:schemeClr val="tx1"/>
          </a:solidFill>
          <a:ln>
            <a:solidFill>
              <a:schemeClr val="bg2"/>
            </a:solidFill>
          </a:ln>
        </p:spPr>
        <p:txBody>
          <a:bodyPr wrap="square" rtlCol="0">
            <a:spAutoFit/>
          </a:bodyPr>
          <a:lstStyle/>
          <a:p>
            <a:r>
              <a:rPr lang="ja-JP" altLang="en-US" sz="1600" u="sng" dirty="0">
                <a:solidFill>
                  <a:schemeClr val="accent6"/>
                </a:solidFill>
                <a:latin typeface="HGP創英角ｺﾞｼｯｸUB" panose="020B0900000000000000" pitchFamily="50" charset="-128"/>
                <a:ea typeface="HGP創英角ｺﾞｼｯｸUB" panose="020B0900000000000000" pitchFamily="50" charset="-128"/>
              </a:rPr>
              <a:t>セッション概要</a:t>
            </a:r>
            <a:endParaRPr lang="en-US" altLang="ja-JP" sz="1600" u="sng" dirty="0">
              <a:solidFill>
                <a:schemeClr val="accent6"/>
              </a:solidFill>
              <a:latin typeface="HGP創英角ｺﾞｼｯｸUB" panose="020B0900000000000000" pitchFamily="50" charset="-128"/>
              <a:ea typeface="HGP創英角ｺﾞｼｯｸUB" panose="020B0900000000000000" pitchFamily="50" charset="-128"/>
            </a:endParaRPr>
          </a:p>
          <a:p>
            <a:r>
              <a:rPr lang="ja-JP" altLang="en-US" sz="1400" dirty="0">
                <a:solidFill>
                  <a:schemeClr val="bg1"/>
                </a:solidFill>
              </a:rPr>
              <a:t>本日のセミナー参加者同士、あるいは本日の講演者と参加者との対話を通じて、セミナー全体の理解を深めながら、</a:t>
            </a:r>
            <a:r>
              <a:rPr lang="en-US" altLang="ja-JP" sz="1400" dirty="0">
                <a:solidFill>
                  <a:schemeClr val="bg1"/>
                </a:solidFill>
              </a:rPr>
              <a:t>IoT</a:t>
            </a:r>
            <a:r>
              <a:rPr lang="ja-JP" altLang="en-US" sz="1400" dirty="0" err="1">
                <a:solidFill>
                  <a:schemeClr val="bg1"/>
                </a:solidFill>
              </a:rPr>
              <a:t>の利</a:t>
            </a:r>
            <a:r>
              <a:rPr lang="ja-JP" altLang="en-US" sz="1400" dirty="0">
                <a:solidFill>
                  <a:schemeClr val="bg1"/>
                </a:solidFill>
              </a:rPr>
              <a:t>活用を進めていく上で、現場において困っていること、あるいはその解決方法について議論を行うワークショップを行います。</a:t>
            </a:r>
            <a:endParaRPr lang="en-US" altLang="ja-JP" sz="1400" u="sng" dirty="0">
              <a:solidFill>
                <a:schemeClr val="accent6"/>
              </a:solidFill>
              <a:latin typeface="HGP創英角ｺﾞｼｯｸUB" panose="020B0900000000000000" pitchFamily="50" charset="-128"/>
              <a:ea typeface="HGP創英角ｺﾞｼｯｸUB" panose="020B0900000000000000" pitchFamily="50" charset="-128"/>
            </a:endParaRPr>
          </a:p>
        </p:txBody>
      </p:sp>
      <p:sp>
        <p:nvSpPr>
          <p:cNvPr id="9" name="正方形/長方形 8">
            <a:extLst>
              <a:ext uri="{FF2B5EF4-FFF2-40B4-BE49-F238E27FC236}">
                <a16:creationId xmlns:a16="http://schemas.microsoft.com/office/drawing/2014/main" id="{B4BC4E35-EF7E-4E62-B7BF-6478976BD869}"/>
              </a:ext>
            </a:extLst>
          </p:cNvPr>
          <p:cNvSpPr/>
          <p:nvPr/>
        </p:nvSpPr>
        <p:spPr>
          <a:xfrm>
            <a:off x="169565" y="7473280"/>
            <a:ext cx="6518870" cy="46030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nSpc>
                <a:spcPct val="90000"/>
              </a:lnSpc>
            </a:pPr>
            <a:r>
              <a:rPr kumimoji="1" lang="ja-JP" altLang="en-US" b="1" dirty="0">
                <a:latin typeface="Meiryo UI" panose="020B0604030504040204" pitchFamily="50" charset="-128"/>
                <a:ea typeface="Meiryo UI" panose="020B0604030504040204" pitchFamily="50" charset="-128"/>
              </a:rPr>
              <a:t>ワークショップ</a:t>
            </a:r>
            <a:r>
              <a:rPr lang="ja-JP" altLang="en-US" kern="0" dirty="0">
                <a:solidFill>
                  <a:srgbClr val="FFFF00"/>
                </a:solidFill>
                <a:latin typeface="メイリオ" panose="020B0604030504040204" pitchFamily="50" charset="-128"/>
              </a:rPr>
              <a:t>「現場の</a:t>
            </a:r>
            <a:r>
              <a:rPr lang="ja-JP" altLang="en-US" kern="0" dirty="0" err="1">
                <a:solidFill>
                  <a:srgbClr val="FFFF00"/>
                </a:solidFill>
                <a:latin typeface="メイリオ" panose="020B0604030504040204" pitchFamily="50" charset="-128"/>
              </a:rPr>
              <a:t>お</a:t>
            </a:r>
            <a:r>
              <a:rPr lang="ja-JP" altLang="en-US" kern="0" dirty="0">
                <a:solidFill>
                  <a:srgbClr val="FFFF00"/>
                </a:solidFill>
                <a:latin typeface="メイリオ" panose="020B0604030504040204" pitchFamily="50" charset="-128"/>
              </a:rPr>
              <a:t>困りごとを議論する」</a:t>
            </a:r>
            <a:endParaRPr lang="zh-TW" altLang="en-US" kern="0" dirty="0">
              <a:solidFill>
                <a:srgbClr val="FFFF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50642886"/>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TotalTime>
  <Words>370</Words>
  <Application>Microsoft Office PowerPoint</Application>
  <PresentationFormat>A4 210 x 297 mm</PresentationFormat>
  <Paragraphs>49</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HGP創英ﾌﾟﾚｾﾞﾝｽEB</vt:lpstr>
      <vt:lpstr>HGP創英角ｺﾞｼｯｸUB</vt:lpstr>
      <vt:lpstr>HG丸ｺﾞｼｯｸM-PRO</vt:lpstr>
      <vt:lpstr>Meiryo UI</vt:lpstr>
      <vt:lpstr>メイリオ</vt:lpstr>
      <vt:lpstr>游ゴシック</vt:lpstr>
      <vt:lpstr>Century Gothic</vt:lpstr>
      <vt:lpstr>Wingdings</vt:lpstr>
      <vt:lpstr>Wingdings 3</vt:lpstr>
      <vt:lpstr>スライス</vt:lpstr>
      <vt:lpstr>ものづくり産業等I oT化推進研究会セミナー ～IoTの最新トレンド情報とIoTの実現・実装でハマった現場の声～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ものづくり産業等I oT化推進研究会セミナー ～製造現場でのI oT活用事例と石川県の補助事業ご紹介～ </dc:title>
  <dc:creator>細川　達也</dc:creator>
  <cp:lastModifiedBy>yoshizawa</cp:lastModifiedBy>
  <cp:revision>38</cp:revision>
  <cp:lastPrinted>2019-06-25T00:55:24Z</cp:lastPrinted>
  <dcterms:modified xsi:type="dcterms:W3CDTF">2019-06-25T07:51:10Z</dcterms:modified>
</cp:coreProperties>
</file>