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2" r:id="rId2"/>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5FB"/>
    <a:srgbClr val="0150FF"/>
    <a:srgbClr val="DCE6F2"/>
    <a:srgbClr val="FDEADA"/>
    <a:srgbClr val="EAFDDF"/>
    <a:srgbClr val="EBF1DE"/>
    <a:srgbClr val="CCFFCC"/>
    <a:srgbClr val="FFFFCC"/>
    <a:srgbClr val="FF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5FD028-1D69-4D89-A593-0EB75DCD6257}" v="128" dt="2021-08-09T23:05:23.29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86" autoAdjust="0"/>
    <p:restoredTop sz="94660"/>
  </p:normalViewPr>
  <p:slideViewPr>
    <p:cSldViewPr>
      <p:cViewPr varScale="1">
        <p:scale>
          <a:sx n="47" d="100"/>
          <a:sy n="47" d="100"/>
        </p:scale>
        <p:origin x="2214" y="36"/>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DA685E68-331B-4E99-B819-98F6FAA87134}" type="datetimeFigureOut">
              <a:rPr kumimoji="1" lang="ja-JP" altLang="en-US" smtClean="0"/>
              <a:t>2022/7/20</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3213222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2022/7/20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2022/7/20</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6805" y="4601"/>
            <a:ext cx="7287705" cy="812878"/>
            <a:chOff x="172977" y="1855584"/>
            <a:chExt cx="6739841" cy="466865"/>
          </a:xfrm>
        </p:grpSpPr>
        <p:sp>
          <p:nvSpPr>
            <p:cNvPr id="6" name="Rectangle 2"/>
            <p:cNvSpPr>
              <a:spLocks noChangeArrowheads="1"/>
            </p:cNvSpPr>
            <p:nvPr/>
          </p:nvSpPr>
          <p:spPr bwMode="auto">
            <a:xfrm>
              <a:off x="253256" y="1855584"/>
              <a:ext cx="6659562" cy="462324"/>
            </a:xfrm>
            <a:prstGeom prst="rect">
              <a:avLst/>
            </a:prstGeom>
            <a:solidFill>
              <a:srgbClr val="002060"/>
            </a:solidFill>
            <a:ln>
              <a:noFill/>
            </a:ln>
            <a:effectLst/>
          </p:spPr>
          <p:txBody>
            <a:bodyPr wrap="none" anchor="ctr"/>
            <a:lstStyle/>
            <a:p>
              <a:endParaRPr lang="ja-JP" altLang="en-US"/>
            </a:p>
          </p:txBody>
        </p:sp>
        <p:sp>
          <p:nvSpPr>
            <p:cNvPr id="8" name="Text Box 80"/>
            <p:cNvSpPr txBox="1">
              <a:spLocks noChangeArrowheads="1"/>
            </p:cNvSpPr>
            <p:nvPr/>
          </p:nvSpPr>
          <p:spPr bwMode="auto">
            <a:xfrm>
              <a:off x="172977" y="1895556"/>
              <a:ext cx="6739841" cy="426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90000"/>
                </a:lnSpc>
              </a:pPr>
              <a:r>
                <a:rPr lang="ja-JP" altLang="en-US" sz="1800" b="1" u="none" dirty="0">
                  <a:solidFill>
                    <a:prstClr val="white"/>
                  </a:solidFill>
                  <a:latin typeface="Meiryo UI" panose="020B0604030504040204" pitchFamily="50" charset="-128"/>
                  <a:ea typeface="Meiryo UI" panose="020B0604030504040204" pitchFamily="50" charset="-128"/>
                </a:rPr>
                <a:t>　</a:t>
              </a:r>
              <a:r>
                <a:rPr lang="ja-JP" altLang="en-US" sz="1900" b="1" u="none" dirty="0">
                  <a:solidFill>
                    <a:prstClr val="white"/>
                  </a:solidFill>
                  <a:latin typeface="Meiryo UI" panose="020B0604030504040204" pitchFamily="50" charset="-128"/>
                  <a:ea typeface="Meiryo UI" panose="020B0604030504040204" pitchFamily="50" charset="-128"/>
                </a:rPr>
                <a:t>スマートエスイー</a:t>
              </a:r>
              <a:r>
                <a:rPr lang="en-US" altLang="ja-JP" sz="1900" b="1" u="none" dirty="0" err="1">
                  <a:solidFill>
                    <a:prstClr val="white"/>
                  </a:solidFill>
                  <a:latin typeface="Meiryo UI" panose="020B0604030504040204" pitchFamily="50" charset="-128"/>
                  <a:ea typeface="Meiryo UI" panose="020B0604030504040204" pitchFamily="50" charset="-128"/>
                </a:rPr>
                <a:t>IoT</a:t>
              </a:r>
              <a:r>
                <a:rPr lang="en-US" altLang="ja-JP" sz="1900" b="1" u="none" dirty="0">
                  <a:solidFill>
                    <a:prstClr val="white"/>
                  </a:solidFill>
                  <a:latin typeface="Meiryo UI" panose="020B0604030504040204" pitchFamily="50" charset="-128"/>
                  <a:ea typeface="Meiryo UI" panose="020B0604030504040204" pitchFamily="50" charset="-128"/>
                </a:rPr>
                <a:t>/AI</a:t>
              </a:r>
              <a:r>
                <a:rPr lang="ja-JP" altLang="en-US" sz="1900" b="1" u="none" dirty="0">
                  <a:solidFill>
                    <a:prstClr val="white"/>
                  </a:solidFill>
                  <a:latin typeface="Meiryo UI" panose="020B0604030504040204" pitchFamily="50" charset="-128"/>
                  <a:ea typeface="Meiryo UI" panose="020B0604030504040204" pitchFamily="50" charset="-128"/>
                </a:rPr>
                <a:t>石川スクール</a:t>
              </a:r>
              <a:endParaRPr lang="en-US" altLang="ja-JP" sz="1900" b="1" u="none" dirty="0">
                <a:solidFill>
                  <a:schemeClr val="bg1"/>
                </a:solidFill>
                <a:latin typeface="Meiryo UI" panose="020B0604030504040204" pitchFamily="50" charset="-128"/>
                <a:ea typeface="Meiryo UI" panose="020B0604030504040204" pitchFamily="50" charset="-128"/>
              </a:endParaRPr>
            </a:p>
            <a:p>
              <a:pPr algn="ctr" eaLnBrk="1" hangingPunct="1">
                <a:lnSpc>
                  <a:spcPct val="90000"/>
                </a:lnSpc>
              </a:pPr>
              <a:r>
                <a:rPr lang="en-US" altLang="ja-JP" sz="2800" b="1" u="none" dirty="0">
                  <a:solidFill>
                    <a:schemeClr val="bg1"/>
                  </a:solidFill>
                  <a:latin typeface="HGSｺﾞｼｯｸM" panose="020B0600000000000000" pitchFamily="50" charset="-128"/>
                  <a:ea typeface="HGSｺﾞｼｯｸM" panose="020B0600000000000000" pitchFamily="50" charset="-128"/>
                </a:rPr>
                <a:t>【</a:t>
              </a:r>
              <a:r>
                <a:rPr lang="ja-JP" altLang="en-US" sz="2800" b="1" u="none" dirty="0">
                  <a:solidFill>
                    <a:schemeClr val="bg1"/>
                  </a:solidFill>
                  <a:latin typeface="HGSｺﾞｼｯｸM" panose="020B0600000000000000" pitchFamily="50" charset="-128"/>
                  <a:ea typeface="HGSｺﾞｼｯｸM" panose="020B0600000000000000" pitchFamily="50" charset="-128"/>
                </a:rPr>
                <a:t> 一 括 参 加 申 込 書 </a:t>
              </a:r>
              <a:r>
                <a:rPr lang="en-US" altLang="ja-JP" sz="2800" b="1" u="none" dirty="0">
                  <a:solidFill>
                    <a:schemeClr val="bg1"/>
                  </a:solidFill>
                  <a:latin typeface="HGSｺﾞｼｯｸM" panose="020B0600000000000000" pitchFamily="50" charset="-128"/>
                  <a:ea typeface="HGSｺﾞｼｯｸM" panose="020B0600000000000000" pitchFamily="50" charset="-128"/>
                </a:rPr>
                <a:t>】</a:t>
              </a:r>
            </a:p>
          </p:txBody>
        </p:sp>
      </p:gr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4104506" y="39912"/>
            <a:ext cx="3065518" cy="338554"/>
          </a:xfrm>
          <a:prstGeom prst="rect">
            <a:avLst/>
          </a:prstGeom>
          <a:solidFill>
            <a:srgbClr val="FF0000">
              <a:alpha val="92941"/>
            </a:srgbClr>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600" u="none" dirty="0">
                <a:solidFill>
                  <a:schemeClr val="bg1"/>
                </a:solidFill>
                <a:ea typeface="HG創英角ｺﾞｼｯｸUB" pitchFamily="49" charset="-128"/>
              </a:rPr>
              <a:t>一括申込締切：９月２日（金）</a:t>
            </a:r>
          </a:p>
        </p:txBody>
      </p:sp>
      <p:graphicFrame>
        <p:nvGraphicFramePr>
          <p:cNvPr id="19" name="Group 106">
            <a:extLst>
              <a:ext uri="{FF2B5EF4-FFF2-40B4-BE49-F238E27FC236}">
                <a16:creationId xmlns:a16="http://schemas.microsoft.com/office/drawing/2014/main" id="{B7533BD6-74F8-4871-A58B-D96B1C635D4E}"/>
              </a:ext>
            </a:extLst>
          </p:cNvPr>
          <p:cNvGraphicFramePr>
            <a:graphicFrameLocks noGrp="1"/>
          </p:cNvGraphicFramePr>
          <p:nvPr>
            <p:extLst>
              <p:ext uri="{D42A27DB-BD31-4B8C-83A1-F6EECF244321}">
                <p14:modId xmlns:p14="http://schemas.microsoft.com/office/powerpoint/2010/main" val="1859773560"/>
              </p:ext>
            </p:extLst>
          </p:nvPr>
        </p:nvGraphicFramePr>
        <p:xfrm>
          <a:off x="169134" y="911607"/>
          <a:ext cx="6840000" cy="1332000"/>
        </p:xfrm>
        <a:graphic>
          <a:graphicData uri="http://schemas.openxmlformats.org/drawingml/2006/table">
            <a:tbl>
              <a:tblPr/>
              <a:tblGrid>
                <a:gridCol w="1227093">
                  <a:extLst>
                    <a:ext uri="{9D8B030D-6E8A-4147-A177-3AD203B41FA5}">
                      <a16:colId xmlns:a16="http://schemas.microsoft.com/office/drawing/2014/main" val="20000"/>
                    </a:ext>
                  </a:extLst>
                </a:gridCol>
                <a:gridCol w="2193194">
                  <a:extLst>
                    <a:ext uri="{9D8B030D-6E8A-4147-A177-3AD203B41FA5}">
                      <a16:colId xmlns:a16="http://schemas.microsoft.com/office/drawing/2014/main" val="20001"/>
                    </a:ext>
                  </a:extLst>
                </a:gridCol>
                <a:gridCol w="968394">
                  <a:extLst>
                    <a:ext uri="{9D8B030D-6E8A-4147-A177-3AD203B41FA5}">
                      <a16:colId xmlns:a16="http://schemas.microsoft.com/office/drawing/2014/main" val="20002"/>
                    </a:ext>
                  </a:extLst>
                </a:gridCol>
                <a:gridCol w="2451319">
                  <a:extLst>
                    <a:ext uri="{9D8B030D-6E8A-4147-A177-3AD203B41FA5}">
                      <a16:colId xmlns:a16="http://schemas.microsoft.com/office/drawing/2014/main" val="20003"/>
                    </a:ext>
                  </a:extLst>
                </a:gridCol>
              </a:tblGrid>
              <a:tr h="44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4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a:t>
                      </a:r>
                      <a:endParaRPr kumimoji="1" lang="ja-JP" altLang="en-US" sz="14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4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TEL</a:t>
                      </a:r>
                      <a:endPar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FAX</a:t>
                      </a:r>
                      <a:endPar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0" name="Group 106">
            <a:extLst>
              <a:ext uri="{FF2B5EF4-FFF2-40B4-BE49-F238E27FC236}">
                <a16:creationId xmlns:a16="http://schemas.microsoft.com/office/drawing/2014/main" id="{D81F7AAB-09FA-466E-ABEB-C6E5ECB5D600}"/>
              </a:ext>
            </a:extLst>
          </p:cNvPr>
          <p:cNvGraphicFramePr>
            <a:graphicFrameLocks noGrp="1"/>
          </p:cNvGraphicFramePr>
          <p:nvPr>
            <p:extLst>
              <p:ext uri="{D42A27DB-BD31-4B8C-83A1-F6EECF244321}">
                <p14:modId xmlns:p14="http://schemas.microsoft.com/office/powerpoint/2010/main" val="744337592"/>
              </p:ext>
            </p:extLst>
          </p:nvPr>
        </p:nvGraphicFramePr>
        <p:xfrm>
          <a:off x="172264" y="2237954"/>
          <a:ext cx="6840000" cy="1332000"/>
        </p:xfrm>
        <a:graphic>
          <a:graphicData uri="http://schemas.openxmlformats.org/drawingml/2006/table">
            <a:tbl>
              <a:tblPr/>
              <a:tblGrid>
                <a:gridCol w="322962">
                  <a:extLst>
                    <a:ext uri="{9D8B030D-6E8A-4147-A177-3AD203B41FA5}">
                      <a16:colId xmlns:a16="http://schemas.microsoft.com/office/drawing/2014/main" val="3265801703"/>
                    </a:ext>
                  </a:extLst>
                </a:gridCol>
                <a:gridCol w="904064">
                  <a:extLst>
                    <a:ext uri="{9D8B030D-6E8A-4147-A177-3AD203B41FA5}">
                      <a16:colId xmlns:a16="http://schemas.microsoft.com/office/drawing/2014/main" val="20000"/>
                    </a:ext>
                  </a:extLst>
                </a:gridCol>
                <a:gridCol w="2184824">
                  <a:extLst>
                    <a:ext uri="{9D8B030D-6E8A-4147-A177-3AD203B41FA5}">
                      <a16:colId xmlns:a16="http://schemas.microsoft.com/office/drawing/2014/main" val="20001"/>
                    </a:ext>
                  </a:extLst>
                </a:gridCol>
                <a:gridCol w="979404">
                  <a:extLst>
                    <a:ext uri="{9D8B030D-6E8A-4147-A177-3AD203B41FA5}">
                      <a16:colId xmlns:a16="http://schemas.microsoft.com/office/drawing/2014/main" val="20002"/>
                    </a:ext>
                  </a:extLst>
                </a:gridCol>
                <a:gridCol w="2448746">
                  <a:extLst>
                    <a:ext uri="{9D8B030D-6E8A-4147-A177-3AD203B41FA5}">
                      <a16:colId xmlns:a16="http://schemas.microsoft.com/office/drawing/2014/main" val="20003"/>
                    </a:ext>
                  </a:extLst>
                </a:gridCol>
              </a:tblGrid>
              <a:tr h="322385">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１人目</a:t>
                      </a:r>
                    </a:p>
                  </a:txBody>
                  <a:tcPr marT="45739" marB="45739"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ふりがな</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532797">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氏　名　　</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6818">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E-Mail</a:t>
                      </a:r>
                      <a:endPar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2141814" y="4903676"/>
            <a:ext cx="5136840" cy="323165"/>
          </a:xfrm>
          <a:prstGeom prst="rect">
            <a:avLst/>
          </a:prstGeom>
          <a:noFill/>
        </p:spPr>
        <p:txBody>
          <a:bodyPr wrap="square" rtlCol="0">
            <a:spAutoFit/>
          </a:bodyPr>
          <a:lstStyle/>
          <a:p>
            <a:pPr lvl="0" defTabSz="914400" fontAlgn="base">
              <a:spcBef>
                <a:spcPct val="20000"/>
              </a:spcBef>
              <a:spcAft>
                <a:spcPct val="0"/>
              </a:spcAft>
            </a:pPr>
            <a:r>
              <a:rPr lang="en-US" altLang="ja-JP" sz="1500" dirty="0">
                <a:latin typeface="HG創英角ｺﾞｼｯｸUB" panose="020B0909000000000000" pitchFamily="49" charset="-128"/>
                <a:ea typeface="HG創英角ｺﾞｼｯｸUB" panose="020B0909000000000000" pitchFamily="49" charset="-128"/>
              </a:rPr>
              <a:t>※</a:t>
            </a:r>
            <a:r>
              <a:rPr lang="ja-JP" altLang="en-US" sz="1500" dirty="0">
                <a:latin typeface="HG創英角ｺﾞｼｯｸUB" panose="020B0909000000000000" pitchFamily="49" charset="-128"/>
                <a:ea typeface="HG創英角ｺﾞｼｯｸUB" panose="020B0909000000000000" pitchFamily="49" charset="-128"/>
              </a:rPr>
              <a:t>会場の都合のため</a:t>
            </a:r>
            <a:r>
              <a:rPr lang="ja-JP" altLang="en-US" sz="1500" dirty="0">
                <a:solidFill>
                  <a:srgbClr val="FF0000"/>
                </a:solidFill>
                <a:latin typeface="HG創英角ｺﾞｼｯｸUB" panose="020B0909000000000000" pitchFamily="49" charset="-128"/>
                <a:ea typeface="HG創英角ｺﾞｼｯｸUB" panose="020B0909000000000000" pitchFamily="49" charset="-128"/>
              </a:rPr>
              <a:t>１社２名様限り</a:t>
            </a:r>
            <a:r>
              <a:rPr lang="ja-JP" altLang="en-US" sz="1500" dirty="0">
                <a:latin typeface="HG創英角ｺﾞｼｯｸUB" panose="020B0909000000000000" pitchFamily="49" charset="-128"/>
                <a:ea typeface="HG創英角ｺﾞｼｯｸUB" panose="020B0909000000000000" pitchFamily="49" charset="-128"/>
              </a:rPr>
              <a:t>でお願いいたします。</a:t>
            </a:r>
          </a:p>
        </p:txBody>
      </p:sp>
      <p:sp>
        <p:nvSpPr>
          <p:cNvPr id="28" name="テキスト ボックス 27">
            <a:extLst>
              <a:ext uri="{FF2B5EF4-FFF2-40B4-BE49-F238E27FC236}">
                <a16:creationId xmlns:a16="http://schemas.microsoft.com/office/drawing/2014/main" id="{103529B2-0DE5-48AC-AF6D-644165E6850E}"/>
              </a:ext>
            </a:extLst>
          </p:cNvPr>
          <p:cNvSpPr txBox="1"/>
          <p:nvPr/>
        </p:nvSpPr>
        <p:spPr>
          <a:xfrm>
            <a:off x="704594" y="6181826"/>
            <a:ext cx="5769079" cy="1015663"/>
          </a:xfrm>
          <a:prstGeom prst="rect">
            <a:avLst/>
          </a:prstGeom>
          <a:noFill/>
        </p:spPr>
        <p:txBody>
          <a:bodyPr wrap="square">
            <a:spAutoFit/>
          </a:bodyPr>
          <a:lstStyle/>
          <a:p>
            <a:pPr>
              <a:defRPr/>
            </a:pPr>
            <a:r>
              <a:rPr lang="en-US" altLang="ja-JP" sz="1000" u="none" dirty="0">
                <a:latin typeface="AR P丸ゴシック体M" pitchFamily="50" charset="-128"/>
                <a:ea typeface="AR P丸ゴシック体M" pitchFamily="50" charset="-128"/>
              </a:rPr>
              <a:t>【</a:t>
            </a:r>
            <a:r>
              <a:rPr lang="ja-JP" altLang="en-US" sz="1000" u="none" dirty="0">
                <a:latin typeface="AR P丸ゴシック体M" pitchFamily="50" charset="-128"/>
                <a:ea typeface="AR P丸ゴシック体M" pitchFamily="50" charset="-128"/>
              </a:rPr>
              <a:t>個人情報の取り扱いについて</a:t>
            </a:r>
            <a:r>
              <a:rPr lang="en-US" altLang="ja-JP" sz="1000" u="none" dirty="0">
                <a:latin typeface="AR P丸ゴシック体M" pitchFamily="50" charset="-128"/>
                <a:ea typeface="AR P丸ゴシック体M" pitchFamily="50" charset="-128"/>
              </a:rPr>
              <a:t>】</a:t>
            </a:r>
          </a:p>
          <a:p>
            <a:pPr>
              <a:defRPr/>
            </a:pPr>
            <a:r>
              <a:rPr lang="ja-JP" altLang="en-US" sz="10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1000" u="none" dirty="0">
              <a:latin typeface="AR P丸ゴシック体M" pitchFamily="50" charset="-128"/>
              <a:ea typeface="AR P丸ゴシック体M" pitchFamily="50" charset="-128"/>
            </a:endParaRPr>
          </a:p>
          <a:p>
            <a:pPr>
              <a:defRPr/>
            </a:pPr>
            <a:r>
              <a:rPr lang="ja-JP" altLang="en-US" sz="10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1000" u="none" dirty="0">
              <a:latin typeface="AR P丸ゴシック体M" pitchFamily="50" charset="-128"/>
              <a:ea typeface="AR P丸ゴシック体M" pitchFamily="50" charset="-128"/>
            </a:endParaRPr>
          </a:p>
          <a:p>
            <a:pPr>
              <a:defRPr/>
            </a:pPr>
            <a:r>
              <a:rPr lang="ja-JP" altLang="en-US" sz="1000" u="none" dirty="0">
                <a:latin typeface="AR P丸ゴシック体M" pitchFamily="50" charset="-128"/>
                <a:ea typeface="AR P丸ゴシック体M" pitchFamily="50" charset="-128"/>
              </a:rPr>
              <a:t>ご提供いただいた個人情報を正確に処理するように努めます。</a:t>
            </a:r>
          </a:p>
        </p:txBody>
      </p:sp>
      <p:grpSp>
        <p:nvGrpSpPr>
          <p:cNvPr id="7" name="グループ化 6"/>
          <p:cNvGrpSpPr/>
          <p:nvPr/>
        </p:nvGrpSpPr>
        <p:grpSpPr>
          <a:xfrm>
            <a:off x="349955" y="7168322"/>
            <a:ext cx="2962463" cy="2992490"/>
            <a:chOff x="349955" y="6913146"/>
            <a:chExt cx="2991210" cy="3247668"/>
          </a:xfrm>
        </p:grpSpPr>
        <p:sp>
          <p:nvSpPr>
            <p:cNvPr id="51" name="Rectangle 2"/>
            <p:cNvSpPr>
              <a:spLocks noChangeArrowheads="1"/>
            </p:cNvSpPr>
            <p:nvPr/>
          </p:nvSpPr>
          <p:spPr bwMode="auto">
            <a:xfrm>
              <a:off x="545757" y="6959897"/>
              <a:ext cx="2554053" cy="216000"/>
            </a:xfrm>
            <a:prstGeom prst="rect">
              <a:avLst/>
            </a:prstGeom>
            <a:solidFill>
              <a:srgbClr val="002060"/>
            </a:solidFill>
            <a:ln>
              <a:noFill/>
            </a:ln>
            <a:effectLst/>
          </p:spPr>
          <p:txBody>
            <a:bodyPr wrap="none" anchor="ctr"/>
            <a:lstStyle/>
            <a:p>
              <a:endParaRPr lang="ja-JP" altLang="en-US" dirty="0"/>
            </a:p>
          </p:txBody>
        </p:sp>
        <p:sp>
          <p:nvSpPr>
            <p:cNvPr id="52" name="Text Box 4"/>
            <p:cNvSpPr txBox="1">
              <a:spLocks noChangeArrowheads="1"/>
            </p:cNvSpPr>
            <p:nvPr/>
          </p:nvSpPr>
          <p:spPr bwMode="auto">
            <a:xfrm>
              <a:off x="1209250" y="6913146"/>
              <a:ext cx="13003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solidFill>
                    <a:schemeClr val="bg1"/>
                  </a:solidFill>
                  <a:ea typeface="HG創英角ｺﾞｼｯｸUB" pitchFamily="49" charset="-128"/>
                </a:rPr>
                <a:t>【 </a:t>
              </a:r>
              <a:r>
                <a:rPr lang="ja-JP" altLang="en-US" sz="1200" u="none" dirty="0">
                  <a:solidFill>
                    <a:schemeClr val="bg1"/>
                  </a:solidFill>
                  <a:ea typeface="HG創英角ｺﾞｼｯｸUB" pitchFamily="49" charset="-128"/>
                </a:rPr>
                <a:t>会 場 周 辺</a:t>
              </a:r>
              <a:r>
                <a:rPr lang="en-US" altLang="ja-JP" sz="1200" u="none" dirty="0">
                  <a:solidFill>
                    <a:schemeClr val="bg1"/>
                  </a:solidFill>
                  <a:ea typeface="HG創英角ｺﾞｼｯｸUB" pitchFamily="49" charset="-128"/>
                </a:rPr>
                <a:t> 】</a:t>
              </a:r>
              <a:endParaRPr lang="ja-JP" altLang="en-US" sz="1200" u="none" dirty="0">
                <a:solidFill>
                  <a:schemeClr val="bg1"/>
                </a:solidFill>
                <a:ea typeface="HG創英角ｺﾞｼｯｸUB" pitchFamily="49" charset="-128"/>
              </a:endParaRPr>
            </a:p>
          </p:txBody>
        </p:sp>
        <p:grpSp>
          <p:nvGrpSpPr>
            <p:cNvPr id="9" name="グループ化 8">
              <a:extLst>
                <a:ext uri="{FF2B5EF4-FFF2-40B4-BE49-F238E27FC236}">
                  <a16:creationId xmlns:a16="http://schemas.microsoft.com/office/drawing/2014/main" id="{5F915E62-D5AA-4C38-8220-A2CE33AD9C2C}"/>
                </a:ext>
              </a:extLst>
            </p:cNvPr>
            <p:cNvGrpSpPr/>
            <p:nvPr/>
          </p:nvGrpSpPr>
          <p:grpSpPr>
            <a:xfrm>
              <a:off x="349955" y="7186346"/>
              <a:ext cx="2991210" cy="2974468"/>
              <a:chOff x="393216" y="7811082"/>
              <a:chExt cx="2528949" cy="2412000"/>
            </a:xfrm>
          </p:grpSpPr>
          <p:pic>
            <p:nvPicPr>
              <p:cNvPr id="4" name="図 3"/>
              <p:cNvPicPr>
                <a:picLocks noChangeAspect="1"/>
              </p:cNvPicPr>
              <p:nvPr/>
            </p:nvPicPr>
            <p:blipFill>
              <a:blip r:embed="rId3"/>
              <a:stretch>
                <a:fillRect/>
              </a:stretch>
            </p:blipFill>
            <p:spPr>
              <a:xfrm>
                <a:off x="393216" y="7811082"/>
                <a:ext cx="2528949" cy="2412000"/>
              </a:xfrm>
              <a:prstGeom prst="rect">
                <a:avLst/>
              </a:prstGeom>
            </p:spPr>
          </p:pic>
          <p:cxnSp>
            <p:nvCxnSpPr>
              <p:cNvPr id="10" name="直線コネクタ 9"/>
              <p:cNvCxnSpPr/>
              <p:nvPr/>
            </p:nvCxnSpPr>
            <p:spPr>
              <a:xfrm>
                <a:off x="444312" y="8272324"/>
                <a:ext cx="126952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713202" y="8267562"/>
                <a:ext cx="94127" cy="34895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1773939" y="8616520"/>
                <a:ext cx="162000" cy="162000"/>
              </a:xfrm>
              <a:prstGeom prst="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grpSp>
      </p:grpSp>
      <p:sp>
        <p:nvSpPr>
          <p:cNvPr id="27"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387997" y="6971179"/>
            <a:ext cx="1672447" cy="246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54"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698237" y="8960187"/>
            <a:ext cx="3310898" cy="128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920-8580</a:t>
            </a:r>
            <a:r>
              <a:rPr lang="ja-JP" altLang="en-US" sz="1100" b="1" u="none" dirty="0">
                <a:latin typeface="Meiryo UI" panose="020B0604030504040204" pitchFamily="50" charset="-128"/>
                <a:ea typeface="Meiryo UI" panose="020B0604030504040204" pitchFamily="50" charset="-128"/>
              </a:rPr>
              <a:t>　石川県金沢市鞍月</a:t>
            </a:r>
            <a:r>
              <a:rPr lang="en-US" altLang="ja-JP" sz="11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400" b="1" u="none" dirty="0">
                <a:latin typeface="Meiryo UI" panose="020B0604030504040204" pitchFamily="50" charset="-128"/>
                <a:ea typeface="Meiryo UI" panose="020B0604030504040204" pitchFamily="50" charset="-128"/>
              </a:rPr>
              <a:t>　</a:t>
            </a:r>
            <a:r>
              <a:rPr lang="ja-JP" altLang="en-US" sz="1100" b="1" u="none" dirty="0">
                <a:latin typeface="Meiryo UI" panose="020B0604030504040204" pitchFamily="50" charset="-128"/>
                <a:ea typeface="Meiryo UI" panose="020B0604030504040204" pitchFamily="50" charset="-128"/>
              </a:rPr>
              <a:t>　石川県商工労働部産業政策課</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100" b="1" u="none" dirty="0">
                <a:latin typeface="Meiryo UI" panose="020B0604030504040204" pitchFamily="50" charset="-128"/>
                <a:ea typeface="Meiryo UI" panose="020B0604030504040204" pitchFamily="50" charset="-128"/>
              </a:rPr>
              <a:t> 　産業デジタル化支援グループ山本</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400" b="1" u="none"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ＴＥＬ：（０７６）２２５－１５１９</a:t>
            </a:r>
            <a:endParaRPr lang="en-US" altLang="ja-JP" sz="1100" b="1" u="none"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ＦＡＸ：</a:t>
            </a:r>
            <a:r>
              <a:rPr lang="ja-JP" altLang="en-US" sz="1100" b="1" dirty="0">
                <a:latin typeface="Meiryo UI" panose="020B0604030504040204" pitchFamily="50" charset="-128"/>
                <a:ea typeface="Meiryo UI" panose="020B0604030504040204" pitchFamily="50" charset="-128"/>
              </a:rPr>
              <a:t>（０７６）２２５－１５１４</a:t>
            </a:r>
            <a:endParaRPr lang="en-US" altLang="ja-JP" sz="1100" b="1"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a:t>
            </a:r>
            <a:r>
              <a:rPr lang="en-US" altLang="ja-JP" sz="1100" b="1" u="none" dirty="0">
                <a:latin typeface="Meiryo UI" panose="020B0604030504040204" pitchFamily="50" charset="-128"/>
                <a:ea typeface="Meiryo UI" panose="020B0604030504040204" pitchFamily="50" charset="-128"/>
              </a:rPr>
              <a:t>Mail </a:t>
            </a: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syoukou@pref.ishikawa.lg.jp</a:t>
            </a:r>
            <a:endParaRPr lang="ja-JP" altLang="en-US" sz="1100" b="1" u="none" dirty="0">
              <a:latin typeface="Meiryo UI" panose="020B0604030504040204" pitchFamily="50" charset="-128"/>
              <a:ea typeface="Meiryo UI" panose="020B0604030504040204" pitchFamily="50" charset="-128"/>
            </a:endParaRPr>
          </a:p>
        </p:txBody>
      </p:sp>
      <p:sp>
        <p:nvSpPr>
          <p:cNvPr id="55" name="Rectangle 2">
            <a:extLst>
              <a:ext uri="{FF2B5EF4-FFF2-40B4-BE49-F238E27FC236}">
                <a16:creationId xmlns:a16="http://schemas.microsoft.com/office/drawing/2014/main" id="{027BBF7E-91B6-4F3B-9133-3B2DB3393A18}"/>
              </a:ext>
            </a:extLst>
          </p:cNvPr>
          <p:cNvSpPr>
            <a:spLocks noChangeArrowheads="1"/>
          </p:cNvSpPr>
          <p:nvPr/>
        </p:nvSpPr>
        <p:spPr bwMode="auto">
          <a:xfrm>
            <a:off x="3750717" y="7197489"/>
            <a:ext cx="2921709" cy="203840"/>
          </a:xfrm>
          <a:prstGeom prst="rect">
            <a:avLst/>
          </a:prstGeom>
          <a:solidFill>
            <a:srgbClr val="002060"/>
          </a:solidFill>
          <a:ln>
            <a:noFill/>
          </a:ln>
          <a:effectLst/>
        </p:spPr>
        <p:txBody>
          <a:bodyPr wrap="none" anchor="ctr"/>
          <a:lstStyle/>
          <a:p>
            <a:endParaRPr lang="ja-JP" altLang="en-US" dirty="0"/>
          </a:p>
        </p:txBody>
      </p:sp>
      <p:sp>
        <p:nvSpPr>
          <p:cNvPr id="56"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394086" y="7160298"/>
            <a:ext cx="1808639" cy="261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solidFill>
                  <a:schemeClr val="bg1"/>
                </a:solidFill>
                <a:ea typeface="HG創英角ｺﾞｼｯｸUB" pitchFamily="49" charset="-128"/>
              </a:rPr>
              <a:t>【 </a:t>
            </a:r>
            <a:r>
              <a:rPr lang="ja-JP" altLang="en-US" sz="1200" u="none" dirty="0">
                <a:solidFill>
                  <a:schemeClr val="bg1"/>
                </a:solidFill>
                <a:ea typeface="HG創英角ｺﾞｼｯｸUB" pitchFamily="49" charset="-128"/>
              </a:rPr>
              <a:t>申込み及び問合せ先</a:t>
            </a:r>
            <a:r>
              <a:rPr lang="en-US" altLang="ja-JP" sz="1200" u="none" dirty="0">
                <a:solidFill>
                  <a:schemeClr val="bg1"/>
                </a:solidFill>
                <a:ea typeface="HG創英角ｺﾞｼｯｸUB" pitchFamily="49" charset="-128"/>
              </a:rPr>
              <a:t>】</a:t>
            </a:r>
            <a:endParaRPr lang="ja-JP" altLang="en-US" sz="1200" u="none" dirty="0">
              <a:solidFill>
                <a:schemeClr val="bg1"/>
              </a:solidFill>
              <a:ea typeface="HG創英角ｺﾞｼｯｸUB" pitchFamily="49" charset="-128"/>
            </a:endParaRPr>
          </a:p>
        </p:txBody>
      </p:sp>
      <p:sp>
        <p:nvSpPr>
          <p:cNvPr id="53"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647815" y="7649888"/>
            <a:ext cx="3024611" cy="1132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n-ea"/>
                <a:ea typeface="+mn-ea"/>
              </a:rPr>
              <a:t>申込書に所定事項をご記入の上、</a:t>
            </a:r>
            <a:endParaRPr lang="en-US" altLang="ja-JP" sz="1200" b="1" u="none" dirty="0">
              <a:latin typeface="+mn-ea"/>
              <a:ea typeface="+mn-ea"/>
            </a:endParaRPr>
          </a:p>
          <a:p>
            <a:pPr eaLnBrk="1" hangingPunct="1">
              <a:lnSpc>
                <a:spcPct val="120000"/>
              </a:lnSpc>
            </a:pPr>
            <a:r>
              <a:rPr lang="ja-JP" altLang="en-US" sz="1200" b="1" u="none" dirty="0">
                <a:latin typeface="+mn-ea"/>
                <a:ea typeface="+mn-ea"/>
              </a:rPr>
              <a:t>ＦＡＸまたは電子メール、あるいは</a:t>
            </a:r>
            <a:endParaRPr lang="en-US" altLang="ja-JP" sz="1200" b="1" u="none" dirty="0">
              <a:latin typeface="+mn-ea"/>
              <a:ea typeface="+mn-ea"/>
            </a:endParaRPr>
          </a:p>
          <a:p>
            <a:pPr eaLnBrk="1" hangingPunct="1">
              <a:lnSpc>
                <a:spcPct val="120000"/>
              </a:lnSpc>
            </a:pPr>
            <a:r>
              <a:rPr lang="en-US" altLang="ja-JP" sz="1200" b="1" u="none" dirty="0">
                <a:latin typeface="+mn-ea"/>
                <a:ea typeface="+mn-ea"/>
              </a:rPr>
              <a:t>WEB</a:t>
            </a:r>
            <a:r>
              <a:rPr lang="ja-JP" altLang="en-US" sz="1200" b="1" u="none" dirty="0">
                <a:latin typeface="+mn-ea"/>
                <a:ea typeface="+mn-ea"/>
              </a:rPr>
              <a:t>申込書にてお申込み下さい。</a:t>
            </a:r>
            <a:endParaRPr lang="en-US" altLang="ja-JP" sz="1200" b="1" u="none" dirty="0">
              <a:latin typeface="+mn-ea"/>
              <a:ea typeface="+mn-ea"/>
            </a:endParaRPr>
          </a:p>
          <a:p>
            <a:pPr eaLnBrk="1" hangingPunct="1">
              <a:lnSpc>
                <a:spcPct val="120000"/>
              </a:lnSpc>
            </a:pPr>
            <a:endParaRPr lang="en-US" altLang="ja-JP" sz="400" b="1" u="none" dirty="0">
              <a:latin typeface="+mn-ea"/>
              <a:ea typeface="+mn-ea"/>
            </a:endParaRPr>
          </a:p>
          <a:p>
            <a:pPr eaLnBrk="1" hangingPunct="1"/>
            <a:r>
              <a:rPr lang="en-US" altLang="ja-JP" sz="1200" b="1" u="none" dirty="0">
                <a:latin typeface="+mn-ea"/>
                <a:ea typeface="+mn-ea"/>
              </a:rPr>
              <a:t>※</a:t>
            </a:r>
            <a:r>
              <a:rPr lang="en-US" altLang="ja-JP" sz="1200" u="none" dirty="0">
                <a:latin typeface="+mn-ea"/>
                <a:ea typeface="+mn-ea"/>
              </a:rPr>
              <a:t>WEB</a:t>
            </a:r>
            <a:r>
              <a:rPr lang="ja-JP" altLang="en-US" sz="1200" u="none" dirty="0">
                <a:latin typeface="+mn-ea"/>
                <a:ea typeface="+mn-ea"/>
              </a:rPr>
              <a:t>申込書はこちらの</a:t>
            </a:r>
            <a:r>
              <a:rPr lang="en-US" altLang="ja-JP" sz="1200" u="none" dirty="0">
                <a:latin typeface="+mn-ea"/>
                <a:ea typeface="+mn-ea"/>
              </a:rPr>
              <a:t>QR</a:t>
            </a:r>
            <a:r>
              <a:rPr lang="ja-JP" altLang="en-US" sz="1200" u="none" dirty="0">
                <a:latin typeface="+mn-ea"/>
                <a:ea typeface="+mn-ea"/>
              </a:rPr>
              <a:t>コードを</a:t>
            </a:r>
            <a:endParaRPr lang="en-US" altLang="ja-JP" sz="1200" u="none" dirty="0">
              <a:latin typeface="+mn-ea"/>
              <a:ea typeface="+mn-ea"/>
            </a:endParaRPr>
          </a:p>
          <a:p>
            <a:pPr eaLnBrk="1" hangingPunct="1"/>
            <a:r>
              <a:rPr lang="ja-JP" altLang="en-US" sz="1200" u="none" dirty="0">
                <a:latin typeface="+mn-ea"/>
                <a:ea typeface="+mn-ea"/>
              </a:rPr>
              <a:t>　 読み取って頂き、申込書をご提出ください</a:t>
            </a:r>
          </a:p>
        </p:txBody>
      </p:sp>
      <p:graphicFrame>
        <p:nvGraphicFramePr>
          <p:cNvPr id="31" name="Group 106">
            <a:extLst>
              <a:ext uri="{FF2B5EF4-FFF2-40B4-BE49-F238E27FC236}">
                <a16:creationId xmlns:a16="http://schemas.microsoft.com/office/drawing/2014/main" id="{D81F7AAB-09FA-466E-ABEB-C6E5ECB5D600}"/>
              </a:ext>
            </a:extLst>
          </p:cNvPr>
          <p:cNvGraphicFramePr>
            <a:graphicFrameLocks noGrp="1"/>
          </p:cNvGraphicFramePr>
          <p:nvPr>
            <p:extLst>
              <p:ext uri="{D42A27DB-BD31-4B8C-83A1-F6EECF244321}">
                <p14:modId xmlns:p14="http://schemas.microsoft.com/office/powerpoint/2010/main" val="971581072"/>
              </p:ext>
            </p:extLst>
          </p:nvPr>
        </p:nvGraphicFramePr>
        <p:xfrm>
          <a:off x="171044" y="3571676"/>
          <a:ext cx="6840000" cy="1332000"/>
        </p:xfrm>
        <a:graphic>
          <a:graphicData uri="http://schemas.openxmlformats.org/drawingml/2006/table">
            <a:tbl>
              <a:tblPr/>
              <a:tblGrid>
                <a:gridCol w="322962">
                  <a:extLst>
                    <a:ext uri="{9D8B030D-6E8A-4147-A177-3AD203B41FA5}">
                      <a16:colId xmlns:a16="http://schemas.microsoft.com/office/drawing/2014/main" val="3265801703"/>
                    </a:ext>
                  </a:extLst>
                </a:gridCol>
                <a:gridCol w="904064">
                  <a:extLst>
                    <a:ext uri="{9D8B030D-6E8A-4147-A177-3AD203B41FA5}">
                      <a16:colId xmlns:a16="http://schemas.microsoft.com/office/drawing/2014/main" val="20000"/>
                    </a:ext>
                  </a:extLst>
                </a:gridCol>
                <a:gridCol w="2184824">
                  <a:extLst>
                    <a:ext uri="{9D8B030D-6E8A-4147-A177-3AD203B41FA5}">
                      <a16:colId xmlns:a16="http://schemas.microsoft.com/office/drawing/2014/main" val="20001"/>
                    </a:ext>
                  </a:extLst>
                </a:gridCol>
                <a:gridCol w="979404">
                  <a:extLst>
                    <a:ext uri="{9D8B030D-6E8A-4147-A177-3AD203B41FA5}">
                      <a16:colId xmlns:a16="http://schemas.microsoft.com/office/drawing/2014/main" val="20002"/>
                    </a:ext>
                  </a:extLst>
                </a:gridCol>
                <a:gridCol w="2448746">
                  <a:extLst>
                    <a:ext uri="{9D8B030D-6E8A-4147-A177-3AD203B41FA5}">
                      <a16:colId xmlns:a16="http://schemas.microsoft.com/office/drawing/2014/main" val="20003"/>
                    </a:ext>
                  </a:extLst>
                </a:gridCol>
              </a:tblGrid>
              <a:tr h="322384">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２人目</a:t>
                      </a:r>
                    </a:p>
                  </a:txBody>
                  <a:tcPr marT="45739" marB="45739"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ふりがな</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532798">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氏　名　　</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6818">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E-Mail</a:t>
                      </a:r>
                      <a:endPar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32" name="テキスト ボックス 31">
            <a:extLst>
              <a:ext uri="{FF2B5EF4-FFF2-40B4-BE49-F238E27FC236}">
                <a16:creationId xmlns:a16="http://schemas.microsoft.com/office/drawing/2014/main" id="{E3BC8940-F1CE-44DC-9CBB-A4C165A2CA8B}"/>
              </a:ext>
            </a:extLst>
          </p:cNvPr>
          <p:cNvSpPr txBox="1"/>
          <p:nvPr/>
        </p:nvSpPr>
        <p:spPr>
          <a:xfrm>
            <a:off x="6747711" y="9932414"/>
            <a:ext cx="471604" cy="400110"/>
          </a:xfrm>
          <a:prstGeom prst="rect">
            <a:avLst/>
          </a:prstGeom>
          <a:noFill/>
        </p:spPr>
        <p:txBody>
          <a:bodyPr wrap="none" rtlCol="0">
            <a:spAutoFit/>
          </a:bodyPr>
          <a:lstStyle/>
          <a:p>
            <a:r>
              <a:rPr lang="en-US" altLang="ja-JP" sz="2000" dirty="0"/>
              <a:t>-2-</a:t>
            </a:r>
            <a:endParaRPr lang="ja-JP" altLang="en-US" sz="2000" dirty="0"/>
          </a:p>
        </p:txBody>
      </p:sp>
      <p:sp>
        <p:nvSpPr>
          <p:cNvPr id="33"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51614" y="5216753"/>
            <a:ext cx="3539498"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2000" u="none" dirty="0">
                <a:ea typeface="HG創英角ｺﾞｼｯｸUB" pitchFamily="49" charset="-128"/>
              </a:rPr>
              <a:t>＜コース毎の申込の場合＞</a:t>
            </a:r>
            <a:endParaRPr lang="en-US" altLang="ja-JP" sz="2000" u="none" dirty="0">
              <a:ea typeface="HG創英角ｺﾞｼｯｸUB" pitchFamily="49" charset="-128"/>
            </a:endParaRPr>
          </a:p>
          <a:p>
            <a:pPr lvl="0" eaLnBrk="1" hangingPunct="1"/>
            <a:r>
              <a:rPr lang="ja-JP" altLang="en-US" sz="1400" u="none" dirty="0">
                <a:ea typeface="HG創英角ｺﾞｼｯｸUB" pitchFamily="49" charset="-128"/>
              </a:rPr>
              <a:t>　１コース：１５，０００円／人</a:t>
            </a:r>
            <a:endParaRPr lang="en-US" altLang="ja-JP" sz="1400" u="none" dirty="0">
              <a:ea typeface="HG創英角ｺﾞｼｯｸUB" pitchFamily="49" charset="-128"/>
            </a:endParaRPr>
          </a:p>
          <a:p>
            <a:pPr lvl="0" eaLnBrk="1" hangingPunct="1"/>
            <a:r>
              <a:rPr lang="ja-JP" altLang="en-US" sz="1400" u="none" dirty="0">
                <a:ea typeface="HG創英角ｺﾞｼｯｸUB" pitchFamily="49" charset="-128"/>
              </a:rPr>
              <a:t>　</a:t>
            </a:r>
            <a:r>
              <a:rPr lang="en-US" altLang="ja-JP" sz="1100" u="none" dirty="0">
                <a:ea typeface="HG創英角ｺﾞｼｯｸUB" pitchFamily="49" charset="-128"/>
              </a:rPr>
              <a:t>※</a:t>
            </a:r>
            <a:r>
              <a:rPr lang="ja-JP" altLang="en-US" sz="1100" u="none" dirty="0">
                <a:ea typeface="HG創英角ｺﾞｼｯｸUB" pitchFamily="49" charset="-128"/>
              </a:rPr>
              <a:t>コース毎に３コースを申込む場合は、</a:t>
            </a:r>
            <a:endParaRPr lang="en-US" altLang="ja-JP" sz="1100" u="none" dirty="0">
              <a:ea typeface="HG創英角ｺﾞｼｯｸUB" pitchFamily="49" charset="-128"/>
            </a:endParaRPr>
          </a:p>
          <a:p>
            <a:pPr lvl="0" eaLnBrk="1" hangingPunct="1"/>
            <a:r>
              <a:rPr lang="ja-JP" altLang="en-US" sz="1100" u="none" dirty="0">
                <a:ea typeface="HG創英角ｺﾞｼｯｸUB" pitchFamily="49" charset="-128"/>
              </a:rPr>
              <a:t>　　 ４５，０００円／人となります。</a:t>
            </a:r>
            <a:endParaRPr lang="en-US" altLang="ja-JP" sz="1400" u="none" dirty="0">
              <a:ea typeface="HG創英角ｺﾞｼｯｸUB" pitchFamily="49" charset="-128"/>
            </a:endParaRPr>
          </a:p>
        </p:txBody>
      </p:sp>
      <p:sp>
        <p:nvSpPr>
          <p:cNvPr id="34" name="矢印: 右 1">
            <a:extLst>
              <a:ext uri="{FF2B5EF4-FFF2-40B4-BE49-F238E27FC236}">
                <a16:creationId xmlns:a16="http://schemas.microsoft.com/office/drawing/2014/main" id="{DF7E4437-80AB-4008-B5AB-1F8573F88B12}"/>
              </a:ext>
            </a:extLst>
          </p:cNvPr>
          <p:cNvSpPr/>
          <p:nvPr/>
        </p:nvSpPr>
        <p:spPr>
          <a:xfrm>
            <a:off x="3301310" y="5600974"/>
            <a:ext cx="484423" cy="41232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5"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3679817" y="5214253"/>
            <a:ext cx="3539498"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2000" u="none" dirty="0">
                <a:ea typeface="HG創英角ｺﾞｼｯｸUB" pitchFamily="49" charset="-128"/>
              </a:rPr>
              <a:t>＜</a:t>
            </a:r>
            <a:r>
              <a:rPr lang="ja-JP" altLang="en-US" sz="2000" u="none" dirty="0">
                <a:solidFill>
                  <a:srgbClr val="FF0000"/>
                </a:solidFill>
                <a:ea typeface="HG創英角ｺﾞｼｯｸUB" pitchFamily="49" charset="-128"/>
              </a:rPr>
              <a:t>全コース一括申込の場合</a:t>
            </a:r>
            <a:r>
              <a:rPr lang="ja-JP" altLang="en-US" sz="2000" u="none" dirty="0">
                <a:ea typeface="HG創英角ｺﾞｼｯｸUB" pitchFamily="49" charset="-128"/>
              </a:rPr>
              <a:t>＞</a:t>
            </a:r>
          </a:p>
          <a:p>
            <a:pPr eaLnBrk="1" hangingPunct="1"/>
            <a:r>
              <a:rPr lang="ja-JP" altLang="en-US" sz="1400" u="none" dirty="0">
                <a:ea typeface="HG創英角ｺﾞｼｯｸUB" pitchFamily="49" charset="-128"/>
              </a:rPr>
              <a:t>　３コース：</a:t>
            </a:r>
            <a:r>
              <a:rPr lang="ja-JP" altLang="en-US" sz="1400" u="none" dirty="0">
                <a:solidFill>
                  <a:srgbClr val="FF0000"/>
                </a:solidFill>
                <a:ea typeface="HG創英角ｺﾞｼｯｸUB" pitchFamily="49" charset="-128"/>
              </a:rPr>
              <a:t>２５，０００</a:t>
            </a:r>
            <a:r>
              <a:rPr lang="ja-JP" altLang="en-US" sz="1400" u="none" dirty="0">
                <a:ea typeface="HG創英角ｺﾞｼｯｸUB" pitchFamily="49" charset="-128"/>
              </a:rPr>
              <a:t>円／人</a:t>
            </a:r>
            <a:endParaRPr lang="en-US" altLang="ja-JP" sz="1400" u="none" dirty="0">
              <a:ea typeface="HG創英角ｺﾞｼｯｸUB" pitchFamily="49" charset="-128"/>
            </a:endParaRPr>
          </a:p>
          <a:p>
            <a:pPr lvl="0" eaLnBrk="1" hangingPunct="1"/>
            <a:r>
              <a:rPr lang="ja-JP" altLang="en-US" sz="1400" u="none" dirty="0">
                <a:ea typeface="HG創英角ｺﾞｼｯｸUB" pitchFamily="49" charset="-128"/>
              </a:rPr>
              <a:t>　　 </a:t>
            </a:r>
            <a:r>
              <a:rPr lang="en-US" altLang="ja-JP" sz="1100" u="none" dirty="0">
                <a:ea typeface="HG創英角ｺﾞｼｯｸUB" pitchFamily="49" charset="-128"/>
              </a:rPr>
              <a:t>※</a:t>
            </a:r>
            <a:r>
              <a:rPr lang="ja-JP" altLang="en-US" sz="1100" u="none" dirty="0">
                <a:ea typeface="HG創英角ｺﾞｼｯｸUB" pitchFamily="49" charset="-128"/>
              </a:rPr>
              <a:t>コース毎の申込は、９月３日</a:t>
            </a:r>
            <a:r>
              <a:rPr lang="en-US" altLang="ja-JP" sz="1100" u="none" dirty="0">
                <a:ea typeface="HG創英角ｺﾞｼｯｸUB" pitchFamily="49" charset="-128"/>
              </a:rPr>
              <a:t>(</a:t>
            </a:r>
            <a:r>
              <a:rPr lang="ja-JP" altLang="en-US" sz="1100" u="none" dirty="0">
                <a:ea typeface="HG創英角ｺﾞｼｯｸUB" pitchFamily="49" charset="-128"/>
              </a:rPr>
              <a:t>土</a:t>
            </a:r>
            <a:r>
              <a:rPr lang="en-US" altLang="ja-JP" sz="1100" u="none" dirty="0">
                <a:ea typeface="HG創英角ｺﾞｼｯｸUB" pitchFamily="49" charset="-128"/>
              </a:rPr>
              <a:t>)</a:t>
            </a:r>
          </a:p>
          <a:p>
            <a:pPr lvl="0" eaLnBrk="1" hangingPunct="1"/>
            <a:r>
              <a:rPr lang="ja-JP" altLang="en-US" sz="1100" u="none" dirty="0">
                <a:ea typeface="HG創英角ｺﾞｼｯｸUB" pitchFamily="49" charset="-128"/>
              </a:rPr>
              <a:t>　 　　   からの開始を予定しております。</a:t>
            </a:r>
          </a:p>
        </p:txBody>
      </p:sp>
      <p:pic>
        <p:nvPicPr>
          <p:cNvPr id="12" name="図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36006" y="7554171"/>
            <a:ext cx="1038598" cy="1038598"/>
          </a:xfrm>
          <a:prstGeom prst="rect">
            <a:avLst/>
          </a:prstGeom>
        </p:spPr>
      </p:pic>
    </p:spTree>
    <p:extLst>
      <p:ext uri="{BB962C8B-B14F-4D97-AF65-F5344CB8AC3E}">
        <p14:creationId xmlns:p14="http://schemas.microsoft.com/office/powerpoint/2010/main" val="4944709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2362</TotalTime>
  <Words>202</Words>
  <Application>Microsoft Office PowerPoint</Application>
  <PresentationFormat>ユーザー設定</PresentationFormat>
  <Paragraphs>51</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AR P丸ゴシック体M</vt:lpstr>
      <vt:lpstr>HGPｺﾞｼｯｸM</vt:lpstr>
      <vt:lpstr>HGSｺﾞｼｯｸM</vt:lpstr>
      <vt:lpstr>HG創英角ｺﾞｼｯｸUB</vt:lpstr>
      <vt:lpstr>Meiryo UI</vt:lpstr>
      <vt:lpstr>ＭＳ Ｐゴシック</vt:lpstr>
      <vt:lpstr>游ゴシック</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大村　明裕</dc:creator>
  <cp:lastModifiedBy>山本　喬久</cp:lastModifiedBy>
  <cp:revision>58</cp:revision>
  <cp:lastPrinted>2021-08-13T09:41:56Z</cp:lastPrinted>
  <dcterms:modified xsi:type="dcterms:W3CDTF">2022-07-20T02:46:34Z</dcterms:modified>
</cp:coreProperties>
</file>