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3" r:id="rId2"/>
    <p:sldId id="262" r:id="rId3"/>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9CB"/>
    <a:srgbClr val="E8E7C9"/>
    <a:srgbClr val="B384DA"/>
    <a:srgbClr val="CAC59D"/>
    <a:srgbClr val="0000CC"/>
    <a:srgbClr val="FF9900"/>
    <a:srgbClr val="FFCC66"/>
    <a:srgbClr val="FFCC99"/>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14" autoAdjust="0"/>
    <p:restoredTop sz="86370" autoAdjust="0"/>
  </p:normalViewPr>
  <p:slideViewPr>
    <p:cSldViewPr>
      <p:cViewPr>
        <p:scale>
          <a:sx n="100" d="100"/>
          <a:sy n="100" d="100"/>
        </p:scale>
        <p:origin x="1008" y="-1952"/>
      </p:cViewPr>
      <p:guideLst>
        <p:guide orient="horz" pos="3232"/>
        <p:guide pos="2267"/>
      </p:guideLst>
    </p:cSldViewPr>
  </p:slideViewPr>
  <p:outlineViewPr>
    <p:cViewPr>
      <p:scale>
        <a:sx n="100" d="100"/>
        <a:sy n="100"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7" d="100"/>
          <a:sy n="47" d="100"/>
        </p:scale>
        <p:origin x="280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A99C58C3-BB56-4598-9D14-F9F15666DB1D}" type="datetimeFigureOut">
              <a:rPr kumimoji="1" lang="ja-JP" altLang="en-US" smtClean="0"/>
              <a:t>2024/4/12</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BF85B35-DB5F-4AD8-8A72-12BE100B5641}" type="slidenum">
              <a:rPr kumimoji="1" lang="ja-JP" altLang="en-US" smtClean="0"/>
              <a:t>‹#›</a:t>
            </a:fld>
            <a:endParaRPr kumimoji="1" lang="ja-JP" altLang="en-US"/>
          </a:p>
        </p:txBody>
      </p:sp>
    </p:spTree>
    <p:extLst>
      <p:ext uri="{BB962C8B-B14F-4D97-AF65-F5344CB8AC3E}">
        <p14:creationId xmlns:p14="http://schemas.microsoft.com/office/powerpoint/2010/main" val="2963080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A685E68-331B-4E99-B819-98F6FAA87134}" type="datetimeFigureOut">
              <a:rPr kumimoji="1" lang="ja-JP" altLang="en-US" smtClean="0"/>
              <a:t>2024/4/12</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16591390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4" name="テキスト ボックス 23"/>
          <p:cNvSpPr txBox="1"/>
          <p:nvPr userDrawn="1"/>
        </p:nvSpPr>
        <p:spPr>
          <a:xfrm>
            <a:off x="364865" y="2514061"/>
            <a:ext cx="6851712" cy="646331"/>
          </a:xfrm>
          <a:prstGeom prst="rect">
            <a:avLst/>
          </a:prstGeom>
          <a:noFill/>
        </p:spPr>
        <p:txBody>
          <a:bodyPr wrap="square" rtlCol="0">
            <a:spAutoFit/>
          </a:bodyPr>
          <a:lstStyle/>
          <a:p>
            <a:pPr>
              <a:lnSpc>
                <a:spcPct val="100000"/>
              </a:lnSpc>
            </a:pPr>
            <a:r>
              <a:rPr kumimoji="1" lang="ja-JP" altLang="en-US" sz="1500" dirty="0">
                <a:latin typeface="Meiryo UI" panose="020B0604030504040204" pitchFamily="50" charset="-128"/>
                <a:ea typeface="Meiryo UI" panose="020B0604030504040204" pitchFamily="50" charset="-128"/>
              </a:rPr>
              <a:t> 　　　　：県内のモノづくり企業等の経営者</a:t>
            </a:r>
            <a:r>
              <a:rPr kumimoji="1"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代表者、役員、管理者等</a:t>
            </a:r>
            <a:r>
              <a:rPr lang="en-US" altLang="ja-JP" sz="1300" dirty="0">
                <a:latin typeface="Meiryo UI" panose="020B0604030504040204" pitchFamily="50" charset="-128"/>
                <a:ea typeface="Meiryo UI" panose="020B0604030504040204" pitchFamily="50" charset="-128"/>
              </a:rPr>
              <a:t>)</a:t>
            </a:r>
          </a:p>
          <a:p>
            <a:pPr>
              <a:lnSpc>
                <a:spcPct val="100000"/>
              </a:lnSpc>
            </a:pPr>
            <a:r>
              <a:rPr kumimoji="1" lang="ja-JP" altLang="en-US" sz="1400" b="1" dirty="0">
                <a:latin typeface="Meiryo UI" panose="020B0604030504040204" pitchFamily="50" charset="-128"/>
                <a:ea typeface="Meiryo UI" panose="020B0604030504040204" pitchFamily="50" charset="-128"/>
              </a:rPr>
              <a:t>　　　　　　　　　　　　　　　　　　　　　　　　　　　　　　　</a:t>
            </a:r>
            <a:r>
              <a:rPr kumimoji="1" lang="ja-JP" altLang="en-US" sz="2000" b="1" dirty="0">
                <a:latin typeface="Meiryo UI" panose="020B0604030504040204" pitchFamily="50" charset="-128"/>
                <a:ea typeface="Meiryo UI" panose="020B0604030504040204" pitchFamily="50" charset="-128"/>
              </a:rPr>
              <a:t>　　４</a:t>
            </a:r>
            <a:r>
              <a:rPr kumimoji="1" lang="en-US" altLang="ja-JP" sz="2000" b="1" dirty="0">
                <a:latin typeface="Meiryo UI" panose="020B0604030504040204" pitchFamily="50" charset="-128"/>
                <a:ea typeface="Meiryo UI" panose="020B0604030504040204" pitchFamily="50" charset="-128"/>
              </a:rPr>
              <a:t>0</a:t>
            </a:r>
            <a:r>
              <a:rPr kumimoji="1" lang="ja-JP" altLang="en-US" sz="1600" dirty="0">
                <a:latin typeface="Meiryo UI" panose="020B0604030504040204" pitchFamily="50" charset="-128"/>
                <a:ea typeface="Meiryo UI" panose="020B0604030504040204" pitchFamily="50" charset="-128"/>
              </a:rPr>
              <a:t>名程度</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先着</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25" name="テキスト ボックス 24"/>
          <p:cNvSpPr txBox="1"/>
          <p:nvPr userDrawn="1"/>
        </p:nvSpPr>
        <p:spPr>
          <a:xfrm>
            <a:off x="112565" y="596338"/>
            <a:ext cx="7163499" cy="1267648"/>
          </a:xfrm>
          <a:prstGeom prst="rect">
            <a:avLst/>
          </a:prstGeom>
          <a:noFill/>
        </p:spPr>
        <p:txBody>
          <a:bodyPr wrap="square" rtlCol="0">
            <a:noAutofit/>
          </a:bodyPr>
          <a:lstStyle/>
          <a:p>
            <a:r>
              <a:rPr lang="ja-JP" altLang="en-US" sz="500" dirty="0">
                <a:latin typeface="Meiryo UI" panose="020B0604030504040204" pitchFamily="50" charset="-128"/>
                <a:ea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endParaRPr>
          </a:p>
          <a:p>
            <a:pPr>
              <a:lnSpc>
                <a:spcPts val="1700"/>
              </a:lnSpc>
            </a:pPr>
            <a:r>
              <a:rPr lang="ja-JP" altLang="en-US" sz="1500" b="1" dirty="0">
                <a:solidFill>
                  <a:srgbClr val="FF0000"/>
                </a:solidFill>
                <a:latin typeface="Meiryo UI" panose="020B0604030504040204" pitchFamily="50" charset="-128"/>
                <a:ea typeface="Meiryo UI" panose="020B0604030504040204" pitchFamily="50" charset="-128"/>
              </a:rPr>
              <a:t>　　　　　　</a:t>
            </a:r>
            <a:r>
              <a:rPr lang="ja-JP" altLang="en-US" sz="1500" b="0" dirty="0">
                <a:solidFill>
                  <a:srgbClr val="FF0000"/>
                </a:solidFill>
                <a:latin typeface="Meiryo UI" panose="020B0604030504040204" pitchFamily="50" charset="-128"/>
                <a:ea typeface="Meiryo UI" panose="020B0604030504040204" pitchFamily="50" charset="-128"/>
              </a:rPr>
              <a:t> </a:t>
            </a:r>
            <a:r>
              <a:rPr lang="ja-JP" altLang="en-US" sz="1500" b="0" dirty="0">
                <a:solidFill>
                  <a:schemeClr val="tx1"/>
                </a:solidFill>
                <a:latin typeface="Meiryo UI" panose="020B0604030504040204" pitchFamily="50" charset="-128"/>
                <a:ea typeface="Meiryo UI" panose="020B0604030504040204" pitchFamily="50" charset="-128"/>
              </a:rPr>
              <a:t>：</a:t>
            </a:r>
            <a:r>
              <a:rPr lang="en-US" altLang="ja-JP" sz="1500" dirty="0">
                <a:solidFill>
                  <a:srgbClr val="FF0000"/>
                </a:solidFill>
                <a:latin typeface="Meiryo UI" panose="020B0604030504040204" pitchFamily="50" charset="-128"/>
                <a:ea typeface="Meiryo UI" panose="020B0604030504040204" pitchFamily="50" charset="-128"/>
              </a:rPr>
              <a:t>IoT/AI</a:t>
            </a:r>
            <a:r>
              <a:rPr lang="ja-JP" altLang="en-US" sz="1500" dirty="0">
                <a:solidFill>
                  <a:srgbClr val="FF0000"/>
                </a:solidFill>
                <a:latin typeface="Meiryo UI" panose="020B0604030504040204" pitchFamily="50" charset="-128"/>
                <a:ea typeface="Meiryo UI" panose="020B0604030504040204" pitchFamily="50" charset="-128"/>
              </a:rPr>
              <a:t>、ノーコード</a:t>
            </a:r>
            <a:r>
              <a:rPr lang="en-US" altLang="ja-JP" sz="1500" dirty="0">
                <a:solidFill>
                  <a:srgbClr val="FF0000"/>
                </a:solidFill>
                <a:latin typeface="Meiryo UI" panose="020B0604030504040204" pitchFamily="50" charset="-128"/>
                <a:ea typeface="Meiryo UI" panose="020B0604030504040204" pitchFamily="50" charset="-128"/>
              </a:rPr>
              <a:t>/</a:t>
            </a:r>
            <a:r>
              <a:rPr lang="ja-JP" altLang="en-US" sz="1500" dirty="0">
                <a:solidFill>
                  <a:srgbClr val="FF0000"/>
                </a:solidFill>
                <a:latin typeface="Meiryo UI" panose="020B0604030504040204" pitchFamily="50" charset="-128"/>
                <a:ea typeface="Meiryo UI" panose="020B0604030504040204" pitchFamily="50" charset="-128"/>
              </a:rPr>
              <a:t>ローコード</a:t>
            </a:r>
            <a:r>
              <a:rPr lang="ja-JP" altLang="en-US" sz="1500" dirty="0">
                <a:latin typeface="Meiryo UI" panose="020B0604030504040204" pitchFamily="50" charset="-128"/>
                <a:ea typeface="Meiryo UI" panose="020B0604030504040204" pitchFamily="50" charset="-128"/>
              </a:rPr>
              <a:t>の活用による</a:t>
            </a:r>
            <a:endParaRPr lang="en-US" altLang="ja-JP" sz="1500" dirty="0">
              <a:latin typeface="Meiryo UI" panose="020B0604030504040204" pitchFamily="50" charset="-128"/>
              <a:ea typeface="Meiryo UI" panose="020B0604030504040204" pitchFamily="50" charset="-128"/>
            </a:endParaRPr>
          </a:p>
          <a:p>
            <a:pPr>
              <a:lnSpc>
                <a:spcPts val="1700"/>
              </a:lnSpc>
            </a:pPr>
            <a:r>
              <a:rPr lang="ja-JP" altLang="en-US" sz="1500" dirty="0">
                <a:latin typeface="Meiryo UI" panose="020B0604030504040204" pitchFamily="50" charset="-128"/>
                <a:ea typeface="Meiryo UI" panose="020B0604030504040204" pitchFamily="50" charset="-128"/>
              </a:rPr>
              <a:t>　　　　　　　　　・ 自社の</a:t>
            </a:r>
            <a:r>
              <a:rPr lang="en-US" altLang="ja-JP" sz="1500" dirty="0">
                <a:solidFill>
                  <a:srgbClr val="FF0000"/>
                </a:solidFill>
                <a:latin typeface="Meiryo UI" panose="020B0604030504040204" pitchFamily="50" charset="-128"/>
                <a:ea typeface="Meiryo UI" panose="020B0604030504040204" pitchFamily="50" charset="-128"/>
              </a:rPr>
              <a:t>DX</a:t>
            </a:r>
            <a:r>
              <a:rPr lang="ja-JP" altLang="en-US" sz="1500" dirty="0">
                <a:solidFill>
                  <a:srgbClr val="FF0000"/>
                </a:solidFill>
                <a:latin typeface="Meiryo UI" panose="020B0604030504040204" pitchFamily="50" charset="-128"/>
                <a:ea typeface="Meiryo UI" panose="020B0604030504040204" pitchFamily="50" charset="-128"/>
              </a:rPr>
              <a:t>推進・課題解決・生産性向上</a:t>
            </a:r>
            <a:endParaRPr lang="en-US" altLang="ja-JP" sz="1500" dirty="0">
              <a:solidFill>
                <a:srgbClr val="FF0000"/>
              </a:solidFill>
              <a:latin typeface="Meiryo UI" panose="020B0604030504040204" pitchFamily="50" charset="-128"/>
              <a:ea typeface="Meiryo UI" panose="020B0604030504040204" pitchFamily="50" charset="-128"/>
            </a:endParaRPr>
          </a:p>
          <a:p>
            <a:pPr>
              <a:lnSpc>
                <a:spcPts val="1700"/>
              </a:lnSpc>
            </a:pPr>
            <a:r>
              <a:rPr lang="ja-JP" altLang="en-US" sz="1500" dirty="0">
                <a:solidFill>
                  <a:srgbClr val="FF0000"/>
                </a:solidFill>
                <a:latin typeface="Meiryo UI" panose="020B0604030504040204" pitchFamily="50" charset="-128"/>
                <a:ea typeface="Meiryo UI" panose="020B0604030504040204" pitchFamily="50" charset="-128"/>
              </a:rPr>
              <a:t>　　　　  　　　　</a:t>
            </a:r>
            <a:r>
              <a:rPr lang="ja-JP" altLang="en-US" sz="1500" dirty="0">
                <a:solidFill>
                  <a:schemeClr val="tx1"/>
                </a:solidFill>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導入する際の</a:t>
            </a:r>
            <a:r>
              <a:rPr lang="ja-JP" altLang="en-US" sz="1500" dirty="0">
                <a:solidFill>
                  <a:srgbClr val="FF0000"/>
                </a:solidFill>
                <a:latin typeface="Meiryo UI" panose="020B0604030504040204" pitchFamily="50" charset="-128"/>
                <a:ea typeface="Meiryo UI" panose="020B0604030504040204" pitchFamily="50" charset="-128"/>
              </a:rPr>
              <a:t>マインド・留意点</a:t>
            </a:r>
            <a:r>
              <a:rPr lang="ja-JP" altLang="en-US" sz="1500" dirty="0">
                <a:latin typeface="Meiryo UI" panose="020B0604030504040204" pitchFamily="50" charset="-128"/>
                <a:ea typeface="Meiryo UI" panose="020B0604030504040204" pitchFamily="50" charset="-128"/>
              </a:rPr>
              <a:t>や</a:t>
            </a:r>
            <a:r>
              <a:rPr lang="ja-JP" altLang="en-US" sz="1500" dirty="0">
                <a:solidFill>
                  <a:srgbClr val="FF0000"/>
                </a:solidFill>
                <a:latin typeface="Meiryo UI" panose="020B0604030504040204" pitchFamily="50" charset="-128"/>
                <a:ea typeface="Meiryo UI" panose="020B0604030504040204" pitchFamily="50" charset="-128"/>
              </a:rPr>
              <a:t>導入効果</a:t>
            </a:r>
            <a:endParaRPr lang="en-US" altLang="ja-JP" sz="1500" dirty="0">
              <a:solidFill>
                <a:srgbClr val="FF0000"/>
              </a:solidFill>
              <a:latin typeface="Meiryo UI" panose="020B0604030504040204" pitchFamily="50" charset="-128"/>
              <a:ea typeface="Meiryo UI" panose="020B0604030504040204" pitchFamily="50" charset="-128"/>
            </a:endParaRPr>
          </a:p>
          <a:p>
            <a:pPr>
              <a:lnSpc>
                <a:spcPts val="1700"/>
              </a:lnSpc>
            </a:pPr>
            <a:r>
              <a:rPr lang="ja-JP" altLang="en-US" sz="1500" dirty="0">
                <a:solidFill>
                  <a:schemeClr val="tx1"/>
                </a:solidFill>
                <a:latin typeface="Meiryo UI" panose="020B0604030504040204" pitchFamily="50" charset="-128"/>
                <a:ea typeface="Meiryo UI" panose="020B0604030504040204" pitchFamily="50" charset="-128"/>
              </a:rPr>
              <a:t>　　　　　　　　　・ </a:t>
            </a:r>
            <a:r>
              <a:rPr lang="ja-JP" altLang="en-US" sz="1500" dirty="0">
                <a:latin typeface="Meiryo UI" panose="020B0604030504040204" pitchFamily="50" charset="-128"/>
                <a:ea typeface="Meiryo UI" panose="020B0604030504040204" pitchFamily="50" charset="-128"/>
              </a:rPr>
              <a:t>自社のビジネスチャンスの創出や</a:t>
            </a:r>
            <a:r>
              <a:rPr lang="ja-JP" altLang="en-US" sz="1500" dirty="0">
                <a:solidFill>
                  <a:srgbClr val="FF0000"/>
                </a:solidFill>
                <a:latin typeface="Meiryo UI" panose="020B0604030504040204" pitchFamily="50" charset="-128"/>
                <a:ea typeface="Meiryo UI" panose="020B0604030504040204" pitchFamily="50" charset="-128"/>
              </a:rPr>
              <a:t>製品開発、業務改善</a:t>
            </a:r>
            <a:endParaRPr lang="en-US" altLang="ja-JP" sz="1500" dirty="0">
              <a:solidFill>
                <a:srgbClr val="FF0000"/>
              </a:solidFill>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ts val="1700"/>
              </a:lnSpc>
              <a:spcBef>
                <a:spcPts val="0"/>
              </a:spcBef>
              <a:spcAft>
                <a:spcPts val="0"/>
              </a:spcAft>
              <a:buClrTx/>
              <a:buSzTx/>
              <a:buFontTx/>
              <a:buNone/>
              <a:tabLst/>
              <a:defRPr/>
            </a:pPr>
            <a:r>
              <a:rPr kumimoji="1" lang="ja-JP" altLang="en-US" sz="15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最高デジタル責任者</a:t>
            </a:r>
            <a:r>
              <a:rPr kumimoji="1" lang="en-US" altLang="ja-JP" sz="15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(CDO)</a:t>
            </a:r>
            <a:r>
              <a:rPr kumimoji="1" lang="ja-JP" altLang="en-US"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等の中核となる</a:t>
            </a:r>
            <a:r>
              <a:rPr kumimoji="1" lang="ja-JP" altLang="en-US" sz="15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人材育成の必要性・ノウハウ</a:t>
            </a:r>
            <a:r>
              <a:rPr lang="ja-JP" altLang="en-US" sz="1500" dirty="0">
                <a:solidFill>
                  <a:srgbClr val="FF0000"/>
                </a:solidFill>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等</a:t>
            </a:r>
            <a:endParaRPr lang="en-US" altLang="ja-JP" sz="15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p>
        </p:txBody>
      </p:sp>
      <p:sp>
        <p:nvSpPr>
          <p:cNvPr id="26" name="テキスト ボックス 25"/>
          <p:cNvSpPr txBox="1"/>
          <p:nvPr userDrawn="1"/>
        </p:nvSpPr>
        <p:spPr>
          <a:xfrm>
            <a:off x="432098" y="1774634"/>
            <a:ext cx="6895133" cy="738985"/>
          </a:xfrm>
          <a:prstGeom prst="rect">
            <a:avLst/>
          </a:prstGeom>
          <a:noFill/>
        </p:spPr>
        <p:txBody>
          <a:bodyPr wrap="square" rtlCol="0">
            <a:spAutoFit/>
          </a:bodyPr>
          <a:lstStyle/>
          <a:p>
            <a:pPr>
              <a:lnSpc>
                <a:spcPts val="2700"/>
              </a:lnSpc>
            </a:pPr>
            <a:r>
              <a:rPr lang="ja-JP" altLang="en-US" sz="1500" dirty="0">
                <a:latin typeface="Meiryo UI" panose="020B0604030504040204" pitchFamily="50" charset="-128"/>
                <a:ea typeface="Meiryo UI" panose="020B0604030504040204" pitchFamily="50" charset="-128"/>
              </a:rPr>
              <a:t>　　　　</a:t>
            </a:r>
            <a:r>
              <a:rPr kumimoji="1" lang="ja-JP" altLang="en-US" sz="1500" dirty="0">
                <a:latin typeface="Meiryo UI" panose="020B0604030504040204" pitchFamily="50" charset="-128"/>
                <a:ea typeface="Meiryo UI" panose="020B0604030504040204" pitchFamily="50" charset="-128"/>
              </a:rPr>
              <a:t>：</a:t>
            </a:r>
            <a:r>
              <a:rPr lang="ja-JP" altLang="en-US" sz="1500" b="0" dirty="0">
                <a:latin typeface="Meiryo UI" panose="020B0604030504040204" pitchFamily="50" charset="-128"/>
                <a:ea typeface="Meiryo UI" panose="020B0604030504040204" pitchFamily="50" charset="-128"/>
              </a:rPr>
              <a:t>令和６</a:t>
            </a:r>
            <a:r>
              <a:rPr kumimoji="1" lang="ja-JP" altLang="en-US" sz="1500" b="0" dirty="0">
                <a:latin typeface="Meiryo UI" panose="020B0604030504040204" pitchFamily="50" charset="-128"/>
                <a:ea typeface="Meiryo UI" panose="020B0604030504040204" pitchFamily="50" charset="-128"/>
              </a:rPr>
              <a:t>年</a:t>
            </a:r>
            <a:r>
              <a:rPr kumimoji="1" lang="ja-JP" altLang="en-US" sz="2200" b="1" dirty="0">
                <a:latin typeface="Meiryo UI" panose="020B0604030504040204" pitchFamily="50" charset="-128"/>
                <a:ea typeface="Meiryo UI" panose="020B0604030504040204" pitchFamily="50" charset="-128"/>
              </a:rPr>
              <a:t>５</a:t>
            </a:r>
            <a:r>
              <a:rPr lang="ja-JP" altLang="en-US" sz="2200" b="1" dirty="0">
                <a:latin typeface="Meiryo UI" panose="020B0604030504040204" pitchFamily="50" charset="-128"/>
                <a:ea typeface="Meiryo UI" panose="020B0604030504040204" pitchFamily="50" charset="-128"/>
              </a:rPr>
              <a:t>月２０日（月）</a:t>
            </a:r>
            <a:r>
              <a:rPr lang="en-US" altLang="ja-JP" sz="1600" b="1" dirty="0">
                <a:latin typeface="Meiryo UI" panose="020B0604030504040204" pitchFamily="50" charset="-128"/>
                <a:ea typeface="Meiryo UI" panose="020B0604030504040204" pitchFamily="50" charset="-128"/>
              </a:rPr>
              <a:t>9:30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12:00</a:t>
            </a:r>
          </a:p>
          <a:p>
            <a:pPr>
              <a:lnSpc>
                <a:spcPts val="2700"/>
              </a:lnSpc>
            </a:pPr>
            <a:r>
              <a:rPr lang="ja-JP" altLang="en-US" sz="1500" dirty="0">
                <a:latin typeface="Meiryo UI" panose="020B0604030504040204" pitchFamily="50" charset="-128"/>
                <a:ea typeface="Meiryo UI" panose="020B0604030504040204" pitchFamily="50" charset="-128"/>
              </a:rPr>
              <a:t>　　　　</a:t>
            </a:r>
            <a:r>
              <a:rPr kumimoji="1" lang="ja-JP" altLang="en-US"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石川県地場産業振興センター本館大ホール</a:t>
            </a:r>
            <a:r>
              <a:rPr lang="ja-JP" altLang="en-US" sz="1100" dirty="0">
                <a:latin typeface="Meiryo UI" panose="020B0604030504040204" pitchFamily="50" charset="-128"/>
                <a:ea typeface="Meiryo UI" panose="020B0604030504040204" pitchFamily="50" charset="-128"/>
              </a:rPr>
              <a:t>（金沢市鞍月２丁目</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番地）</a:t>
            </a:r>
            <a:endParaRPr kumimoji="1" lang="ja-JP" altLang="en-US" sz="1100" dirty="0">
              <a:latin typeface="Meiryo UI" panose="020B0604030504040204" pitchFamily="50" charset="-128"/>
              <a:ea typeface="Meiryo UI" panose="020B0604030504040204" pitchFamily="50" charset="-128"/>
            </a:endParaRPr>
          </a:p>
        </p:txBody>
      </p:sp>
      <p:sp>
        <p:nvSpPr>
          <p:cNvPr id="28" name="テキスト ボックス 27"/>
          <p:cNvSpPr txBox="1"/>
          <p:nvPr userDrawn="1"/>
        </p:nvSpPr>
        <p:spPr>
          <a:xfrm>
            <a:off x="-15609" y="0"/>
            <a:ext cx="7216509" cy="492443"/>
          </a:xfrm>
          <a:prstGeom prst="rect">
            <a:avLst/>
          </a:prstGeom>
          <a:solidFill>
            <a:srgbClr val="0000CC"/>
          </a:solidFill>
        </p:spPr>
        <p:txBody>
          <a:bodyPr wrap="square" rtlCol="0">
            <a:spAutoFit/>
          </a:bodyPr>
          <a:lstStyle/>
          <a:p>
            <a:pPr algn="ctr"/>
            <a:r>
              <a:rPr lang="ja-JP" altLang="en-US" sz="2600" b="1" dirty="0">
                <a:solidFill>
                  <a:schemeClr val="bg1"/>
                </a:solidFill>
                <a:latin typeface="Meiryo UI" panose="020B0604030504040204" pitchFamily="50" charset="-128"/>
                <a:ea typeface="Meiryo UI" panose="020B0604030504040204" pitchFamily="50" charset="-128"/>
              </a:rPr>
              <a:t>　＜経営者のための</a:t>
            </a:r>
            <a:r>
              <a:rPr lang="en-US" altLang="ja-JP" sz="2600" b="1" dirty="0" err="1">
                <a:solidFill>
                  <a:schemeClr val="bg1"/>
                </a:solidFill>
                <a:latin typeface="Meiryo UI" panose="020B0604030504040204" pitchFamily="50" charset="-128"/>
                <a:ea typeface="Meiryo UI" panose="020B0604030504040204" pitchFamily="50" charset="-128"/>
              </a:rPr>
              <a:t>IoT</a:t>
            </a:r>
            <a:r>
              <a:rPr lang="en-US" altLang="ja-JP" sz="2600" b="1" dirty="0">
                <a:solidFill>
                  <a:schemeClr val="bg1"/>
                </a:solidFill>
                <a:latin typeface="Meiryo UI" panose="020B0604030504040204" pitchFamily="50" charset="-128"/>
                <a:ea typeface="Meiryo UI" panose="020B0604030504040204" pitchFamily="50" charset="-128"/>
              </a:rPr>
              <a:t>/AI</a:t>
            </a:r>
            <a:r>
              <a:rPr lang="ja-JP" altLang="en-US" sz="2600" b="1" dirty="0">
                <a:solidFill>
                  <a:schemeClr val="bg1"/>
                </a:solidFill>
                <a:latin typeface="Meiryo UI" panose="020B0604030504040204" pitchFamily="50" charset="-128"/>
                <a:ea typeface="Meiryo UI" panose="020B0604030504040204" pitchFamily="50" charset="-128"/>
              </a:rPr>
              <a:t>総合力向上セミナー＞</a:t>
            </a:r>
            <a:r>
              <a:rPr lang="ja-JP" altLang="en-US" sz="2600" b="1" u="sng" dirty="0">
                <a:solidFill>
                  <a:schemeClr val="bg1"/>
                </a:solidFill>
                <a:latin typeface="Meiryo UI" panose="020B0604030504040204" pitchFamily="50" charset="-128"/>
                <a:ea typeface="Meiryo UI" panose="020B0604030504040204" pitchFamily="50" charset="-128"/>
              </a:rPr>
              <a:t>　</a:t>
            </a:r>
            <a:r>
              <a:rPr lang="ja-JP" altLang="en-US" sz="2600" b="1" dirty="0">
                <a:solidFill>
                  <a:schemeClr val="bg1"/>
                </a:solidFill>
                <a:latin typeface="Meiryo UI" panose="020B0604030504040204" pitchFamily="50" charset="-128"/>
                <a:ea typeface="Meiryo UI" panose="020B0604030504040204" pitchFamily="50" charset="-128"/>
              </a:rPr>
              <a:t>　</a:t>
            </a:r>
            <a:r>
              <a:rPr lang="ja-JP" altLang="en-US" sz="2600" b="1" u="sng" dirty="0">
                <a:solidFill>
                  <a:schemeClr val="bg1"/>
                </a:solidFill>
                <a:latin typeface="Meiryo UI" panose="020B0604030504040204" pitchFamily="50" charset="-128"/>
                <a:ea typeface="Meiryo UI" panose="020B0604030504040204" pitchFamily="50" charset="-128"/>
              </a:rPr>
              <a:t>　</a:t>
            </a:r>
            <a:endParaRPr lang="en-US" altLang="ja-JP" sz="2600" b="1" u="sng" dirty="0">
              <a:solidFill>
                <a:schemeClr val="bg1"/>
              </a:solidFill>
              <a:latin typeface="Meiryo UI" panose="020B0604030504040204" pitchFamily="50" charset="-128"/>
              <a:ea typeface="Meiryo UI" panose="020B0604030504040204" pitchFamily="50" charset="-128"/>
            </a:endParaRPr>
          </a:p>
        </p:txBody>
      </p:sp>
      <p:grpSp>
        <p:nvGrpSpPr>
          <p:cNvPr id="32" name="グループ化 31"/>
          <p:cNvGrpSpPr/>
          <p:nvPr userDrawn="1"/>
        </p:nvGrpSpPr>
        <p:grpSpPr>
          <a:xfrm>
            <a:off x="5971458" y="2491272"/>
            <a:ext cx="1245119" cy="675236"/>
            <a:chOff x="5514008" y="3258592"/>
            <a:chExt cx="1586111" cy="870411"/>
          </a:xfrm>
          <a:effectLst/>
        </p:grpSpPr>
        <p:sp>
          <p:nvSpPr>
            <p:cNvPr id="33" name="円/楕円 10"/>
            <p:cNvSpPr/>
            <p:nvPr/>
          </p:nvSpPr>
          <p:spPr>
            <a:xfrm>
              <a:off x="5628123" y="3258592"/>
              <a:ext cx="1357880" cy="870411"/>
            </a:xfrm>
            <a:prstGeom prst="ellipse">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4" name="テキスト ボックス 33"/>
            <p:cNvSpPr txBox="1"/>
            <p:nvPr/>
          </p:nvSpPr>
          <p:spPr>
            <a:xfrm>
              <a:off x="5514008" y="3299009"/>
              <a:ext cx="1586111" cy="717015"/>
            </a:xfrm>
            <a:prstGeom prst="rect">
              <a:avLst/>
            </a:prstGeom>
            <a:noFill/>
          </p:spPr>
          <p:txBody>
            <a:bodyPr wrap="square" rtlCol="0">
              <a:spAutoFit/>
            </a:bodyPr>
            <a:lstStyle/>
            <a:p>
              <a:pPr algn="ctr">
                <a:lnSpc>
                  <a:spcPct val="120000"/>
                </a:lnSpc>
              </a:pPr>
              <a:r>
                <a:rPr lang="ja-JP" altLang="en-US" sz="1600" b="1" dirty="0">
                  <a:solidFill>
                    <a:schemeClr val="bg1"/>
                  </a:solidFill>
                  <a:latin typeface="Meiryo UI" panose="020B0604030504040204" pitchFamily="50" charset="-128"/>
                  <a:ea typeface="Meiryo UI" panose="020B0604030504040204" pitchFamily="50" charset="-128"/>
                </a:rPr>
                <a:t>受講料</a:t>
              </a:r>
              <a:endParaRPr lang="en-US" altLang="ja-JP" sz="1600" b="1" dirty="0">
                <a:solidFill>
                  <a:schemeClr val="bg1"/>
                </a:solidFill>
                <a:latin typeface="Meiryo UI" panose="020B0604030504040204" pitchFamily="50" charset="-128"/>
                <a:ea typeface="Meiryo UI" panose="020B0604030504040204" pitchFamily="50" charset="-128"/>
              </a:endParaRPr>
            </a:p>
            <a:p>
              <a:pPr algn="ctr">
                <a:lnSpc>
                  <a:spcPct val="120000"/>
                </a:lnSpc>
              </a:pPr>
              <a:r>
                <a:rPr lang="ja-JP" altLang="en-US" sz="1600" b="1" dirty="0">
                  <a:solidFill>
                    <a:schemeClr val="bg1"/>
                  </a:solidFill>
                  <a:latin typeface="Meiryo UI" panose="020B0604030504040204" pitchFamily="50" charset="-128"/>
                  <a:ea typeface="Meiryo UI" panose="020B0604030504040204" pitchFamily="50" charset="-128"/>
                </a:rPr>
                <a:t>無料</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grpSp>
      <p:sp>
        <p:nvSpPr>
          <p:cNvPr id="35" name="角丸四角形 34"/>
          <p:cNvSpPr/>
          <p:nvPr userDrawn="1"/>
        </p:nvSpPr>
        <p:spPr>
          <a:xfrm>
            <a:off x="141240" y="1894581"/>
            <a:ext cx="864096" cy="238459"/>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日時</a:t>
            </a:r>
          </a:p>
        </p:txBody>
      </p:sp>
      <p:sp>
        <p:nvSpPr>
          <p:cNvPr id="36" name="角丸四角形 35"/>
          <p:cNvSpPr/>
          <p:nvPr userDrawn="1"/>
        </p:nvSpPr>
        <p:spPr>
          <a:xfrm>
            <a:off x="141240" y="2229104"/>
            <a:ext cx="864096" cy="23208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場所</a:t>
            </a:r>
          </a:p>
        </p:txBody>
      </p:sp>
      <p:sp>
        <p:nvSpPr>
          <p:cNvPr id="37" name="角丸四角形 36"/>
          <p:cNvSpPr/>
          <p:nvPr userDrawn="1"/>
        </p:nvSpPr>
        <p:spPr>
          <a:xfrm>
            <a:off x="141240" y="2557253"/>
            <a:ext cx="864096" cy="23208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対象</a:t>
            </a:r>
          </a:p>
        </p:txBody>
      </p:sp>
      <p:graphicFrame>
        <p:nvGraphicFramePr>
          <p:cNvPr id="47" name="表 46">
            <a:extLst>
              <a:ext uri="{FF2B5EF4-FFF2-40B4-BE49-F238E27FC236}">
                <a16:creationId xmlns:a16="http://schemas.microsoft.com/office/drawing/2014/main" id="{A1B86772-0AD5-4B26-8CB0-9E73AD8A5211}"/>
              </a:ext>
            </a:extLst>
          </p:cNvPr>
          <p:cNvGraphicFramePr>
            <a:graphicFrameLocks noGrp="1"/>
          </p:cNvGraphicFramePr>
          <p:nvPr userDrawn="1">
            <p:extLst>
              <p:ext uri="{D42A27DB-BD31-4B8C-83A1-F6EECF244321}">
                <p14:modId xmlns:p14="http://schemas.microsoft.com/office/powerpoint/2010/main" val="4005934150"/>
              </p:ext>
            </p:extLst>
          </p:nvPr>
        </p:nvGraphicFramePr>
        <p:xfrm>
          <a:off x="18700" y="3275351"/>
          <a:ext cx="7182151" cy="6766902"/>
        </p:xfrm>
        <a:graphic>
          <a:graphicData uri="http://schemas.openxmlformats.org/drawingml/2006/table">
            <a:tbl>
              <a:tblPr firstRow="1" bandRow="1">
                <a:tableStyleId>{5C22544A-7EE6-4342-B048-85BDC9FD1C3A}</a:tableStyleId>
              </a:tblPr>
              <a:tblGrid>
                <a:gridCol w="2023077">
                  <a:extLst>
                    <a:ext uri="{9D8B030D-6E8A-4147-A177-3AD203B41FA5}">
                      <a16:colId xmlns:a16="http://schemas.microsoft.com/office/drawing/2014/main" val="3115691057"/>
                    </a:ext>
                  </a:extLst>
                </a:gridCol>
                <a:gridCol w="5159074">
                  <a:extLst>
                    <a:ext uri="{9D8B030D-6E8A-4147-A177-3AD203B41FA5}">
                      <a16:colId xmlns:a16="http://schemas.microsoft.com/office/drawing/2014/main" val="3353110381"/>
                    </a:ext>
                  </a:extLst>
                </a:gridCol>
              </a:tblGrid>
              <a:tr h="287579">
                <a:tc>
                  <a:txBody>
                    <a:bodyPr/>
                    <a:lstStyle/>
                    <a:p>
                      <a:pPr algn="ctr"/>
                      <a:r>
                        <a:rPr kumimoji="1" lang="ja-JP" altLang="en-US" sz="1300" dirty="0">
                          <a:latin typeface="Meiryo UI" panose="020B0604030504040204" pitchFamily="50" charset="-128"/>
                          <a:ea typeface="Meiryo UI" panose="020B0604030504040204" pitchFamily="50" charset="-128"/>
                        </a:rPr>
                        <a:t>講義名</a:t>
                      </a:r>
                    </a:p>
                  </a:txBody>
                  <a:tcPr>
                    <a:solidFill>
                      <a:srgbClr val="0000CC"/>
                    </a:solidFill>
                  </a:tcPr>
                </a:tc>
                <a:tc>
                  <a:txBody>
                    <a:bodyPr/>
                    <a:lstStyle/>
                    <a:p>
                      <a:pPr algn="ctr"/>
                      <a:r>
                        <a:rPr kumimoji="1" lang="ja-JP" altLang="en-US" sz="1300" dirty="0">
                          <a:latin typeface="Meiryo UI" panose="020B0604030504040204" pitchFamily="50" charset="-128"/>
                          <a:ea typeface="Meiryo UI" panose="020B0604030504040204" pitchFamily="50" charset="-128"/>
                        </a:rPr>
                        <a:t>講義内容・講師</a:t>
                      </a:r>
                    </a:p>
                  </a:txBody>
                  <a:tcPr>
                    <a:solidFill>
                      <a:srgbClr val="0000CC"/>
                    </a:solidFill>
                  </a:tcPr>
                </a:tc>
                <a:extLst>
                  <a:ext uri="{0D108BD9-81ED-4DB2-BD59-A6C34878D82A}">
                    <a16:rowId xmlns:a16="http://schemas.microsoft.com/office/drawing/2014/main" val="1270140633"/>
                  </a:ext>
                </a:extLst>
              </a:tr>
              <a:tr h="1349865">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CDO</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の必要性と</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その育成</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デジタル化、</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を進める上で、デジタル技術を活用して経営戦略を立てることが</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でき、推進役となる人材の必要性やその育成について学ぶ。</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NPO</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法人</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IT</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コーディネーター協会 副会長</a:t>
                      </a:r>
                      <a:r>
                        <a:rPr kumimoji="1"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横屋　俊一　</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　</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1402216213"/>
                  </a:ext>
                </a:extLst>
              </a:tr>
              <a:tr h="1440160">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ノーコード／ローコードがもたらすもの</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現場主導で業務を改善し、無理なく</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を推進することができるﾉｰｺｰﾄﾞ</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ﾛｰｺｰﾄﾞ</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ツールについて、事例を交えて学ぶ。</a:t>
                      </a:r>
                      <a:endParaRPr kumimoji="1" lang="ja-JP" altLang="en-US" sz="12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アステリア株式会社地域共創エバンジェリスト　</a:t>
                      </a:r>
                      <a:r>
                        <a:rPr kumimoji="1"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松浦　真弓　</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　</a:t>
                      </a:r>
                      <a:endPar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876893934"/>
                  </a:ext>
                </a:extLst>
              </a:tr>
              <a:tr h="1728192">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IoT/AI</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時代の</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イノベーションマネジメント</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IoT/AI</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を活用して、新製品・サービス開発や業務課題解決を行うための</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イノベーションマネジメント手法を県内の先進事例も参照しながら体系的に学ぶ。</a:t>
                      </a: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北陸先端科学技術大学院大学</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先端科学技術研究科</a:t>
                      </a:r>
                      <a:r>
                        <a:rPr kumimoji="1" lang="zh-CN"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教授</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内平　直志　</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a:t>
                      </a: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・㈱東芝 研究開発センターにてラボラトリ室長、次長、技監を歴任</a:t>
                      </a:r>
                      <a:endPar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・著書 「戦略的</a:t>
                      </a:r>
                      <a:r>
                        <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マネジメント」 ミネルバ書房、日経 「やさしい経済学」 連載</a:t>
                      </a:r>
                      <a:endPar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2192901613"/>
                  </a:ext>
                </a:extLst>
              </a:tr>
              <a:tr h="1959125">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DX/IoT/AI</a:t>
                      </a: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の進展</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に向けたマインドと技術</a:t>
                      </a: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accent5">
                        <a:lumMod val="20000"/>
                        <a:lumOff val="80000"/>
                      </a:schemeClr>
                    </a:solidFill>
                  </a:tcPr>
                </a:tc>
                <a:tc>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企業が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をはじめるにあたっての基本的なマインドと技術について、</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IoT/AI</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捉え方や留意点も含めて、事例を交えて学ぶ。</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早稲田大学グローバルソフトウェアエンジニアリング研究所</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所長</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スマートエスイーコンソーシアム 会長　　</a:t>
                      </a:r>
                      <a:r>
                        <a:rPr kumimoji="1" lang="ja-JP" altLang="en-US" sz="13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鷲﨑　弘宜　</a:t>
                      </a:r>
                      <a:r>
                        <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a:t>
                      </a:r>
                      <a:endParaRPr kumimoji="1" lang="en-US" altLang="ja-JP"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・経済産業省 「デジタル産業への変革に向けた研究会」 委員</a:t>
                      </a:r>
                      <a:endPar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・世界最大級のコンピュータ学会である</a:t>
                      </a:r>
                      <a:r>
                        <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IEEE Computer Society </a:t>
                      </a:r>
                      <a:r>
                        <a:rPr kumimoji="1" lang="ja-JP" altLang="en-US"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次期会長</a:t>
                      </a:r>
                      <a:endParaRPr kumimoji="1" lang="en-US" altLang="ja-JP" sz="8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1720243444"/>
                  </a:ext>
                </a:extLst>
              </a:tr>
            </a:tbl>
          </a:graphicData>
        </a:graphic>
      </p:graphicFrame>
      <p:sp>
        <p:nvSpPr>
          <p:cNvPr id="54" name="テキスト ボックス 53">
            <a:extLst>
              <a:ext uri="{FF2B5EF4-FFF2-40B4-BE49-F238E27FC236}">
                <a16:creationId xmlns:a16="http://schemas.microsoft.com/office/drawing/2014/main" id="{DE62838A-BFF4-4D21-965F-CEFAEEF334E1}"/>
              </a:ext>
            </a:extLst>
          </p:cNvPr>
          <p:cNvSpPr txBox="1"/>
          <p:nvPr userDrawn="1"/>
        </p:nvSpPr>
        <p:spPr>
          <a:xfrm>
            <a:off x="18700" y="10016918"/>
            <a:ext cx="7153555" cy="244682"/>
          </a:xfrm>
          <a:prstGeom prst="rect">
            <a:avLst/>
          </a:prstGeom>
          <a:solidFill>
            <a:srgbClr val="0000CC"/>
          </a:solidFill>
        </p:spPr>
        <p:txBody>
          <a:bodyPr wrap="square" rtlCol="0">
            <a:spAutoFit/>
          </a:bodyPr>
          <a:lstStyle/>
          <a:p>
            <a:pPr algn="ctr">
              <a:lnSpc>
                <a:spcPct val="90000"/>
              </a:lnSpc>
            </a:pPr>
            <a:r>
              <a:rPr kumimoji="1" lang="ja-JP" altLang="en-US" sz="1100" b="1" dirty="0">
                <a:solidFill>
                  <a:schemeClr val="bg1"/>
                </a:solidFill>
                <a:latin typeface="Meiryo UI" panose="020B0604030504040204" pitchFamily="50" charset="-128"/>
                <a:ea typeface="Meiryo UI" panose="020B0604030504040204" pitchFamily="50" charset="-128"/>
              </a:rPr>
              <a:t>「スマートエスイー</a:t>
            </a:r>
            <a:r>
              <a:rPr lang="en-US" altLang="ja-JP" sz="1100" b="1" dirty="0" err="1">
                <a:solidFill>
                  <a:schemeClr val="bg1"/>
                </a:solidFill>
                <a:latin typeface="Meiryo UI" panose="020B0604030504040204" pitchFamily="50" charset="-128"/>
                <a:ea typeface="Meiryo UI" panose="020B0604030504040204" pitchFamily="50" charset="-128"/>
              </a:rPr>
              <a:t>IoT</a:t>
            </a:r>
            <a:r>
              <a:rPr lang="en-US" altLang="ja-JP" sz="1100" b="1" dirty="0">
                <a:solidFill>
                  <a:schemeClr val="bg1"/>
                </a:solidFill>
                <a:latin typeface="Meiryo UI" panose="020B0604030504040204" pitchFamily="50" charset="-128"/>
                <a:ea typeface="Meiryo UI" panose="020B0604030504040204" pitchFamily="50" charset="-128"/>
              </a:rPr>
              <a:t>/AI</a:t>
            </a:r>
            <a:r>
              <a:rPr lang="ja-JP" altLang="en-US" sz="1100" b="1" dirty="0">
                <a:solidFill>
                  <a:schemeClr val="bg1"/>
                </a:solidFill>
                <a:latin typeface="Meiryo UI" panose="020B0604030504040204" pitchFamily="50" charset="-128"/>
                <a:ea typeface="Meiryo UI" panose="020B0604030504040204" pitchFamily="50" charset="-128"/>
              </a:rPr>
              <a:t>石川スクール」運営コンソーシアム</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56" name="大かっこ 55">
            <a:extLst>
              <a:ext uri="{FF2B5EF4-FFF2-40B4-BE49-F238E27FC236}">
                <a16:creationId xmlns:a16="http://schemas.microsoft.com/office/drawing/2014/main" id="{E585E44B-C904-4BA3-B1F2-58484973C5B0}"/>
              </a:ext>
            </a:extLst>
          </p:cNvPr>
          <p:cNvSpPr/>
          <p:nvPr userDrawn="1"/>
        </p:nvSpPr>
        <p:spPr>
          <a:xfrm>
            <a:off x="2189052" y="9123909"/>
            <a:ext cx="3499630" cy="261737"/>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57" name="図 56">
            <a:extLst>
              <a:ext uri="{FF2B5EF4-FFF2-40B4-BE49-F238E27FC236}">
                <a16:creationId xmlns:a16="http://schemas.microsoft.com/office/drawing/2014/main" id="{D3DF2662-BBF4-43AF-8B39-32F513756D54}"/>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270051" y="8498576"/>
            <a:ext cx="837827" cy="998662"/>
          </a:xfrm>
          <a:prstGeom prst="rect">
            <a:avLst/>
          </a:prstGeom>
        </p:spPr>
      </p:pic>
      <p:sp>
        <p:nvSpPr>
          <p:cNvPr id="58" name="角丸四角形 42">
            <a:extLst>
              <a:ext uri="{FF2B5EF4-FFF2-40B4-BE49-F238E27FC236}">
                <a16:creationId xmlns:a16="http://schemas.microsoft.com/office/drawing/2014/main" id="{29336BD0-61D7-4784-8D2A-45D34942B102}"/>
              </a:ext>
            </a:extLst>
          </p:cNvPr>
          <p:cNvSpPr/>
          <p:nvPr userDrawn="1"/>
        </p:nvSpPr>
        <p:spPr>
          <a:xfrm>
            <a:off x="2144764" y="9559767"/>
            <a:ext cx="4219710" cy="34219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950" dirty="0">
                <a:solidFill>
                  <a:schemeClr val="bg1"/>
                </a:solidFill>
                <a:latin typeface="Meiryo UI" panose="020B0604030504040204" pitchFamily="50" charset="-128"/>
                <a:ea typeface="Meiryo UI" panose="020B0604030504040204" pitchFamily="50" charset="-128"/>
              </a:rPr>
              <a:t>講演者がまとめた経産省</a:t>
            </a:r>
            <a:r>
              <a:rPr lang="en-US" altLang="ja-JP" sz="950" dirty="0">
                <a:solidFill>
                  <a:schemeClr val="bg1"/>
                </a:solidFill>
                <a:latin typeface="Meiryo UI" panose="020B0604030504040204" pitchFamily="50" charset="-128"/>
                <a:ea typeface="Meiryo UI" panose="020B0604030504040204" pitchFamily="50" charset="-128"/>
              </a:rPr>
              <a:t>DX</a:t>
            </a:r>
            <a:r>
              <a:rPr lang="ja-JP" altLang="en-US" sz="950" dirty="0">
                <a:solidFill>
                  <a:schemeClr val="bg1"/>
                </a:solidFill>
                <a:latin typeface="Meiryo UI" panose="020B0604030504040204" pitchFamily="50" charset="-128"/>
                <a:ea typeface="Meiryo UI" panose="020B0604030504040204" pitchFamily="50" charset="-128"/>
              </a:rPr>
              <a:t>レポート</a:t>
            </a:r>
            <a:r>
              <a:rPr lang="en-US" altLang="ja-JP" sz="950" dirty="0">
                <a:solidFill>
                  <a:schemeClr val="bg1"/>
                </a:solidFill>
                <a:latin typeface="Meiryo UI" panose="020B0604030504040204" pitchFamily="50" charset="-128"/>
                <a:ea typeface="Meiryo UI" panose="020B0604030504040204" pitchFamily="50" charset="-128"/>
              </a:rPr>
              <a:t>2WG</a:t>
            </a:r>
            <a:r>
              <a:rPr lang="ja-JP" altLang="en-US" sz="950" dirty="0">
                <a:solidFill>
                  <a:schemeClr val="bg1"/>
                </a:solidFill>
                <a:latin typeface="Meiryo UI" panose="020B0604030504040204" pitchFamily="50" charset="-128"/>
                <a:ea typeface="Meiryo UI" panose="020B0604030504040204" pitchFamily="50" charset="-128"/>
              </a:rPr>
              <a:t>や、著書「</a:t>
            </a:r>
            <a:r>
              <a:rPr lang="en-US" altLang="ja-JP" sz="950" dirty="0">
                <a:solidFill>
                  <a:schemeClr val="bg1"/>
                </a:solidFill>
                <a:latin typeface="Meiryo UI" panose="020B0604030504040204" pitchFamily="50" charset="-128"/>
                <a:ea typeface="Meiryo UI" panose="020B0604030504040204" pitchFamily="50" charset="-128"/>
              </a:rPr>
              <a:t>AI</a:t>
            </a:r>
            <a:r>
              <a:rPr lang="ja-JP" altLang="en-US" sz="950" dirty="0">
                <a:solidFill>
                  <a:schemeClr val="bg1"/>
                </a:solidFill>
                <a:latin typeface="Meiryo UI" panose="020B0604030504040204" pitchFamily="50" charset="-128"/>
                <a:ea typeface="Meiryo UI" panose="020B0604030504040204" pitchFamily="50" charset="-128"/>
              </a:rPr>
              <a:t>プロジェクトマネージャのための</a:t>
            </a:r>
            <a:endParaRPr lang="en-US" altLang="ja-JP" sz="950" dirty="0">
              <a:solidFill>
                <a:schemeClr val="bg1"/>
              </a:solidFill>
              <a:latin typeface="Meiryo UI" panose="020B0604030504040204" pitchFamily="50" charset="-128"/>
              <a:ea typeface="Meiryo UI" panose="020B0604030504040204" pitchFamily="50" charset="-128"/>
            </a:endParaRPr>
          </a:p>
          <a:p>
            <a:pPr algn="ctr"/>
            <a:r>
              <a:rPr lang="ja-JP" altLang="en-US" sz="950" dirty="0">
                <a:solidFill>
                  <a:schemeClr val="bg1"/>
                </a:solidFill>
                <a:latin typeface="Meiryo UI" panose="020B0604030504040204" pitchFamily="50" charset="-128"/>
                <a:ea typeface="Meiryo UI" panose="020B0604030504040204" pitchFamily="50" charset="-128"/>
              </a:rPr>
              <a:t>機械学習工学」、さらには事例も交えて、</a:t>
            </a:r>
            <a:r>
              <a:rPr lang="en-US" altLang="ja-JP" sz="950" dirty="0">
                <a:solidFill>
                  <a:schemeClr val="bg1"/>
                </a:solidFill>
                <a:latin typeface="Meiryo UI" panose="020B0604030504040204" pitchFamily="50" charset="-128"/>
                <a:ea typeface="Meiryo UI" panose="020B0604030504040204" pitchFamily="50" charset="-128"/>
              </a:rPr>
              <a:t>DX/IoT/AI</a:t>
            </a:r>
            <a:r>
              <a:rPr lang="ja-JP" altLang="en-US" sz="950" dirty="0">
                <a:solidFill>
                  <a:schemeClr val="bg1"/>
                </a:solidFill>
                <a:latin typeface="Meiryo UI" panose="020B0604030504040204" pitchFamily="50" charset="-128"/>
                <a:ea typeface="Meiryo UI" panose="020B0604030504040204" pitchFamily="50" charset="-128"/>
              </a:rPr>
              <a:t>着手のポイントをお伝えします。</a:t>
            </a:r>
            <a:endParaRPr lang="en-US" altLang="ja-JP" sz="950" dirty="0">
              <a:solidFill>
                <a:schemeClr val="bg1"/>
              </a:solidFill>
              <a:latin typeface="Meiryo UI" panose="020B0604030504040204" pitchFamily="50" charset="-128"/>
              <a:ea typeface="Meiryo UI" panose="020B0604030504040204" pitchFamily="50" charset="-128"/>
            </a:endParaRPr>
          </a:p>
        </p:txBody>
      </p:sp>
      <p:sp>
        <p:nvSpPr>
          <p:cNvPr id="59" name="大かっこ 58">
            <a:extLst>
              <a:ext uri="{FF2B5EF4-FFF2-40B4-BE49-F238E27FC236}">
                <a16:creationId xmlns:a16="http://schemas.microsoft.com/office/drawing/2014/main" id="{39DD9693-4BA3-45DD-86E2-DC7B1EB25707}"/>
              </a:ext>
            </a:extLst>
          </p:cNvPr>
          <p:cNvSpPr/>
          <p:nvPr userDrawn="1"/>
        </p:nvSpPr>
        <p:spPr>
          <a:xfrm>
            <a:off x="2189052" y="7387643"/>
            <a:ext cx="3499630" cy="275956"/>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60" name="図 59">
            <a:extLst>
              <a:ext uri="{FF2B5EF4-FFF2-40B4-BE49-F238E27FC236}">
                <a16:creationId xmlns:a16="http://schemas.microsoft.com/office/drawing/2014/main" id="{5B704CA3-AB13-4897-B82B-6483CAAE170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6246614" y="6888088"/>
            <a:ext cx="847388" cy="936315"/>
          </a:xfrm>
          <a:prstGeom prst="rect">
            <a:avLst/>
          </a:prstGeom>
        </p:spPr>
      </p:pic>
      <p:sp>
        <p:nvSpPr>
          <p:cNvPr id="61" name="角丸四角形 21">
            <a:extLst>
              <a:ext uri="{FF2B5EF4-FFF2-40B4-BE49-F238E27FC236}">
                <a16:creationId xmlns:a16="http://schemas.microsoft.com/office/drawing/2014/main" id="{3F03654D-ABED-49E2-A2CB-6C1B1B0CA21E}"/>
              </a:ext>
            </a:extLst>
          </p:cNvPr>
          <p:cNvSpPr/>
          <p:nvPr userDrawn="1"/>
        </p:nvSpPr>
        <p:spPr>
          <a:xfrm>
            <a:off x="2144764" y="7800187"/>
            <a:ext cx="4078903" cy="17870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県内企業の</a:t>
            </a:r>
            <a:r>
              <a:rPr lang="en-US" altLang="ja-JP" sz="1000" dirty="0" err="1">
                <a:solidFill>
                  <a:schemeClr val="bg1"/>
                </a:solidFill>
                <a:latin typeface="Meiryo UI" panose="020B0604030504040204" pitchFamily="50" charset="-128"/>
                <a:ea typeface="Meiryo UI" panose="020B0604030504040204" pitchFamily="50" charset="-128"/>
              </a:rPr>
              <a:t>IoT</a:t>
            </a:r>
            <a:r>
              <a:rPr lang="ja-JP" altLang="en-US" sz="1000" dirty="0">
                <a:solidFill>
                  <a:schemeClr val="bg1"/>
                </a:solidFill>
                <a:latin typeface="Meiryo UI" panose="020B0604030504040204" pitchFamily="50" charset="-128"/>
                <a:ea typeface="Meiryo UI" panose="020B0604030504040204" pitchFamily="50" charset="-128"/>
              </a:rPr>
              <a:t>を活用した事例は、最新の状況を踏まえお伝えします。</a:t>
            </a:r>
            <a:endParaRPr lang="en-US" altLang="ja-JP" sz="1000" dirty="0">
              <a:solidFill>
                <a:schemeClr val="bg1"/>
              </a:solidFill>
              <a:latin typeface="Meiryo UI" panose="020B0604030504040204" pitchFamily="50" charset="-128"/>
              <a:ea typeface="Meiryo UI" panose="020B0604030504040204" pitchFamily="50" charset="-128"/>
            </a:endParaRPr>
          </a:p>
        </p:txBody>
      </p:sp>
      <p:sp>
        <p:nvSpPr>
          <p:cNvPr id="62" name="角丸四角形 21">
            <a:extLst>
              <a:ext uri="{FF2B5EF4-FFF2-40B4-BE49-F238E27FC236}">
                <a16:creationId xmlns:a16="http://schemas.microsoft.com/office/drawing/2014/main" id="{D1D2A9D8-16EA-457B-82DD-BD7375FAC892}"/>
              </a:ext>
            </a:extLst>
          </p:cNvPr>
          <p:cNvSpPr/>
          <p:nvPr userDrawn="1"/>
        </p:nvSpPr>
        <p:spPr>
          <a:xfrm>
            <a:off x="2144764" y="6063607"/>
            <a:ext cx="4078903" cy="20460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schemeClr val="bg1"/>
                </a:solidFill>
                <a:latin typeface="Meiryo UI" panose="020B0604030504040204" pitchFamily="50" charset="-128"/>
                <a:ea typeface="Meiryo UI" panose="020B0604030504040204" pitchFamily="50" charset="-128"/>
              </a:rPr>
              <a:t>ノーコード／ローコードによる業務改善と具体的な</a:t>
            </a:r>
            <a:r>
              <a:rPr lang="en-US" altLang="ja-JP" sz="1000" dirty="0">
                <a:solidFill>
                  <a:schemeClr val="bg1"/>
                </a:solidFill>
                <a:latin typeface="Meiryo UI" panose="020B0604030504040204" pitchFamily="50" charset="-128"/>
                <a:ea typeface="Meiryo UI" panose="020B0604030504040204" pitchFamily="50" charset="-128"/>
              </a:rPr>
              <a:t>DX</a:t>
            </a:r>
            <a:r>
              <a:rPr lang="ja-JP" altLang="en-US" sz="1000" dirty="0">
                <a:solidFill>
                  <a:schemeClr val="bg1"/>
                </a:solidFill>
                <a:latin typeface="Meiryo UI" panose="020B0604030504040204" pitchFamily="50" charset="-128"/>
                <a:ea typeface="Meiryo UI" panose="020B0604030504040204" pitchFamily="50" charset="-128"/>
              </a:rPr>
              <a:t>推進の手法をお伝えします。</a:t>
            </a:r>
            <a:endParaRPr lang="en-US" altLang="ja-JP" sz="1000" dirty="0">
              <a:solidFill>
                <a:schemeClr val="bg1"/>
              </a:solidFill>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EF982B50-AA62-4CA1-AD62-7BD84EAE1F43}"/>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6255879" y="5252995"/>
            <a:ext cx="897028" cy="936350"/>
          </a:xfrm>
          <a:prstGeom prst="rect">
            <a:avLst/>
          </a:prstGeom>
        </p:spPr>
      </p:pic>
      <p:sp>
        <p:nvSpPr>
          <p:cNvPr id="27" name="角丸四角形 34">
            <a:extLst>
              <a:ext uri="{FF2B5EF4-FFF2-40B4-BE49-F238E27FC236}">
                <a16:creationId xmlns:a16="http://schemas.microsoft.com/office/drawing/2014/main" id="{473E2022-707F-47AC-837E-6035A6277808}"/>
              </a:ext>
            </a:extLst>
          </p:cNvPr>
          <p:cNvSpPr/>
          <p:nvPr userDrawn="1"/>
        </p:nvSpPr>
        <p:spPr>
          <a:xfrm>
            <a:off x="141240" y="727275"/>
            <a:ext cx="864096" cy="251181"/>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内容</a:t>
            </a:r>
          </a:p>
        </p:txBody>
      </p:sp>
      <p:sp>
        <p:nvSpPr>
          <p:cNvPr id="2" name="角丸四角形 21">
            <a:extLst>
              <a:ext uri="{FF2B5EF4-FFF2-40B4-BE49-F238E27FC236}">
                <a16:creationId xmlns:a16="http://schemas.microsoft.com/office/drawing/2014/main" id="{351ACE27-9DD2-C955-02A2-BB36E1D506E3}"/>
              </a:ext>
            </a:extLst>
          </p:cNvPr>
          <p:cNvSpPr/>
          <p:nvPr userDrawn="1"/>
        </p:nvSpPr>
        <p:spPr>
          <a:xfrm>
            <a:off x="2144764" y="4618327"/>
            <a:ext cx="4078903" cy="20460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000" dirty="0">
                <a:solidFill>
                  <a:schemeClr val="bg1"/>
                </a:solidFill>
                <a:latin typeface="Meiryo UI" panose="020B0604030504040204" pitchFamily="50" charset="-128"/>
                <a:ea typeface="Meiryo UI" panose="020B0604030504040204" pitchFamily="50" charset="-128"/>
              </a:rPr>
              <a:t>CDO</a:t>
            </a:r>
            <a:r>
              <a:rPr lang="ja-JP" altLang="en-US" sz="1000" dirty="0">
                <a:solidFill>
                  <a:schemeClr val="bg1"/>
                </a:solidFill>
                <a:latin typeface="Meiryo UI" panose="020B0604030504040204" pitchFamily="50" charset="-128"/>
                <a:ea typeface="Meiryo UI" panose="020B0604030504040204" pitchFamily="50" charset="-128"/>
              </a:rPr>
              <a:t>の必要性や育成について、そのプロセスや中小企業の事例をお伝えします。</a:t>
            </a:r>
            <a:endParaRPr lang="en-US" altLang="ja-JP" sz="1000" dirty="0">
              <a:solidFill>
                <a:schemeClr val="bg1"/>
              </a:solidFill>
              <a:latin typeface="Meiryo UI" panose="020B0604030504040204" pitchFamily="50" charset="-128"/>
              <a:ea typeface="Meiryo UI" panose="020B0604030504040204" pitchFamily="50" charset="-128"/>
            </a:endParaRPr>
          </a:p>
        </p:txBody>
      </p:sp>
      <p:pic>
        <p:nvPicPr>
          <p:cNvPr id="3" name="図 2">
            <a:extLst>
              <a:ext uri="{FF2B5EF4-FFF2-40B4-BE49-F238E27FC236}">
                <a16:creationId xmlns:a16="http://schemas.microsoft.com/office/drawing/2014/main" id="{93F60B55-5981-C07A-54DE-9A8080E5ACCE}"/>
              </a:ext>
            </a:extLst>
          </p:cNvPr>
          <p:cNvPicPr>
            <a:picLocks noChangeAspect="1"/>
          </p:cNvPicPr>
          <p:nvPr userDrawn="1"/>
        </p:nvPicPr>
        <p:blipFill>
          <a:blip r:embed="rId5"/>
          <a:stretch>
            <a:fillRect/>
          </a:stretch>
        </p:blipFill>
        <p:spPr>
          <a:xfrm>
            <a:off x="6283003" y="3863396"/>
            <a:ext cx="811925" cy="953869"/>
          </a:xfrm>
          <a:prstGeom prst="rect">
            <a:avLst/>
          </a:prstGeom>
        </p:spPr>
      </p:pic>
      <p:pic>
        <p:nvPicPr>
          <p:cNvPr id="5" name="図 4">
            <a:extLst>
              <a:ext uri="{FF2B5EF4-FFF2-40B4-BE49-F238E27FC236}">
                <a16:creationId xmlns:a16="http://schemas.microsoft.com/office/drawing/2014/main" id="{A975F0A0-A7B1-4D4D-05E3-04F999E035B3}"/>
              </a:ext>
            </a:extLst>
          </p:cNvPr>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5789365" y="554972"/>
            <a:ext cx="1298970" cy="974227"/>
          </a:xfrm>
          <a:prstGeom prst="rect">
            <a:avLst/>
          </a:prstGeom>
        </p:spPr>
      </p:pic>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292846" y="1170137"/>
            <a:ext cx="67611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1600" u="none" dirty="0">
                <a:latin typeface="Meiryo UI" panose="020B0604030504040204" pitchFamily="50" charset="-128"/>
                <a:ea typeface="Meiryo UI" panose="020B0604030504040204" pitchFamily="50" charset="-128"/>
              </a:rPr>
              <a:t>開催日： ５</a:t>
            </a:r>
            <a:r>
              <a:rPr lang="en-US" altLang="ja-JP" sz="1600" u="none" dirty="0">
                <a:latin typeface="Meiryo UI" panose="020B0604030504040204" pitchFamily="50" charset="-128"/>
                <a:ea typeface="Meiryo UI" panose="020B0604030504040204" pitchFamily="50" charset="-128"/>
              </a:rPr>
              <a:t>/</a:t>
            </a:r>
            <a:r>
              <a:rPr lang="ja-JP" altLang="en-US" sz="1600" u="none" dirty="0">
                <a:latin typeface="Meiryo UI" panose="020B0604030504040204" pitchFamily="50" charset="-128"/>
                <a:ea typeface="Meiryo UI" panose="020B0604030504040204" pitchFamily="50" charset="-128"/>
              </a:rPr>
              <a:t>２０（月） ９：３０～１２：００</a:t>
            </a:r>
            <a:endParaRPr lang="en-US" altLang="ja-JP" sz="1600" u="none" dirty="0">
              <a:latin typeface="Meiryo UI" panose="020B0604030504040204" pitchFamily="50" charset="-128"/>
              <a:ea typeface="Meiryo UI" panose="020B0604030504040204" pitchFamily="50" charset="-128"/>
            </a:endParaRPr>
          </a:p>
          <a:p>
            <a:pPr eaLnBrk="1" hangingPunct="1"/>
            <a:r>
              <a:rPr kumimoji="1" lang="ja-JP" altLang="en-US" sz="1600" u="none" dirty="0">
                <a:latin typeface="Meiryo UI" panose="020B0604030504040204" pitchFamily="50" charset="-128"/>
                <a:ea typeface="Meiryo UI" panose="020B0604030504040204" pitchFamily="50" charset="-128"/>
              </a:rPr>
              <a:t>場　 所： </a:t>
            </a:r>
            <a:r>
              <a:rPr lang="ja-JP" altLang="en-US" sz="1600" u="none" dirty="0">
                <a:latin typeface="Meiryo UI" panose="020B0604030504040204" pitchFamily="50" charset="-128"/>
                <a:ea typeface="Meiryo UI" panose="020B0604030504040204" pitchFamily="50" charset="-128"/>
              </a:rPr>
              <a:t>石川県地場産業振興センター</a:t>
            </a:r>
            <a:endParaRPr lang="en-US" altLang="ja-JP" sz="1600" u="none" dirty="0">
              <a:latin typeface="Meiryo UI" panose="020B0604030504040204" pitchFamily="50" charset="-128"/>
              <a:ea typeface="Meiryo UI" panose="020B0604030504040204" pitchFamily="50" charset="-128"/>
            </a:endParaRPr>
          </a:p>
          <a:p>
            <a:pPr eaLnBrk="1" hangingPunct="1"/>
            <a:r>
              <a:rPr lang="en-US" altLang="ja-JP" sz="1600" u="none" dirty="0">
                <a:latin typeface="Meiryo UI" panose="020B0604030504040204" pitchFamily="50" charset="-128"/>
                <a:ea typeface="Meiryo UI" panose="020B0604030504040204" pitchFamily="50" charset="-128"/>
              </a:rPr>
              <a:t>             </a:t>
            </a:r>
            <a:r>
              <a:rPr lang="ja-JP" altLang="en-US" sz="1600" u="none" dirty="0">
                <a:latin typeface="Meiryo UI" panose="020B0604030504040204" pitchFamily="50" charset="-128"/>
                <a:ea typeface="Meiryo UI" panose="020B0604030504040204" pitchFamily="50" charset="-128"/>
              </a:rPr>
              <a:t>本館</a:t>
            </a:r>
            <a:r>
              <a:rPr lang="en-US" altLang="ja-JP" sz="1600" u="none" dirty="0">
                <a:latin typeface="Meiryo UI" panose="020B0604030504040204" pitchFamily="50" charset="-128"/>
                <a:ea typeface="Meiryo UI" panose="020B0604030504040204" pitchFamily="50" charset="-128"/>
              </a:rPr>
              <a:t> </a:t>
            </a:r>
            <a:r>
              <a:rPr lang="ja-JP" altLang="en-US" sz="1600" u="none" dirty="0">
                <a:latin typeface="Meiryo UI" panose="020B0604030504040204" pitchFamily="50" charset="-128"/>
                <a:ea typeface="Meiryo UI" panose="020B0604030504040204" pitchFamily="50" charset="-128"/>
              </a:rPr>
              <a:t>大ホール</a:t>
            </a:r>
          </a:p>
        </p:txBody>
      </p:sp>
      <p:sp>
        <p:nvSpPr>
          <p:cNvPr id="9" name="Rectangle 2"/>
          <p:cNvSpPr>
            <a:spLocks noChangeArrowheads="1"/>
          </p:cNvSpPr>
          <p:nvPr userDrawn="1"/>
        </p:nvSpPr>
        <p:spPr bwMode="auto">
          <a:xfrm>
            <a:off x="282800" y="6743816"/>
            <a:ext cx="3094995" cy="216000"/>
          </a:xfrm>
          <a:prstGeom prst="rect">
            <a:avLst/>
          </a:prstGeom>
          <a:solidFill>
            <a:srgbClr val="0000CC"/>
          </a:solidFill>
          <a:ln>
            <a:noFill/>
          </a:ln>
          <a:effectLst/>
        </p:spPr>
        <p:txBody>
          <a:bodyPr wrap="none" anchor="ctr"/>
          <a:lstStyle/>
          <a:p>
            <a:endParaRPr lang="ja-JP" altLang="en-US" dirty="0"/>
          </a:p>
        </p:txBody>
      </p:sp>
      <p:sp>
        <p:nvSpPr>
          <p:cNvPr id="10" name="Rectangle 2"/>
          <p:cNvSpPr>
            <a:spLocks noChangeArrowheads="1"/>
          </p:cNvSpPr>
          <p:nvPr userDrawn="1"/>
        </p:nvSpPr>
        <p:spPr bwMode="auto">
          <a:xfrm>
            <a:off x="288081" y="2274409"/>
            <a:ext cx="6588000" cy="264103"/>
          </a:xfrm>
          <a:prstGeom prst="rect">
            <a:avLst/>
          </a:prstGeom>
          <a:solidFill>
            <a:srgbClr val="0000CC"/>
          </a:solidFill>
          <a:ln>
            <a:noFill/>
          </a:ln>
          <a:effectLst/>
        </p:spPr>
        <p:txBody>
          <a:bodyPr wrap="none" anchor="ctr"/>
          <a:lstStyle/>
          <a:p>
            <a:endParaRPr lang="ja-JP" altLang="en-US"/>
          </a:p>
        </p:txBody>
      </p:sp>
      <p:sp>
        <p:nvSpPr>
          <p:cNvPr id="11" name="Text Box 4"/>
          <p:cNvSpPr txBox="1">
            <a:spLocks noChangeArrowheads="1"/>
          </p:cNvSpPr>
          <p:nvPr userDrawn="1"/>
        </p:nvSpPr>
        <p:spPr bwMode="auto">
          <a:xfrm>
            <a:off x="1222175" y="6714976"/>
            <a:ext cx="120738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会 場 周 辺</a:t>
            </a:r>
            <a:r>
              <a:rPr lang="en-US" altLang="ja-JP" sz="1100" u="none" dirty="0">
                <a:solidFill>
                  <a:schemeClr val="bg1"/>
                </a:solidFill>
                <a:ea typeface="HG創英角ｺﾞｼｯｸUB" pitchFamily="49" charset="-128"/>
              </a:rPr>
              <a:t> 】</a:t>
            </a:r>
            <a:endParaRPr lang="ja-JP" altLang="en-US" sz="1100" u="none" dirty="0">
              <a:solidFill>
                <a:schemeClr val="bg1"/>
              </a:solidFill>
              <a:ea typeface="HG創英角ｺﾞｼｯｸUB" pitchFamily="49" charset="-128"/>
            </a:endParaRPr>
          </a:p>
        </p:txBody>
      </p:sp>
      <p:sp>
        <p:nvSpPr>
          <p:cNvPr id="12" name="Text Box 80"/>
          <p:cNvSpPr txBox="1">
            <a:spLocks noChangeArrowheads="1"/>
          </p:cNvSpPr>
          <p:nvPr userDrawn="1"/>
        </p:nvSpPr>
        <p:spPr bwMode="auto">
          <a:xfrm>
            <a:off x="2736354" y="2250480"/>
            <a:ext cx="1710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400" u="none" dirty="0">
                <a:solidFill>
                  <a:schemeClr val="bg1"/>
                </a:solidFill>
                <a:ea typeface="HG創英角ｺﾞｼｯｸUB" pitchFamily="49" charset="-128"/>
              </a:rPr>
              <a:t>【 </a:t>
            </a:r>
            <a:r>
              <a:rPr lang="ja-JP" altLang="en-US" sz="1400" u="none" dirty="0">
                <a:solidFill>
                  <a:schemeClr val="bg1"/>
                </a:solidFill>
                <a:ea typeface="HG創英角ｺﾞｼｯｸUB" pitchFamily="49" charset="-128"/>
              </a:rPr>
              <a:t>参 加 申 込 書 </a:t>
            </a:r>
            <a:r>
              <a:rPr lang="en-US" altLang="ja-JP" sz="1400" u="none" dirty="0">
                <a:solidFill>
                  <a:schemeClr val="bg1"/>
                </a:solidFill>
                <a:ea typeface="HG創英角ｺﾞｼｯｸUB" pitchFamily="49" charset="-128"/>
              </a:rPr>
              <a:t>】</a:t>
            </a:r>
          </a:p>
        </p:txBody>
      </p:sp>
      <p:sp>
        <p:nvSpPr>
          <p:cNvPr id="13" name="Text Box 107">
            <a:extLst>
              <a:ext uri="{FF2B5EF4-FFF2-40B4-BE49-F238E27FC236}">
                <a16:creationId xmlns:a16="http://schemas.microsoft.com/office/drawing/2014/main" id="{A518068C-26B2-4893-8E44-D611A67B81BD}"/>
              </a:ext>
            </a:extLst>
          </p:cNvPr>
          <p:cNvSpPr txBox="1">
            <a:spLocks noChangeArrowheads="1"/>
          </p:cNvSpPr>
          <p:nvPr userDrawn="1"/>
        </p:nvSpPr>
        <p:spPr bwMode="auto">
          <a:xfrm>
            <a:off x="7614" y="384975"/>
            <a:ext cx="7200900"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a:r>
              <a:rPr lang="ja-JP" altLang="en-US" sz="2600" u="none" dirty="0">
                <a:latin typeface="Meiryo UI" panose="020B0604030504040204" pitchFamily="50" charset="-128"/>
                <a:ea typeface="Meiryo UI" panose="020B0604030504040204" pitchFamily="50" charset="-128"/>
              </a:rPr>
              <a:t>＜経営者のための</a:t>
            </a:r>
            <a:r>
              <a:rPr lang="en-US" altLang="ja-JP" sz="2600" u="none" dirty="0" err="1">
                <a:latin typeface="Meiryo UI" panose="020B0604030504040204" pitchFamily="50" charset="-128"/>
                <a:ea typeface="Meiryo UI" panose="020B0604030504040204" pitchFamily="50" charset="-128"/>
              </a:rPr>
              <a:t>IoT</a:t>
            </a:r>
            <a:r>
              <a:rPr lang="en-US" altLang="ja-JP" sz="2600" u="none" dirty="0">
                <a:latin typeface="Meiryo UI" panose="020B0604030504040204" pitchFamily="50" charset="-128"/>
                <a:ea typeface="Meiryo UI" panose="020B0604030504040204" pitchFamily="50" charset="-128"/>
              </a:rPr>
              <a:t>/AI</a:t>
            </a:r>
            <a:r>
              <a:rPr lang="ja-JP" altLang="en-US" sz="2600" u="none" dirty="0">
                <a:latin typeface="Meiryo UI" panose="020B0604030504040204" pitchFamily="50" charset="-128"/>
                <a:ea typeface="Meiryo UI" panose="020B0604030504040204" pitchFamily="50" charset="-128"/>
              </a:rPr>
              <a:t>総合力向上セミナー＞</a:t>
            </a:r>
            <a:r>
              <a:rPr lang="ja-JP" altLang="en-US" sz="1800" u="none" dirty="0">
                <a:latin typeface="Meiryo UI" panose="020B0604030504040204" pitchFamily="50" charset="-128"/>
                <a:ea typeface="Meiryo UI" panose="020B0604030504040204" pitchFamily="50" charset="-128"/>
              </a:rPr>
              <a:t>　　　</a:t>
            </a:r>
            <a:r>
              <a:rPr lang="ja-JP" altLang="en-US" sz="1500" u="none" dirty="0">
                <a:latin typeface="Meiryo UI" panose="020B0604030504040204" pitchFamily="50" charset="-128"/>
                <a:ea typeface="Meiryo UI" panose="020B0604030504040204" pitchFamily="50" charset="-128"/>
              </a:rPr>
              <a:t>～</a:t>
            </a:r>
            <a:r>
              <a:rPr lang="en-US" altLang="ja-JP" sz="1500" u="none" dirty="0">
                <a:latin typeface="Meiryo UI" panose="020B0604030504040204" pitchFamily="50" charset="-128"/>
                <a:ea typeface="Meiryo UI" panose="020B0604030504040204" pitchFamily="50" charset="-128"/>
              </a:rPr>
              <a:t>IoT/AI</a:t>
            </a:r>
            <a:r>
              <a:rPr lang="ja-JP" altLang="en-US" sz="1500" u="none" dirty="0">
                <a:latin typeface="Meiryo UI" panose="020B0604030504040204" pitchFamily="50" charset="-128"/>
                <a:ea typeface="Meiryo UI" panose="020B0604030504040204" pitchFamily="50" charset="-128"/>
              </a:rPr>
              <a:t>、ノーコード</a:t>
            </a:r>
            <a:r>
              <a:rPr lang="en-US" altLang="ja-JP" sz="1500" u="none" dirty="0">
                <a:latin typeface="Meiryo UI" panose="020B0604030504040204" pitchFamily="50" charset="-128"/>
                <a:ea typeface="Meiryo UI" panose="020B0604030504040204" pitchFamily="50" charset="-128"/>
              </a:rPr>
              <a:t>/</a:t>
            </a:r>
            <a:r>
              <a:rPr lang="ja-JP" altLang="en-US" sz="1500" u="none" dirty="0">
                <a:latin typeface="Meiryo UI" panose="020B0604030504040204" pitchFamily="50" charset="-128"/>
                <a:ea typeface="Meiryo UI" panose="020B0604030504040204" pitchFamily="50" charset="-128"/>
              </a:rPr>
              <a:t>ローコードの活用による自社の課題解決、生産性向上等を目指して～</a:t>
            </a:r>
            <a:endParaRPr lang="ja-JP" altLang="en-US" sz="1800" u="none" dirty="0">
              <a:ea typeface="HG創英角ｺﾞｼｯｸUB" pitchFamily="49" charset="-128"/>
            </a:endParaRPr>
          </a:p>
        </p:txBody>
      </p:sp>
      <p:sp>
        <p:nvSpPr>
          <p:cNvPr id="14" name="Text Box 5">
            <a:extLst>
              <a:ext uri="{FF2B5EF4-FFF2-40B4-BE49-F238E27FC236}">
                <a16:creationId xmlns:a16="http://schemas.microsoft.com/office/drawing/2014/main" id="{4C7AF743-9C19-48B7-B3B0-9467F3A8B467}"/>
              </a:ext>
            </a:extLst>
          </p:cNvPr>
          <p:cNvSpPr txBox="1">
            <a:spLocks noChangeArrowheads="1"/>
          </p:cNvSpPr>
          <p:nvPr userDrawn="1"/>
        </p:nvSpPr>
        <p:spPr bwMode="auto">
          <a:xfrm>
            <a:off x="3701248" y="7083635"/>
            <a:ext cx="32040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a:latin typeface="+mn-ea"/>
                <a:ea typeface="+mn-ea"/>
              </a:rPr>
              <a:t>ＦＡＸまたは電子メール、あるいは</a:t>
            </a:r>
            <a:endParaRPr lang="en-US" altLang="ja-JP" sz="1100" b="1" u="none" dirty="0">
              <a:latin typeface="+mn-ea"/>
              <a:ea typeface="+mn-ea"/>
            </a:endParaRPr>
          </a:p>
          <a:p>
            <a:pPr eaLnBrk="1" hangingPunct="1">
              <a:lnSpc>
                <a:spcPct val="120000"/>
              </a:lnSpc>
            </a:pPr>
            <a:r>
              <a:rPr lang="en-US" altLang="ja-JP" sz="1100" b="1" u="none" dirty="0">
                <a:latin typeface="+mn-ea"/>
                <a:ea typeface="+mn-ea"/>
              </a:rPr>
              <a:t>WEB</a:t>
            </a:r>
            <a:r>
              <a:rPr lang="ja-JP" altLang="en-US" sz="1100" b="1" u="none" dirty="0">
                <a:latin typeface="+mn-ea"/>
                <a:ea typeface="+mn-ea"/>
              </a:rPr>
              <a:t>申込書にてお申込み下さい。</a:t>
            </a:r>
          </a:p>
        </p:txBody>
      </p:sp>
      <p:sp>
        <p:nvSpPr>
          <p:cNvPr id="15" name="Text Box 6">
            <a:extLst>
              <a:ext uri="{FF2B5EF4-FFF2-40B4-BE49-F238E27FC236}">
                <a16:creationId xmlns:a16="http://schemas.microsoft.com/office/drawing/2014/main" id="{182574DC-F1E1-4E5E-8637-D4F99C12BFD2}"/>
              </a:ext>
            </a:extLst>
          </p:cNvPr>
          <p:cNvSpPr txBox="1">
            <a:spLocks noChangeArrowheads="1"/>
          </p:cNvSpPr>
          <p:nvPr userDrawn="1"/>
        </p:nvSpPr>
        <p:spPr bwMode="auto">
          <a:xfrm>
            <a:off x="3701248" y="8396115"/>
            <a:ext cx="3507266" cy="1583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200" b="1" u="none" dirty="0">
                <a:latin typeface="Meiryo UI" panose="020B0604030504040204" pitchFamily="50" charset="-128"/>
                <a:ea typeface="Meiryo UI" panose="020B0604030504040204" pitchFamily="50" charset="-128"/>
              </a:rPr>
              <a:t>〒</a:t>
            </a:r>
            <a:r>
              <a:rPr lang="en-US" altLang="ja-JP" sz="1200" b="1" u="none" dirty="0">
                <a:latin typeface="Meiryo UI" panose="020B0604030504040204" pitchFamily="50" charset="-128"/>
                <a:ea typeface="Meiryo UI" panose="020B0604030504040204" pitchFamily="50" charset="-128"/>
              </a:rPr>
              <a:t>920-8580</a:t>
            </a:r>
            <a:r>
              <a:rPr lang="ja-JP" altLang="en-US" sz="1200" b="1" u="none" dirty="0">
                <a:latin typeface="Meiryo UI" panose="020B0604030504040204" pitchFamily="50" charset="-128"/>
                <a:ea typeface="Meiryo UI" panose="020B0604030504040204" pitchFamily="50" charset="-128"/>
              </a:rPr>
              <a:t>　石川県金沢市鞍月</a:t>
            </a:r>
            <a:r>
              <a:rPr lang="en-US" altLang="ja-JP" sz="1200" b="1" u="none" dirty="0">
                <a:latin typeface="Meiryo UI" panose="020B0604030504040204" pitchFamily="50" charset="-128"/>
                <a:ea typeface="Meiryo UI" panose="020B0604030504040204" pitchFamily="50" charset="-128"/>
              </a:rPr>
              <a:t>1-1</a:t>
            </a:r>
          </a:p>
          <a:p>
            <a:pPr eaLnBrk="1" hangingPunct="1">
              <a:lnSpc>
                <a:spcPct val="120000"/>
              </a:lnSpc>
            </a:pPr>
            <a:r>
              <a:rPr lang="ja-JP" altLang="en-US" sz="700" b="1" u="none" dirty="0">
                <a:latin typeface="Meiryo UI" panose="020B0604030504040204" pitchFamily="50" charset="-128"/>
                <a:ea typeface="Meiryo UI" panose="020B0604030504040204" pitchFamily="50" charset="-128"/>
              </a:rPr>
              <a:t>　</a:t>
            </a:r>
            <a:endParaRPr lang="en-US" altLang="ja-JP" sz="7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石川県商工労働部産業政策課</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産業デジタル化支援グループ</a:t>
            </a:r>
            <a:r>
              <a:rPr lang="en-US" altLang="ja-JP" sz="1200" b="1" u="none" dirty="0">
                <a:latin typeface="Meiryo UI" panose="020B0604030504040204" pitchFamily="50" charset="-128"/>
                <a:ea typeface="Meiryo UI" panose="020B0604030504040204" pitchFamily="50" charset="-128"/>
              </a:rPr>
              <a:t>      </a:t>
            </a:r>
            <a:r>
              <a:rPr lang="ja-JP" altLang="en-US" sz="1200" b="1" u="none" dirty="0">
                <a:latin typeface="Meiryo UI" panose="020B0604030504040204" pitchFamily="50" charset="-128"/>
                <a:ea typeface="Meiryo UI" panose="020B0604030504040204" pitchFamily="50" charset="-128"/>
              </a:rPr>
              <a:t>庄田、繁田</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endParaRPr lang="ja-JP" altLang="en-US" sz="6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100" b="1" u="none" dirty="0">
                <a:latin typeface="Meiryo UI" panose="020B0604030504040204" pitchFamily="50" charset="-128"/>
                <a:ea typeface="Meiryo UI" panose="020B0604030504040204" pitchFamily="50" charset="-128"/>
              </a:rPr>
              <a:t>TEL</a:t>
            </a:r>
            <a:r>
              <a:rPr lang="ja-JP" altLang="en-US" sz="1100" b="1" u="none" dirty="0">
                <a:latin typeface="Meiryo UI" panose="020B0604030504040204" pitchFamily="50" charset="-128"/>
                <a:ea typeface="Meiryo UI" panose="020B0604030504040204" pitchFamily="50" charset="-128"/>
              </a:rPr>
              <a:t>：（０７６）２２５－１５１９</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100" b="1" u="none" dirty="0">
                <a:latin typeface="Meiryo UI" panose="020B0604030504040204" pitchFamily="50" charset="-128"/>
                <a:ea typeface="Meiryo UI" panose="020B0604030504040204" pitchFamily="50" charset="-128"/>
              </a:rPr>
              <a:t>FAX</a:t>
            </a:r>
            <a:r>
              <a:rPr lang="ja-JP" altLang="en-US" sz="1100" b="1" u="none" dirty="0">
                <a:latin typeface="Meiryo UI" panose="020B0604030504040204" pitchFamily="50" charset="-128"/>
                <a:ea typeface="Meiryo UI" panose="020B0604030504040204" pitchFamily="50" charset="-128"/>
              </a:rPr>
              <a:t>：（０７６）２２５－１５１４</a:t>
            </a:r>
            <a:endParaRPr lang="en-US" altLang="ja-JP" sz="1100" b="1" u="none" dirty="0">
              <a:latin typeface="Meiryo UI" panose="020B0604030504040204" pitchFamily="50" charset="-128"/>
              <a:ea typeface="Meiryo UI" panose="020B0604030504040204" pitchFamily="50" charset="-128"/>
            </a:endParaRPr>
          </a:p>
          <a:p>
            <a:pPr eaLnBrk="1" hangingPunct="1">
              <a:lnSpc>
                <a:spcPct val="120000"/>
              </a:lnSpc>
            </a:pPr>
            <a:r>
              <a:rPr lang="en-US" altLang="ja-JP" sz="1100" b="1" u="none" dirty="0">
                <a:latin typeface="Meiryo UI" panose="020B0604030504040204" pitchFamily="50" charset="-128"/>
                <a:ea typeface="Meiryo UI" panose="020B0604030504040204" pitchFamily="50" charset="-128"/>
              </a:rPr>
              <a:t>Mail</a:t>
            </a:r>
            <a:r>
              <a:rPr lang="ja-JP" altLang="en-US" sz="1100" b="1" u="none" dirty="0">
                <a:latin typeface="Meiryo UI" panose="020B0604030504040204" pitchFamily="50" charset="-128"/>
                <a:ea typeface="Meiryo UI" panose="020B0604030504040204" pitchFamily="50" charset="-128"/>
              </a:rPr>
              <a:t>：</a:t>
            </a:r>
            <a:r>
              <a:rPr lang="en-US" altLang="ja-JP" sz="1100" b="1" u="none" dirty="0">
                <a:latin typeface="Meiryo UI" panose="020B0604030504040204" pitchFamily="50" charset="-128"/>
                <a:ea typeface="Meiryo UI" panose="020B0604030504040204" pitchFamily="50" charset="-128"/>
              </a:rPr>
              <a:t>syoukou@pref.ishikawa.lg.jp</a:t>
            </a:r>
            <a:endParaRPr lang="ja-JP" altLang="en-US" sz="1100" b="1" u="none" dirty="0">
              <a:latin typeface="Meiryo UI" panose="020B0604030504040204" pitchFamily="50" charset="-128"/>
              <a:ea typeface="Meiryo UI" panose="020B0604030504040204" pitchFamily="50" charset="-128"/>
            </a:endParaRPr>
          </a:p>
        </p:txBody>
      </p:sp>
      <p:sp>
        <p:nvSpPr>
          <p:cNvPr id="16" name="Rectangle 2">
            <a:extLst>
              <a:ext uri="{FF2B5EF4-FFF2-40B4-BE49-F238E27FC236}">
                <a16:creationId xmlns:a16="http://schemas.microsoft.com/office/drawing/2014/main" id="{027BBF7E-91B6-4F3B-9133-3B2DB3393A18}"/>
              </a:ext>
            </a:extLst>
          </p:cNvPr>
          <p:cNvSpPr>
            <a:spLocks noChangeArrowheads="1"/>
          </p:cNvSpPr>
          <p:nvPr userDrawn="1"/>
        </p:nvSpPr>
        <p:spPr bwMode="auto">
          <a:xfrm>
            <a:off x="3732657" y="6740497"/>
            <a:ext cx="3165206" cy="216000"/>
          </a:xfrm>
          <a:prstGeom prst="rect">
            <a:avLst/>
          </a:prstGeom>
          <a:solidFill>
            <a:srgbClr val="0000CC"/>
          </a:solidFill>
          <a:ln>
            <a:noFill/>
          </a:ln>
          <a:effectLst/>
        </p:spPr>
        <p:txBody>
          <a:bodyPr wrap="none" anchor="ctr"/>
          <a:lstStyle/>
          <a:p>
            <a:endParaRPr lang="ja-JP" altLang="en-US" dirty="0"/>
          </a:p>
        </p:txBody>
      </p:sp>
      <p:sp>
        <p:nvSpPr>
          <p:cNvPr id="17" name="Text Box 4">
            <a:extLst>
              <a:ext uri="{FF2B5EF4-FFF2-40B4-BE49-F238E27FC236}">
                <a16:creationId xmlns:a16="http://schemas.microsoft.com/office/drawing/2014/main" id="{D6EB7553-54D1-4C13-B672-AFBFA40F62A5}"/>
              </a:ext>
            </a:extLst>
          </p:cNvPr>
          <p:cNvSpPr txBox="1">
            <a:spLocks noChangeArrowheads="1"/>
          </p:cNvSpPr>
          <p:nvPr userDrawn="1"/>
        </p:nvSpPr>
        <p:spPr bwMode="auto">
          <a:xfrm>
            <a:off x="4464546" y="6714976"/>
            <a:ext cx="177163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18" name="テキスト ボックス 17">
            <a:extLst>
              <a:ext uri="{FF2B5EF4-FFF2-40B4-BE49-F238E27FC236}">
                <a16:creationId xmlns:a16="http://schemas.microsoft.com/office/drawing/2014/main" id="{103529B2-0DE5-48AC-AF6D-644165E6850E}"/>
              </a:ext>
            </a:extLst>
          </p:cNvPr>
          <p:cNvSpPr txBox="1"/>
          <p:nvPr userDrawn="1"/>
        </p:nvSpPr>
        <p:spPr>
          <a:xfrm>
            <a:off x="272316" y="6130201"/>
            <a:ext cx="7072550" cy="584775"/>
          </a:xfrm>
          <a:prstGeom prst="rect">
            <a:avLst/>
          </a:prstGeom>
          <a:noFill/>
        </p:spPr>
        <p:txBody>
          <a:bodyPr wrap="square">
            <a:spAutoFit/>
          </a:bodyPr>
          <a:lstStyle/>
          <a:p>
            <a:pPr>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defRPr/>
            </a:pPr>
            <a:r>
              <a:rPr lang="ja-JP" altLang="en-US" sz="80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ご提供いただいた個人情報を正確に処理するように努めます。</a:t>
            </a:r>
          </a:p>
        </p:txBody>
      </p:sp>
      <p:sp>
        <p:nvSpPr>
          <p:cNvPr id="19" name="Text Box 107">
            <a:extLst>
              <a:ext uri="{FF2B5EF4-FFF2-40B4-BE49-F238E27FC236}">
                <a16:creationId xmlns:a16="http://schemas.microsoft.com/office/drawing/2014/main" id="{FC75AC32-6994-4D92-8CC0-CB6B0143702E}"/>
              </a:ext>
            </a:extLst>
          </p:cNvPr>
          <p:cNvSpPr txBox="1">
            <a:spLocks noChangeArrowheads="1"/>
          </p:cNvSpPr>
          <p:nvPr userDrawn="1"/>
        </p:nvSpPr>
        <p:spPr bwMode="auto">
          <a:xfrm>
            <a:off x="4392538" y="77198"/>
            <a:ext cx="2716741" cy="307777"/>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400" u="none" dirty="0">
                <a:solidFill>
                  <a:schemeClr val="bg1"/>
                </a:solidFill>
                <a:ea typeface="HG創英角ｺﾞｼｯｸUB" pitchFamily="49" charset="-128"/>
              </a:rPr>
              <a:t>申込締切：５月１５日（水）</a:t>
            </a:r>
          </a:p>
        </p:txBody>
      </p:sp>
      <p:graphicFrame>
        <p:nvGraphicFramePr>
          <p:cNvPr id="20" name="Group 106">
            <a:extLst>
              <a:ext uri="{FF2B5EF4-FFF2-40B4-BE49-F238E27FC236}">
                <a16:creationId xmlns:a16="http://schemas.microsoft.com/office/drawing/2014/main" id="{B7533BD6-74F8-4871-A58B-D96B1C635D4E}"/>
              </a:ext>
            </a:extLst>
          </p:cNvPr>
          <p:cNvGraphicFramePr>
            <a:graphicFrameLocks noGrp="1"/>
          </p:cNvGraphicFramePr>
          <p:nvPr userDrawn="1">
            <p:extLst>
              <p:ext uri="{D42A27DB-BD31-4B8C-83A1-F6EECF244321}">
                <p14:modId xmlns:p14="http://schemas.microsoft.com/office/powerpoint/2010/main" val="11996343"/>
              </p:ext>
            </p:extLst>
          </p:nvPr>
        </p:nvGraphicFramePr>
        <p:xfrm>
          <a:off x="306811" y="2574516"/>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1" name="Group 106">
            <a:extLst>
              <a:ext uri="{FF2B5EF4-FFF2-40B4-BE49-F238E27FC236}">
                <a16:creationId xmlns:a16="http://schemas.microsoft.com/office/drawing/2014/main" id="{2BBFFC00-DB61-4743-A991-9355A891B2F8}"/>
              </a:ext>
            </a:extLst>
          </p:cNvPr>
          <p:cNvGraphicFramePr>
            <a:graphicFrameLocks noGrp="1"/>
          </p:cNvGraphicFramePr>
          <p:nvPr userDrawn="1">
            <p:extLst>
              <p:ext uri="{D42A27DB-BD31-4B8C-83A1-F6EECF244321}">
                <p14:modId xmlns:p14="http://schemas.microsoft.com/office/powerpoint/2010/main" val="695532984"/>
              </p:ext>
            </p:extLst>
          </p:nvPr>
        </p:nvGraphicFramePr>
        <p:xfrm>
          <a:off x="306463" y="4976712"/>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2" name="テキスト ボックス 21"/>
          <p:cNvSpPr txBox="1"/>
          <p:nvPr userDrawn="1"/>
        </p:nvSpPr>
        <p:spPr>
          <a:xfrm>
            <a:off x="270843" y="5850880"/>
            <a:ext cx="4913783" cy="307777"/>
          </a:xfrm>
          <a:prstGeom prst="rect">
            <a:avLst/>
          </a:prstGeom>
          <a:noFill/>
        </p:spPr>
        <p:txBody>
          <a:bodyPr wrap="square" rtlCol="0">
            <a:spAutoFit/>
          </a:bodyPr>
          <a:lstStyle/>
          <a:p>
            <a:pPr lvl="0" defTabSz="914400" fontAlgn="base">
              <a:spcBef>
                <a:spcPct val="20000"/>
              </a:spcBef>
              <a:spcAft>
                <a:spcPct val="0"/>
              </a:spcAft>
            </a:pPr>
            <a:r>
              <a:rPr lang="en-US" altLang="ja-JP" sz="1400" dirty="0">
                <a:latin typeface="HG創英角ｺﾞｼｯｸUB" panose="020B0909000000000000" pitchFamily="49" charset="-128"/>
                <a:ea typeface="HG創英角ｺﾞｼｯｸUB" panose="020B0909000000000000" pitchFamily="49" charset="-128"/>
              </a:rPr>
              <a:t>※</a:t>
            </a:r>
            <a:r>
              <a:rPr lang="ja-JP" altLang="en-US" sz="1400" dirty="0">
                <a:latin typeface="HG創英角ｺﾞｼｯｸUB" panose="020B0909000000000000" pitchFamily="49" charset="-128"/>
                <a:ea typeface="HG創英角ｺﾞｼｯｸUB" panose="020B0909000000000000" pitchFamily="49" charset="-128"/>
              </a:rPr>
              <a:t>会場の都合のため</a:t>
            </a:r>
            <a:r>
              <a:rPr lang="ja-JP" altLang="en-US" sz="1400" u="sng" dirty="0">
                <a:solidFill>
                  <a:srgbClr val="FF0000"/>
                </a:solidFill>
                <a:latin typeface="HG創英角ｺﾞｼｯｸUB" panose="020B0909000000000000" pitchFamily="49" charset="-128"/>
                <a:ea typeface="HG創英角ｺﾞｼｯｸUB" panose="020B0909000000000000" pitchFamily="49" charset="-128"/>
              </a:rPr>
              <a:t>１社２名様限り</a:t>
            </a:r>
            <a:r>
              <a:rPr lang="ja-JP" altLang="en-US" sz="1400" dirty="0">
                <a:latin typeface="HG創英角ｺﾞｼｯｸUB" panose="020B0909000000000000" pitchFamily="49" charset="-128"/>
                <a:ea typeface="HG創英角ｺﾞｼｯｸUB" panose="020B0909000000000000" pitchFamily="49" charset="-128"/>
              </a:rPr>
              <a:t>でお願いいたします。</a:t>
            </a:r>
          </a:p>
        </p:txBody>
      </p:sp>
      <p:graphicFrame>
        <p:nvGraphicFramePr>
          <p:cNvPr id="23" name="Group 106">
            <a:extLst>
              <a:ext uri="{FF2B5EF4-FFF2-40B4-BE49-F238E27FC236}">
                <a16:creationId xmlns:a16="http://schemas.microsoft.com/office/drawing/2014/main" id="{319462B2-AFCC-47AC-B243-23F0CB95D34C}"/>
              </a:ext>
            </a:extLst>
          </p:cNvPr>
          <p:cNvGraphicFramePr>
            <a:graphicFrameLocks noGrp="1"/>
          </p:cNvGraphicFramePr>
          <p:nvPr userDrawn="1">
            <p:extLst>
              <p:ext uri="{D42A27DB-BD31-4B8C-83A1-F6EECF244321}">
                <p14:modId xmlns:p14="http://schemas.microsoft.com/office/powerpoint/2010/main" val="2052320916"/>
              </p:ext>
            </p:extLst>
          </p:nvPr>
        </p:nvGraphicFramePr>
        <p:xfrm>
          <a:off x="306463" y="4040608"/>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5"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4127302" y="1636410"/>
            <a:ext cx="24388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a:latin typeface="+mn-ea"/>
                <a:ea typeface="+mn-ea"/>
              </a:rPr>
              <a:t>WEB</a:t>
            </a:r>
            <a:r>
              <a:rPr lang="ja-JP" altLang="en-US" sz="1200" u="none" dirty="0">
                <a:latin typeface="+mn-ea"/>
                <a:ea typeface="+mn-ea"/>
              </a:rPr>
              <a:t>申込みは、こちらの</a:t>
            </a:r>
            <a:endParaRPr lang="en-US" altLang="ja-JP" sz="1200" u="none" dirty="0">
              <a:latin typeface="+mn-ea"/>
              <a:ea typeface="+mn-ea"/>
            </a:endParaRPr>
          </a:p>
          <a:p>
            <a:pPr eaLnBrk="1" hangingPunct="1"/>
            <a:r>
              <a:rPr lang="en-US" altLang="ja-JP" sz="1200" u="none" dirty="0">
                <a:latin typeface="+mn-ea"/>
                <a:ea typeface="+mn-ea"/>
              </a:rPr>
              <a:t>QR</a:t>
            </a:r>
            <a:r>
              <a:rPr lang="ja-JP" altLang="en-US" sz="1200" u="none" dirty="0">
                <a:latin typeface="+mn-ea"/>
                <a:ea typeface="+mn-ea"/>
              </a:rPr>
              <a:t>コードを読み取り下さい</a:t>
            </a:r>
            <a:endParaRPr lang="en-US" altLang="ja-JP" sz="1200" u="none" dirty="0">
              <a:latin typeface="+mn-ea"/>
              <a:ea typeface="+mn-ea"/>
            </a:endParaRPr>
          </a:p>
          <a:p>
            <a:pPr eaLnBrk="1" hangingPunct="1"/>
            <a:endParaRPr lang="en-US" altLang="ja-JP" sz="1200" u="none" dirty="0">
              <a:latin typeface="+mn-ea"/>
              <a:ea typeface="+mn-ea"/>
            </a:endParaRPr>
          </a:p>
        </p:txBody>
      </p:sp>
      <p:sp>
        <p:nvSpPr>
          <p:cNvPr id="27"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4098801" y="7785366"/>
            <a:ext cx="2438838"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latin typeface="+mn-ea"/>
                <a:ea typeface="+mn-ea"/>
              </a:rPr>
              <a:t>WEB</a:t>
            </a:r>
            <a:r>
              <a:rPr lang="ja-JP" altLang="en-US" sz="1100" u="none" dirty="0">
                <a:latin typeface="+mn-ea"/>
                <a:ea typeface="+mn-ea"/>
              </a:rPr>
              <a:t>申込みは、こちらの</a:t>
            </a:r>
            <a:endParaRPr lang="en-US" altLang="ja-JP" sz="1100" u="none" dirty="0">
              <a:latin typeface="+mn-ea"/>
              <a:ea typeface="+mn-ea"/>
            </a:endParaRPr>
          </a:p>
          <a:p>
            <a:pPr eaLnBrk="1" hangingPunct="1"/>
            <a:r>
              <a:rPr lang="en-US" altLang="ja-JP" sz="1100" u="none" dirty="0">
                <a:latin typeface="+mn-ea"/>
                <a:ea typeface="+mn-ea"/>
              </a:rPr>
              <a:t>QR</a:t>
            </a:r>
            <a:r>
              <a:rPr lang="ja-JP" altLang="en-US" sz="1100" u="none" dirty="0">
                <a:latin typeface="+mn-ea"/>
                <a:ea typeface="+mn-ea"/>
              </a:rPr>
              <a:t>コードを読み取り下さい</a:t>
            </a:r>
            <a:endParaRPr lang="en-US" altLang="ja-JP" sz="1100" u="none" dirty="0">
              <a:latin typeface="+mn-ea"/>
              <a:ea typeface="+mn-ea"/>
            </a:endParaRPr>
          </a:p>
          <a:p>
            <a:pPr eaLnBrk="1" hangingPunct="1"/>
            <a:endParaRPr lang="en-US" altLang="ja-JP" sz="1100" u="none" dirty="0">
              <a:latin typeface="+mn-ea"/>
              <a:ea typeface="+mn-ea"/>
            </a:endParaRPr>
          </a:p>
        </p:txBody>
      </p:sp>
      <p:pic>
        <p:nvPicPr>
          <p:cNvPr id="3" name="図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70842" y="6988655"/>
            <a:ext cx="3106953" cy="3106953"/>
          </a:xfrm>
          <a:prstGeom prst="rect">
            <a:avLst/>
          </a:prstGeom>
        </p:spPr>
      </p:pic>
      <p:cxnSp>
        <p:nvCxnSpPr>
          <p:cNvPr id="5" name="直線コネクタ 4"/>
          <p:cNvCxnSpPr/>
          <p:nvPr userDrawn="1"/>
        </p:nvCxnSpPr>
        <p:spPr>
          <a:xfrm>
            <a:off x="306463" y="8199804"/>
            <a:ext cx="1242142"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1" name="直線コネクタ 30"/>
          <p:cNvCxnSpPr/>
          <p:nvPr userDrawn="1"/>
        </p:nvCxnSpPr>
        <p:spPr>
          <a:xfrm>
            <a:off x="1524554" y="8199804"/>
            <a:ext cx="119343" cy="243364"/>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37" name="正方形/長方形 36"/>
          <p:cNvSpPr/>
          <p:nvPr userDrawn="1"/>
        </p:nvSpPr>
        <p:spPr>
          <a:xfrm>
            <a:off x="1548605" y="8443168"/>
            <a:ext cx="251645"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pic>
        <p:nvPicPr>
          <p:cNvPr id="26" name="図 25" descr="QR コード&#10;&#10;自動的に生成された説明">
            <a:extLst>
              <a:ext uri="{FF2B5EF4-FFF2-40B4-BE49-F238E27FC236}">
                <a16:creationId xmlns:a16="http://schemas.microsoft.com/office/drawing/2014/main" id="{F95760A7-AED9-53BA-4F78-7B22DAA5AD6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04706" y="1098352"/>
            <a:ext cx="1080120" cy="1080120"/>
          </a:xfrm>
          <a:prstGeom prst="rect">
            <a:avLst/>
          </a:prstGeom>
        </p:spPr>
      </p:pic>
      <p:pic>
        <p:nvPicPr>
          <p:cNvPr id="29" name="図 28" descr="QR コード&#10;&#10;自動的に生成された説明">
            <a:extLst>
              <a:ext uri="{FF2B5EF4-FFF2-40B4-BE49-F238E27FC236}">
                <a16:creationId xmlns:a16="http://schemas.microsoft.com/office/drawing/2014/main" id="{EB58FD94-A59D-47A0-FD90-00397F56E31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869094" y="7047275"/>
            <a:ext cx="1080120" cy="1080120"/>
          </a:xfrm>
          <a:prstGeom prst="rect">
            <a:avLst/>
          </a:prstGeom>
        </p:spPr>
      </p:pic>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2024/4/12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2024/4/12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2024/4/12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2024/4/12</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2696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
          <p:cNvSpPr>
            <a:spLocks noChangeArrowheads="1"/>
          </p:cNvSpPr>
          <p:nvPr/>
        </p:nvSpPr>
        <p:spPr bwMode="auto">
          <a:xfrm>
            <a:off x="288081" y="2274409"/>
            <a:ext cx="6588000" cy="264103"/>
          </a:xfrm>
          <a:prstGeom prst="rect">
            <a:avLst/>
          </a:prstGeom>
          <a:solidFill>
            <a:srgbClr val="0000CC"/>
          </a:solidFill>
          <a:ln>
            <a:noFill/>
          </a:ln>
          <a:effectLst/>
        </p:spPr>
        <p:txBody>
          <a:bodyPr wrap="none" anchor="ctr"/>
          <a:lstStyle/>
          <a:p>
            <a:endParaRPr lang="ja-JP" altLang="en-US"/>
          </a:p>
        </p:txBody>
      </p:sp>
      <p:sp>
        <p:nvSpPr>
          <p:cNvPr id="31" name="Text Box 80"/>
          <p:cNvSpPr txBox="1">
            <a:spLocks noChangeArrowheads="1"/>
          </p:cNvSpPr>
          <p:nvPr/>
        </p:nvSpPr>
        <p:spPr bwMode="auto">
          <a:xfrm>
            <a:off x="2736354" y="2250480"/>
            <a:ext cx="1710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400" u="none" dirty="0">
                <a:solidFill>
                  <a:schemeClr val="bg1"/>
                </a:solidFill>
                <a:ea typeface="HG創英角ｺﾞｼｯｸUB" pitchFamily="49" charset="-128"/>
              </a:rPr>
              <a:t>【 </a:t>
            </a:r>
            <a:r>
              <a:rPr lang="ja-JP" altLang="en-US" sz="1400" u="none" dirty="0">
                <a:solidFill>
                  <a:schemeClr val="bg1"/>
                </a:solidFill>
                <a:ea typeface="HG創英角ｺﾞｼｯｸUB" pitchFamily="49" charset="-128"/>
              </a:rPr>
              <a:t>参 加 申 込 書 </a:t>
            </a:r>
            <a:r>
              <a:rPr lang="en-US" altLang="ja-JP" sz="1400" u="none" dirty="0">
                <a:solidFill>
                  <a:schemeClr val="bg1"/>
                </a:solidFill>
                <a:ea typeface="HG創英角ｺﾞｼｯｸUB" pitchFamily="49" charset="-128"/>
              </a:rPr>
              <a:t>】</a:t>
            </a:r>
          </a:p>
        </p:txBody>
      </p:sp>
      <p:graphicFrame>
        <p:nvGraphicFramePr>
          <p:cNvPr id="39" name="Group 106">
            <a:extLst>
              <a:ext uri="{FF2B5EF4-FFF2-40B4-BE49-F238E27FC236}">
                <a16:creationId xmlns:a16="http://schemas.microsoft.com/office/drawing/2014/main" id="{B7533BD6-74F8-4871-A58B-D96B1C635D4E}"/>
              </a:ext>
            </a:extLst>
          </p:cNvPr>
          <p:cNvGraphicFramePr>
            <a:graphicFrameLocks noGrp="1"/>
          </p:cNvGraphicFramePr>
          <p:nvPr>
            <p:extLst>
              <p:ext uri="{D42A27DB-BD31-4B8C-83A1-F6EECF244321}">
                <p14:modId xmlns:p14="http://schemas.microsoft.com/office/powerpoint/2010/main" val="772615798"/>
              </p:ext>
            </p:extLst>
          </p:nvPr>
        </p:nvGraphicFramePr>
        <p:xfrm>
          <a:off x="306811" y="2574516"/>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40" name="Group 106">
            <a:extLst>
              <a:ext uri="{FF2B5EF4-FFF2-40B4-BE49-F238E27FC236}">
                <a16:creationId xmlns:a16="http://schemas.microsoft.com/office/drawing/2014/main" id="{2BBFFC00-DB61-4743-A991-9355A891B2F8}"/>
              </a:ext>
            </a:extLst>
          </p:cNvPr>
          <p:cNvGraphicFramePr>
            <a:graphicFrameLocks noGrp="1"/>
          </p:cNvGraphicFramePr>
          <p:nvPr>
            <p:extLst>
              <p:ext uri="{D42A27DB-BD31-4B8C-83A1-F6EECF244321}">
                <p14:modId xmlns:p14="http://schemas.microsoft.com/office/powerpoint/2010/main" val="2499992073"/>
              </p:ext>
            </p:extLst>
          </p:nvPr>
        </p:nvGraphicFramePr>
        <p:xfrm>
          <a:off x="306463" y="4976712"/>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graphicFrame>
        <p:nvGraphicFramePr>
          <p:cNvPr id="42" name="Group 106">
            <a:extLst>
              <a:ext uri="{FF2B5EF4-FFF2-40B4-BE49-F238E27FC236}">
                <a16:creationId xmlns:a16="http://schemas.microsoft.com/office/drawing/2014/main" id="{319462B2-AFCC-47AC-B243-23F0CB95D34C}"/>
              </a:ext>
            </a:extLst>
          </p:cNvPr>
          <p:cNvGraphicFramePr>
            <a:graphicFrameLocks noGrp="1"/>
          </p:cNvGraphicFramePr>
          <p:nvPr>
            <p:extLst>
              <p:ext uri="{D42A27DB-BD31-4B8C-83A1-F6EECF244321}">
                <p14:modId xmlns:p14="http://schemas.microsoft.com/office/powerpoint/2010/main" val="1191393976"/>
              </p:ext>
            </p:extLst>
          </p:nvPr>
        </p:nvGraphicFramePr>
        <p:xfrm>
          <a:off x="306463" y="4040608"/>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320321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60000"/>
            <a:lumOff val="40000"/>
          </a:schemeClr>
        </a:solidFill>
        <a:ln>
          <a:noFill/>
        </a:ln>
      </a:spPr>
      <a:bodyPr lIns="0" tIns="0" rIns="0" bIns="0" rtlCol="0" anchor="ctr"/>
      <a:lstStyle>
        <a:defPPr algn="ctr">
          <a:defRPr kumimoji="1" sz="1400" b="1" dirty="0" smtClean="0">
            <a:solidFill>
              <a:schemeClr val="bg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5064</TotalTime>
  <Words>28</Words>
  <Application>Microsoft Office PowerPoint</Application>
  <PresentationFormat>ユーザー設定</PresentationFormat>
  <Paragraphs>15</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AR P丸ゴシック体M</vt:lpstr>
      <vt:lpstr>HG丸ｺﾞｼｯｸM-PRO</vt:lpstr>
      <vt:lpstr>HG創英角ｺﾞｼｯｸUB</vt:lpstr>
      <vt:lpstr>Meiryo UI</vt:lpstr>
      <vt:lpstr>ＭＳ Ｐゴシック</vt:lpstr>
      <vt:lpstr>游ゴシック</vt:lpstr>
      <vt:lpstr>Arial</vt:lpstr>
      <vt:lpstr>Arial Black</vt:lpstr>
      <vt:lpstr>Calibri</vt:lpstr>
      <vt:lpstr>Times New Roman</vt:lpstr>
      <vt:lpstr>Trebuchet MS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川畑　泰樹</dc:creator>
  <cp:lastModifiedBy>HW53750</cp:lastModifiedBy>
  <cp:revision>364</cp:revision>
  <cp:lastPrinted>2021-06-18T09:36:54Z</cp:lastPrinted>
  <dcterms:created xsi:type="dcterms:W3CDTF">2014-05-02T00:09:42Z</dcterms:created>
  <dcterms:modified xsi:type="dcterms:W3CDTF">2024-04-12T05:31:29Z</dcterms:modified>
</cp:coreProperties>
</file>