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7" r:id="rId2"/>
    <p:sldId id="278" r:id="rId3"/>
  </p:sldIdLst>
  <p:sldSz cx="7200900" cy="10261600"/>
  <p:notesSz cx="6735763" cy="9866313"/>
  <p:defaultTextStyle>
    <a:defPPr>
      <a:defRPr lang="ja-JP"/>
    </a:defPPr>
    <a:lvl1pPr marL="0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64349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28698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393046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857395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21744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786093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250441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714790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2">
          <p15:clr>
            <a:srgbClr val="A4A3A4"/>
          </p15:clr>
        </p15:guide>
        <p15:guide id="2" pos="226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田中　宏和" initials="田中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AFDDF"/>
    <a:srgbClr val="EBF1DE"/>
    <a:srgbClr val="FDEADA"/>
    <a:srgbClr val="FFFFCC"/>
    <a:srgbClr val="DCE6F2"/>
    <a:srgbClr val="FF0000"/>
    <a:srgbClr val="1705FB"/>
    <a:srgbClr val="0150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52" autoAdjust="0"/>
    <p:restoredTop sz="92432" autoAdjust="0"/>
  </p:normalViewPr>
  <p:slideViewPr>
    <p:cSldViewPr>
      <p:cViewPr varScale="1">
        <p:scale>
          <a:sx n="84" d="100"/>
          <a:sy n="84" d="100"/>
        </p:scale>
        <p:origin x="198" y="90"/>
      </p:cViewPr>
      <p:guideLst>
        <p:guide orient="horz" pos="3232"/>
        <p:guide pos="226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9413" cy="495300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DA685E68-331B-4E99-B819-98F6FAA87134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0275" y="1233488"/>
            <a:ext cx="23352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1" rIns="91422" bIns="4571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2" y="4748213"/>
            <a:ext cx="5389563" cy="3884612"/>
          </a:xfrm>
          <a:prstGeom prst="rect">
            <a:avLst/>
          </a:prstGeom>
        </p:spPr>
        <p:txBody>
          <a:bodyPr vert="horz" lIns="91422" tIns="45711" rIns="91422" bIns="4571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013"/>
            <a:ext cx="2919413" cy="495300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B648E0AC-CC16-4869-93C2-7DEBD8005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292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8E0AC-CC16-4869-93C2-7DEBD8005DB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725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48E0AC-CC16-4869-93C2-7DEBD8005DB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666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8" y="3187753"/>
            <a:ext cx="6120766" cy="219959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6" y="5814909"/>
            <a:ext cx="5040630" cy="26224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4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8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930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57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21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86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50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14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650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038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915489" y="548715"/>
            <a:ext cx="1215153" cy="1167257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70038" y="548715"/>
            <a:ext cx="3525441" cy="1167257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802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767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2" y="6594028"/>
            <a:ext cx="6120766" cy="2038068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822" y="4349306"/>
            <a:ext cx="6120766" cy="224472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6434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286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930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573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21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8609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504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147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396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70037" y="3192500"/>
            <a:ext cx="2370296" cy="90287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760348" y="3192500"/>
            <a:ext cx="2370296" cy="90287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478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6" y="410943"/>
            <a:ext cx="6480810" cy="1710267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8" y="2296989"/>
            <a:ext cx="3181648" cy="9572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4349" indent="0">
              <a:buNone/>
              <a:defRPr sz="2000" b="1"/>
            </a:lvl2pPr>
            <a:lvl3pPr marL="928698" indent="0">
              <a:buNone/>
              <a:defRPr sz="1900" b="1"/>
            </a:lvl3pPr>
            <a:lvl4pPr marL="1393046" indent="0">
              <a:buNone/>
              <a:defRPr sz="1600" b="1"/>
            </a:lvl4pPr>
            <a:lvl5pPr marL="1857395" indent="0">
              <a:buNone/>
              <a:defRPr sz="1600" b="1"/>
            </a:lvl5pPr>
            <a:lvl6pPr marL="2321744" indent="0">
              <a:buNone/>
              <a:defRPr sz="1600" b="1"/>
            </a:lvl6pPr>
            <a:lvl7pPr marL="2786093" indent="0">
              <a:buNone/>
              <a:defRPr sz="1600" b="1"/>
            </a:lvl7pPr>
            <a:lvl8pPr marL="3250441" indent="0">
              <a:buNone/>
              <a:defRPr sz="1600" b="1"/>
            </a:lvl8pPr>
            <a:lvl9pPr marL="371479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0048" y="3254257"/>
            <a:ext cx="3181648" cy="59122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960" y="2296989"/>
            <a:ext cx="3182898" cy="9572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4349" indent="0">
              <a:buNone/>
              <a:defRPr sz="2000" b="1"/>
            </a:lvl2pPr>
            <a:lvl3pPr marL="928698" indent="0">
              <a:buNone/>
              <a:defRPr sz="1900" b="1"/>
            </a:lvl3pPr>
            <a:lvl4pPr marL="1393046" indent="0">
              <a:buNone/>
              <a:defRPr sz="1600" b="1"/>
            </a:lvl4pPr>
            <a:lvl5pPr marL="1857395" indent="0">
              <a:buNone/>
              <a:defRPr sz="1600" b="1"/>
            </a:lvl5pPr>
            <a:lvl6pPr marL="2321744" indent="0">
              <a:buNone/>
              <a:defRPr sz="1600" b="1"/>
            </a:lvl6pPr>
            <a:lvl7pPr marL="2786093" indent="0">
              <a:buNone/>
              <a:defRPr sz="1600" b="1"/>
            </a:lvl7pPr>
            <a:lvl8pPr marL="3250441" indent="0">
              <a:buNone/>
              <a:defRPr sz="1600" b="1"/>
            </a:lvl8pPr>
            <a:lvl9pPr marL="371479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960" y="3254257"/>
            <a:ext cx="3182898" cy="59122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92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836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953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9" y="408566"/>
            <a:ext cx="2369047" cy="173877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5355" y="408569"/>
            <a:ext cx="4025504" cy="8757991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049" y="2147336"/>
            <a:ext cx="2369047" cy="7019221"/>
          </a:xfrm>
        </p:spPr>
        <p:txBody>
          <a:bodyPr/>
          <a:lstStyle>
            <a:lvl1pPr marL="0" indent="0">
              <a:buNone/>
              <a:defRPr sz="1400"/>
            </a:lvl1pPr>
            <a:lvl2pPr marL="464349" indent="0">
              <a:buNone/>
              <a:defRPr sz="1200"/>
            </a:lvl2pPr>
            <a:lvl3pPr marL="928698" indent="0">
              <a:buNone/>
              <a:defRPr sz="1000"/>
            </a:lvl3pPr>
            <a:lvl4pPr marL="1393046" indent="0">
              <a:buNone/>
              <a:defRPr sz="900"/>
            </a:lvl4pPr>
            <a:lvl5pPr marL="1857395" indent="0">
              <a:buNone/>
              <a:defRPr sz="900"/>
            </a:lvl5pPr>
            <a:lvl6pPr marL="2321744" indent="0">
              <a:buNone/>
              <a:defRPr sz="900"/>
            </a:lvl6pPr>
            <a:lvl7pPr marL="2786093" indent="0">
              <a:buNone/>
              <a:defRPr sz="900"/>
            </a:lvl7pPr>
            <a:lvl8pPr marL="3250441" indent="0">
              <a:buNone/>
              <a:defRPr sz="900"/>
            </a:lvl8pPr>
            <a:lvl9pPr marL="371479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513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6" y="7183122"/>
            <a:ext cx="4320540" cy="84800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426" y="916893"/>
            <a:ext cx="4320540" cy="6156960"/>
          </a:xfrm>
        </p:spPr>
        <p:txBody>
          <a:bodyPr/>
          <a:lstStyle>
            <a:lvl1pPr marL="0" indent="0">
              <a:buNone/>
              <a:defRPr sz="3300"/>
            </a:lvl1pPr>
            <a:lvl2pPr marL="464349" indent="0">
              <a:buNone/>
              <a:defRPr sz="2800"/>
            </a:lvl2pPr>
            <a:lvl3pPr marL="928698" indent="0">
              <a:buNone/>
              <a:defRPr sz="2400"/>
            </a:lvl3pPr>
            <a:lvl4pPr marL="1393046" indent="0">
              <a:buNone/>
              <a:defRPr sz="2000"/>
            </a:lvl4pPr>
            <a:lvl5pPr marL="1857395" indent="0">
              <a:buNone/>
              <a:defRPr sz="2000"/>
            </a:lvl5pPr>
            <a:lvl6pPr marL="2321744" indent="0">
              <a:buNone/>
              <a:defRPr sz="2000"/>
            </a:lvl6pPr>
            <a:lvl7pPr marL="2786093" indent="0">
              <a:buNone/>
              <a:defRPr sz="2000"/>
            </a:lvl7pPr>
            <a:lvl8pPr marL="3250441" indent="0">
              <a:buNone/>
              <a:defRPr sz="2000"/>
            </a:lvl8pPr>
            <a:lvl9pPr marL="371479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426" y="8031132"/>
            <a:ext cx="4320540" cy="1204311"/>
          </a:xfrm>
        </p:spPr>
        <p:txBody>
          <a:bodyPr/>
          <a:lstStyle>
            <a:lvl1pPr marL="0" indent="0">
              <a:buNone/>
              <a:defRPr sz="1400"/>
            </a:lvl1pPr>
            <a:lvl2pPr marL="464349" indent="0">
              <a:buNone/>
              <a:defRPr sz="1200"/>
            </a:lvl2pPr>
            <a:lvl3pPr marL="928698" indent="0">
              <a:buNone/>
              <a:defRPr sz="1000"/>
            </a:lvl3pPr>
            <a:lvl4pPr marL="1393046" indent="0">
              <a:buNone/>
              <a:defRPr sz="900"/>
            </a:lvl4pPr>
            <a:lvl5pPr marL="1857395" indent="0">
              <a:buNone/>
              <a:defRPr sz="900"/>
            </a:lvl5pPr>
            <a:lvl6pPr marL="2321744" indent="0">
              <a:buNone/>
              <a:defRPr sz="900"/>
            </a:lvl6pPr>
            <a:lvl7pPr marL="2786093" indent="0">
              <a:buNone/>
              <a:defRPr sz="900"/>
            </a:lvl7pPr>
            <a:lvl8pPr marL="3250441" indent="0">
              <a:buNone/>
              <a:defRPr sz="900"/>
            </a:lvl8pPr>
            <a:lvl9pPr marL="371479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2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0046" y="410943"/>
            <a:ext cx="6480810" cy="1710267"/>
          </a:xfrm>
          <a:prstGeom prst="rect">
            <a:avLst/>
          </a:prstGeom>
        </p:spPr>
        <p:txBody>
          <a:bodyPr vert="horz" lIns="92870" tIns="46435" rIns="92870" bIns="46435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6" y="2394380"/>
            <a:ext cx="6480810" cy="6772181"/>
          </a:xfrm>
          <a:prstGeom prst="rect">
            <a:avLst/>
          </a:prstGeom>
        </p:spPr>
        <p:txBody>
          <a:bodyPr vert="horz" lIns="92870" tIns="46435" rIns="92870" bIns="46435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0047" y="9510987"/>
            <a:ext cx="1680211" cy="546334"/>
          </a:xfrm>
          <a:prstGeom prst="rect">
            <a:avLst/>
          </a:prstGeom>
        </p:spPr>
        <p:txBody>
          <a:bodyPr vert="horz" lIns="92870" tIns="46435" rIns="92870" bIns="4643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056CF-0E2A-49ED-A903-9217649B0161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60310" y="9510987"/>
            <a:ext cx="2280285" cy="546334"/>
          </a:xfrm>
          <a:prstGeom prst="rect">
            <a:avLst/>
          </a:prstGeom>
        </p:spPr>
        <p:txBody>
          <a:bodyPr vert="horz" lIns="92870" tIns="46435" rIns="92870" bIns="4643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60646" y="9510987"/>
            <a:ext cx="1680211" cy="546334"/>
          </a:xfrm>
          <a:prstGeom prst="rect">
            <a:avLst/>
          </a:prstGeom>
        </p:spPr>
        <p:txBody>
          <a:bodyPr vert="horz" lIns="92870" tIns="46435" rIns="92870" bIns="4643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21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28698" rtl="0" eaLnBrk="1" latinLnBrk="0" hangingPunct="1">
        <a:spcBef>
          <a:spcPct val="0"/>
        </a:spcBef>
        <a:buNone/>
        <a:defRPr kumimoji="1"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8261" indent="-348261" algn="l" defTabSz="928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54567" indent="-290218" algn="l" defTabSz="92869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60872" indent="-232174" algn="l" defTabSz="928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25221" indent="-232174" algn="l" defTabSz="92869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89569" indent="-232174" algn="l" defTabSz="92869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3918" indent="-232174" algn="l" defTabSz="928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18266" indent="-232174" algn="l" defTabSz="928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2616" indent="-232174" algn="l" defTabSz="928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46963" indent="-232174" algn="l" defTabSz="928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64349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28698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93046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57395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21744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86093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50441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14790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テキスト ボックス 47"/>
          <p:cNvSpPr txBox="1"/>
          <p:nvPr/>
        </p:nvSpPr>
        <p:spPr>
          <a:xfrm>
            <a:off x="831388" y="2299498"/>
            <a:ext cx="45486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変革を目指す企業の経営層を含むチーム</a:t>
            </a:r>
            <a:endParaRPr lang="en-US" altLang="ja-JP" sz="1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（社長、役員、部長、</a:t>
            </a:r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CDO</a:t>
            </a:r>
            <a:r>
              <a:rPr kumimoji="1"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等）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15609" y="-53776"/>
            <a:ext cx="7216509" cy="92846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>
              <a:lnSpc>
                <a:spcPts val="3800"/>
              </a:lnSpc>
            </a:pPr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スマートエスイー</a:t>
            </a:r>
            <a:r>
              <a:rPr lang="en-US" altLang="ja-JP" sz="1800" b="1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IoT</a:t>
            </a:r>
            <a:r>
              <a:rPr lang="en-US" altLang="ja-JP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/AI</a:t>
            </a:r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石川スクール　</a:t>
            </a:r>
            <a:endParaRPr lang="en-US" altLang="ja-JP" sz="1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3800"/>
              </a:lnSpc>
            </a:pPr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推進計画策定支援</a:t>
            </a:r>
            <a:endParaRPr lang="en-US" altLang="ja-JP" sz="3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-7977" y="9591316"/>
            <a:ext cx="7213075" cy="27699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2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 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申込及び問合せ窓口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126093" y="2965280"/>
            <a:ext cx="6080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月頃～令和</a:t>
            </a:r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ja-JP" altLang="en-US" sz="1800" b="1" i="1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期間中、全</a:t>
            </a:r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 訪問支援</a:t>
            </a:r>
            <a:endParaRPr lang="en-US" altLang="ja-JP" sz="1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359691" y="3362897"/>
            <a:ext cx="2524668" cy="387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万円／社</a:t>
            </a:r>
            <a:endParaRPr lang="en-US" altLang="ja-JP" sz="1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ホームベース 19">
            <a:extLst>
              <a:ext uri="{FF2B5EF4-FFF2-40B4-BE49-F238E27FC236}">
                <a16:creationId xmlns:a16="http://schemas.microsoft.com/office/drawing/2014/main" id="{19A73124-9C84-F2A4-1346-ADE9B22D12E2}"/>
              </a:ext>
            </a:extLst>
          </p:cNvPr>
          <p:cNvSpPr/>
          <p:nvPr/>
        </p:nvSpPr>
        <p:spPr>
          <a:xfrm>
            <a:off x="52575" y="2987006"/>
            <a:ext cx="1080000" cy="316099"/>
          </a:xfrm>
          <a:prstGeom prst="homePlate">
            <a:avLst>
              <a:gd name="adj" fmla="val 2475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dist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期間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51B6861-CE22-4289-D200-5872F8F62C9A}"/>
              </a:ext>
            </a:extLst>
          </p:cNvPr>
          <p:cNvSpPr txBox="1"/>
          <p:nvPr/>
        </p:nvSpPr>
        <p:spPr>
          <a:xfrm>
            <a:off x="-7805" y="885183"/>
            <a:ext cx="7216509" cy="1310213"/>
          </a:xfrm>
          <a:prstGeom prst="rect">
            <a:avLst/>
          </a:prstGeom>
          <a:solidFill>
            <a:schemeClr val="accent5">
              <a:lumMod val="20000"/>
              <a:lumOff val="80000"/>
              <a:alpha val="62000"/>
            </a:schemeClr>
          </a:solidFill>
        </p:spPr>
        <p:txBody>
          <a:bodyPr wrap="square" rtlCol="0" anchor="ctr">
            <a:noAutofit/>
          </a:bodyPr>
          <a:lstStyle/>
          <a:p>
            <a:pPr marL="342900" indent="-342900">
              <a:buFont typeface="Wingdings" panose="05000000000000000000" pitchFamily="2" charset="2"/>
              <a:buChar char="l"/>
              <a:tabLst>
                <a:tab pos="88900" algn="l"/>
              </a:tabLst>
            </a:pP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実現のため、専門家が企業と共に、</a:t>
            </a:r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経営ビジョンの確認から課題の洗い出し、</a:t>
            </a:r>
            <a:r>
              <a:rPr lang="en-US" altLang="ja-JP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推進計画の策定までを支援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します！</a:t>
            </a:r>
            <a:endParaRPr lang="en-US" altLang="ja-JP" sz="1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デジタル化の取組や人材育成をしてきた企業が、</a:t>
            </a:r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企業全体を</a:t>
            </a:r>
            <a:br>
              <a:rPr lang="en-US" altLang="ja-JP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見つめ直し、もう一歩、取組を進めるチャンスです！！</a:t>
            </a:r>
          </a:p>
        </p:txBody>
      </p:sp>
      <p:sp>
        <p:nvSpPr>
          <p:cNvPr id="13" name="ホームベース 19">
            <a:extLst>
              <a:ext uri="{FF2B5EF4-FFF2-40B4-BE49-F238E27FC236}">
                <a16:creationId xmlns:a16="http://schemas.microsoft.com/office/drawing/2014/main" id="{F4639A17-2801-E306-C1E7-94B395FF4064}"/>
              </a:ext>
            </a:extLst>
          </p:cNvPr>
          <p:cNvSpPr/>
          <p:nvPr/>
        </p:nvSpPr>
        <p:spPr>
          <a:xfrm>
            <a:off x="46093" y="2355081"/>
            <a:ext cx="1080000" cy="510103"/>
          </a:xfrm>
          <a:prstGeom prst="homePlate">
            <a:avLst>
              <a:gd name="adj" fmla="val 2475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dist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対象者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8C8967E-8064-B4B4-B4BA-6D922C0173F2}"/>
              </a:ext>
            </a:extLst>
          </p:cNvPr>
          <p:cNvSpPr txBox="1"/>
          <p:nvPr/>
        </p:nvSpPr>
        <p:spPr>
          <a:xfrm>
            <a:off x="5764466" y="4555100"/>
            <a:ext cx="130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㈱アイ・コネクト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大久保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賢二 氏</a:t>
            </a:r>
          </a:p>
        </p:txBody>
      </p:sp>
      <p:sp>
        <p:nvSpPr>
          <p:cNvPr id="6" name="ホームベース 17">
            <a:extLst>
              <a:ext uri="{FF2B5EF4-FFF2-40B4-BE49-F238E27FC236}">
                <a16:creationId xmlns:a16="http://schemas.microsoft.com/office/drawing/2014/main" id="{81DA58C3-FA3D-4796-35EB-D2CCA3949634}"/>
              </a:ext>
            </a:extLst>
          </p:cNvPr>
          <p:cNvSpPr/>
          <p:nvPr/>
        </p:nvSpPr>
        <p:spPr>
          <a:xfrm>
            <a:off x="68770" y="4785933"/>
            <a:ext cx="1306800" cy="293097"/>
          </a:xfrm>
          <a:prstGeom prst="homePlate">
            <a:avLst>
              <a:gd name="adj" fmla="val 2179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dist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カリキュラム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20DD4BF-F41D-94B4-8BAE-034DCC707EB9}"/>
              </a:ext>
            </a:extLst>
          </p:cNvPr>
          <p:cNvSpPr txBox="1"/>
          <p:nvPr/>
        </p:nvSpPr>
        <p:spPr>
          <a:xfrm>
            <a:off x="0" y="8626040"/>
            <a:ext cx="7848922" cy="92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主要な回については、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経営者のご出席をお願いいたします。</a:t>
            </a:r>
            <a:endParaRPr lang="en-US" altLang="ja-JP" sz="16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本事業は、全社的に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に向けた取組を進めるための計画策定を支援するものです。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（単なるシステム更新や事務効率化ツールの導入等のみを目的とする場合は対象外）</a:t>
            </a:r>
          </a:p>
        </p:txBody>
      </p:sp>
      <p:sp>
        <p:nvSpPr>
          <p:cNvPr id="14" name="矢印: 山形 13">
            <a:extLst>
              <a:ext uri="{FF2B5EF4-FFF2-40B4-BE49-F238E27FC236}">
                <a16:creationId xmlns:a16="http://schemas.microsoft.com/office/drawing/2014/main" id="{75A0DCAA-00F9-43C3-DCB3-EF8E4626D9FD}"/>
              </a:ext>
            </a:extLst>
          </p:cNvPr>
          <p:cNvSpPr/>
          <p:nvPr/>
        </p:nvSpPr>
        <p:spPr>
          <a:xfrm>
            <a:off x="372336" y="7172182"/>
            <a:ext cx="1298416" cy="566309"/>
          </a:xfrm>
          <a:prstGeom prst="chevron">
            <a:avLst>
              <a:gd name="adj" fmla="val 29604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t"/>
          <a:lstStyle/>
          <a:p>
            <a:pPr algn="ctr"/>
            <a:endParaRPr kumimoji="0" lang="en-US" altLang="ja-JP" sz="1800" kern="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16" name="矢印: 山形 15">
            <a:extLst>
              <a:ext uri="{FF2B5EF4-FFF2-40B4-BE49-F238E27FC236}">
                <a16:creationId xmlns:a16="http://schemas.microsoft.com/office/drawing/2014/main" id="{12C99D53-AEA5-0807-B96F-4B3E59115195}"/>
              </a:ext>
            </a:extLst>
          </p:cNvPr>
          <p:cNvSpPr/>
          <p:nvPr/>
        </p:nvSpPr>
        <p:spPr>
          <a:xfrm>
            <a:off x="1607358" y="7170219"/>
            <a:ext cx="1298416" cy="566309"/>
          </a:xfrm>
          <a:prstGeom prst="chevron">
            <a:avLst>
              <a:gd name="adj" fmla="val 29604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t"/>
          <a:lstStyle/>
          <a:p>
            <a:pPr algn="ctr"/>
            <a:endParaRPr kumimoji="0" lang="en-US" altLang="ja-JP" sz="1800" kern="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20" name="矢印: 山形 19">
            <a:extLst>
              <a:ext uri="{FF2B5EF4-FFF2-40B4-BE49-F238E27FC236}">
                <a16:creationId xmlns:a16="http://schemas.microsoft.com/office/drawing/2014/main" id="{88731439-86B0-21E4-263E-7FC5AF4691D0}"/>
              </a:ext>
            </a:extLst>
          </p:cNvPr>
          <p:cNvSpPr/>
          <p:nvPr/>
        </p:nvSpPr>
        <p:spPr>
          <a:xfrm>
            <a:off x="2850550" y="7167380"/>
            <a:ext cx="1298416" cy="566309"/>
          </a:xfrm>
          <a:prstGeom prst="chevron">
            <a:avLst>
              <a:gd name="adj" fmla="val 29604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t"/>
          <a:lstStyle/>
          <a:p>
            <a:pPr algn="ctr"/>
            <a:endParaRPr kumimoji="0" lang="en-US" altLang="ja-JP" sz="1800" kern="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23" name="矢印: 山形 22">
            <a:extLst>
              <a:ext uri="{FF2B5EF4-FFF2-40B4-BE49-F238E27FC236}">
                <a16:creationId xmlns:a16="http://schemas.microsoft.com/office/drawing/2014/main" id="{2F56F493-CB39-C16B-A055-4155D51833F8}"/>
              </a:ext>
            </a:extLst>
          </p:cNvPr>
          <p:cNvSpPr/>
          <p:nvPr/>
        </p:nvSpPr>
        <p:spPr>
          <a:xfrm>
            <a:off x="4081670" y="7157974"/>
            <a:ext cx="1298416" cy="566309"/>
          </a:xfrm>
          <a:prstGeom prst="chevron">
            <a:avLst>
              <a:gd name="adj" fmla="val 29604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t"/>
          <a:lstStyle/>
          <a:p>
            <a:pPr algn="ctr"/>
            <a:endParaRPr kumimoji="0" lang="en-US" altLang="ja-JP" sz="1800" kern="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25" name="矢印: 山形 24">
            <a:extLst>
              <a:ext uri="{FF2B5EF4-FFF2-40B4-BE49-F238E27FC236}">
                <a16:creationId xmlns:a16="http://schemas.microsoft.com/office/drawing/2014/main" id="{70403624-39CA-0E78-2E9F-EEEF80EE06A4}"/>
              </a:ext>
            </a:extLst>
          </p:cNvPr>
          <p:cNvSpPr/>
          <p:nvPr/>
        </p:nvSpPr>
        <p:spPr>
          <a:xfrm>
            <a:off x="5320961" y="7167379"/>
            <a:ext cx="1298416" cy="566309"/>
          </a:xfrm>
          <a:prstGeom prst="chevron">
            <a:avLst>
              <a:gd name="adj" fmla="val 29604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t"/>
          <a:lstStyle/>
          <a:p>
            <a:pPr algn="ctr"/>
            <a:endParaRPr kumimoji="0" lang="en-US" altLang="ja-JP" sz="1800" kern="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27" name="矢印: 山形 26">
            <a:extLst>
              <a:ext uri="{FF2B5EF4-FFF2-40B4-BE49-F238E27FC236}">
                <a16:creationId xmlns:a16="http://schemas.microsoft.com/office/drawing/2014/main" id="{41916333-6F07-5F19-7C27-F6798B224FA5}"/>
              </a:ext>
            </a:extLst>
          </p:cNvPr>
          <p:cNvSpPr/>
          <p:nvPr/>
        </p:nvSpPr>
        <p:spPr>
          <a:xfrm>
            <a:off x="744877" y="7927576"/>
            <a:ext cx="1298416" cy="566309"/>
          </a:xfrm>
          <a:prstGeom prst="chevron">
            <a:avLst>
              <a:gd name="adj" fmla="val 29604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t"/>
          <a:lstStyle/>
          <a:p>
            <a:pPr algn="ctr"/>
            <a:endParaRPr kumimoji="0" lang="en-US" altLang="ja-JP" sz="1800" kern="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29" name="矢印: 山形 28">
            <a:extLst>
              <a:ext uri="{FF2B5EF4-FFF2-40B4-BE49-F238E27FC236}">
                <a16:creationId xmlns:a16="http://schemas.microsoft.com/office/drawing/2014/main" id="{A3732A50-33F7-1EB3-66B2-044E61DA26B7}"/>
              </a:ext>
            </a:extLst>
          </p:cNvPr>
          <p:cNvSpPr/>
          <p:nvPr/>
        </p:nvSpPr>
        <p:spPr>
          <a:xfrm>
            <a:off x="1984772" y="7927575"/>
            <a:ext cx="1298416" cy="566309"/>
          </a:xfrm>
          <a:prstGeom prst="chevron">
            <a:avLst>
              <a:gd name="adj" fmla="val 29604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t"/>
          <a:lstStyle/>
          <a:p>
            <a:pPr algn="ctr"/>
            <a:endParaRPr kumimoji="0" lang="en-US" altLang="ja-JP" sz="1800" kern="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32" name="矢印: 山形 31">
            <a:extLst>
              <a:ext uri="{FF2B5EF4-FFF2-40B4-BE49-F238E27FC236}">
                <a16:creationId xmlns:a16="http://schemas.microsoft.com/office/drawing/2014/main" id="{0F8170EC-56B2-26E7-D1E0-92EB4E89D8F0}"/>
              </a:ext>
            </a:extLst>
          </p:cNvPr>
          <p:cNvSpPr/>
          <p:nvPr/>
        </p:nvSpPr>
        <p:spPr>
          <a:xfrm>
            <a:off x="3228139" y="7935466"/>
            <a:ext cx="1298416" cy="566309"/>
          </a:xfrm>
          <a:prstGeom prst="chevron">
            <a:avLst>
              <a:gd name="adj" fmla="val 29604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t"/>
          <a:lstStyle/>
          <a:p>
            <a:pPr algn="ctr"/>
            <a:endParaRPr kumimoji="0" lang="en-US" altLang="ja-JP" sz="1800" kern="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34" name="矢印: 山形 33">
            <a:extLst>
              <a:ext uri="{FF2B5EF4-FFF2-40B4-BE49-F238E27FC236}">
                <a16:creationId xmlns:a16="http://schemas.microsoft.com/office/drawing/2014/main" id="{AA4A455B-3862-0EB0-1493-AB2A3C9D6A40}"/>
              </a:ext>
            </a:extLst>
          </p:cNvPr>
          <p:cNvSpPr/>
          <p:nvPr/>
        </p:nvSpPr>
        <p:spPr>
          <a:xfrm>
            <a:off x="4452556" y="7924751"/>
            <a:ext cx="1298416" cy="566309"/>
          </a:xfrm>
          <a:prstGeom prst="chevron">
            <a:avLst>
              <a:gd name="adj" fmla="val 29604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t"/>
          <a:lstStyle/>
          <a:p>
            <a:pPr algn="ctr"/>
            <a:endParaRPr kumimoji="0" lang="en-US" altLang="ja-JP" sz="1800" kern="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572C289-10E4-1819-F1CA-3820D274515B}"/>
              </a:ext>
            </a:extLst>
          </p:cNvPr>
          <p:cNvSpPr txBox="1"/>
          <p:nvPr/>
        </p:nvSpPr>
        <p:spPr>
          <a:xfrm>
            <a:off x="-41247" y="5158876"/>
            <a:ext cx="7170089" cy="1452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500"/>
              </a:lnSpc>
              <a:buFont typeface="Wingdings" panose="05000000000000000000" pitchFamily="2" charset="2"/>
              <a:buChar char="l"/>
            </a:pP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経営と</a:t>
            </a:r>
            <a:r>
              <a:rPr lang="en-US" altLang="ja-JP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の両面に精通した専門家（</a:t>
            </a:r>
            <a:r>
              <a:rPr lang="en-US" altLang="ja-JP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コーディネータ</a:t>
            </a:r>
            <a:r>
              <a:rPr lang="en-US" altLang="ja-JP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―</a:t>
            </a: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が全１０回、</a:t>
            </a: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意見を交わしながら、</a:t>
            </a:r>
            <a:r>
              <a:rPr lang="en-US" altLang="ja-JP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計画の策定について伴走支援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を行います。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3000"/>
              </a:lnSpc>
              <a:buFont typeface="Wingdings" panose="05000000000000000000" pitchFamily="2" charset="2"/>
              <a:buChar char="l"/>
            </a:pP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企業が自ら</a:t>
            </a:r>
            <a:r>
              <a:rPr lang="en-US" altLang="ja-JP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推進計画を策定し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実効性のある計画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となります！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3000"/>
              </a:lnSpc>
              <a:buFont typeface="Wingdings" panose="05000000000000000000" pitchFamily="2" charset="2"/>
              <a:buChar char="l"/>
            </a:pP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体系だった支援メニュー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であり、</a:t>
            </a: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一歩ずつ着実に計画策定を進められます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矢印: 山形 36">
            <a:extLst>
              <a:ext uri="{FF2B5EF4-FFF2-40B4-BE49-F238E27FC236}">
                <a16:creationId xmlns:a16="http://schemas.microsoft.com/office/drawing/2014/main" id="{F3FEBFCC-E877-F851-1A73-666BE0108B85}"/>
              </a:ext>
            </a:extLst>
          </p:cNvPr>
          <p:cNvSpPr/>
          <p:nvPr/>
        </p:nvSpPr>
        <p:spPr>
          <a:xfrm>
            <a:off x="5691595" y="7921977"/>
            <a:ext cx="1298416" cy="566309"/>
          </a:xfrm>
          <a:prstGeom prst="chevron">
            <a:avLst>
              <a:gd name="adj" fmla="val 29604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t"/>
          <a:lstStyle/>
          <a:p>
            <a:pPr algn="ctr"/>
            <a:endParaRPr kumimoji="0" lang="en-US" altLang="ja-JP" sz="1800" kern="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15FB46B-62B0-C9DE-8044-BC5CAE5C085A}"/>
              </a:ext>
            </a:extLst>
          </p:cNvPr>
          <p:cNvSpPr txBox="1"/>
          <p:nvPr/>
        </p:nvSpPr>
        <p:spPr>
          <a:xfrm>
            <a:off x="5228867" y="2296724"/>
            <a:ext cx="237142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定員：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C17D66F-9800-0CE7-1E5C-AE9C7A6095C5}"/>
              </a:ext>
            </a:extLst>
          </p:cNvPr>
          <p:cNvSpPr/>
          <p:nvPr/>
        </p:nvSpPr>
        <p:spPr>
          <a:xfrm>
            <a:off x="138725" y="7051193"/>
            <a:ext cx="6899180" cy="1535991"/>
          </a:xfrm>
          <a:prstGeom prst="rect">
            <a:avLst/>
          </a:prstGeom>
          <a:noFill/>
          <a:ln w="127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ctr"/>
          <a:lstStyle/>
          <a:p>
            <a:pPr algn="ctr"/>
            <a:endParaRPr kumimoji="0" lang="ja-JP" altLang="en-US" sz="2400" kern="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40" name="ホームベース 17">
            <a:extLst>
              <a:ext uri="{FF2B5EF4-FFF2-40B4-BE49-F238E27FC236}">
                <a16:creationId xmlns:a16="http://schemas.microsoft.com/office/drawing/2014/main" id="{61A87C66-70A8-0F85-8414-664D3D8B1668}"/>
              </a:ext>
            </a:extLst>
          </p:cNvPr>
          <p:cNvSpPr/>
          <p:nvPr/>
        </p:nvSpPr>
        <p:spPr>
          <a:xfrm>
            <a:off x="68770" y="3868555"/>
            <a:ext cx="1306800" cy="293097"/>
          </a:xfrm>
          <a:prstGeom prst="homePlate">
            <a:avLst>
              <a:gd name="adj" fmla="val 2179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dist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募集期間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5AF7F82D-686E-6ACD-F0B5-1F2777DD5456}"/>
              </a:ext>
            </a:extLst>
          </p:cNvPr>
          <p:cNvSpPr txBox="1"/>
          <p:nvPr/>
        </p:nvSpPr>
        <p:spPr>
          <a:xfrm>
            <a:off x="1339515" y="3827635"/>
            <a:ext cx="4503692" cy="71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金</a:t>
            </a:r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事業説明会：</a:t>
            </a:r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木</a:t>
            </a:r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)13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時～</a:t>
            </a:r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</a:t>
            </a:r>
            <a:endParaRPr lang="en-US" altLang="ja-JP" sz="1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ホームベース 17">
            <a:extLst>
              <a:ext uri="{FF2B5EF4-FFF2-40B4-BE49-F238E27FC236}">
                <a16:creationId xmlns:a16="http://schemas.microsoft.com/office/drawing/2014/main" id="{D9683A7E-9035-F4B3-7C36-3A5DF24E5CCD}"/>
              </a:ext>
            </a:extLst>
          </p:cNvPr>
          <p:cNvSpPr/>
          <p:nvPr/>
        </p:nvSpPr>
        <p:spPr>
          <a:xfrm>
            <a:off x="68770" y="3426549"/>
            <a:ext cx="1443448" cy="322789"/>
          </a:xfrm>
          <a:prstGeom prst="homePlate">
            <a:avLst>
              <a:gd name="adj" fmla="val 2179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自己負担額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F5C50590-6935-306F-1531-27522DFDB869}"/>
              </a:ext>
            </a:extLst>
          </p:cNvPr>
          <p:cNvSpPr txBox="1"/>
          <p:nvPr/>
        </p:nvSpPr>
        <p:spPr>
          <a:xfrm>
            <a:off x="194986" y="6735214"/>
            <a:ext cx="187517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00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＜支援メニュー</a:t>
            </a:r>
            <a:r>
              <a:rPr kumimoji="1" lang="ja-JP" altLang="en-US" sz="1800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A390135-1081-C091-9410-0728139101E8}"/>
              </a:ext>
            </a:extLst>
          </p:cNvPr>
          <p:cNvSpPr txBox="1"/>
          <p:nvPr/>
        </p:nvSpPr>
        <p:spPr>
          <a:xfrm>
            <a:off x="387957" y="7163386"/>
            <a:ext cx="1311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経営理念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ミッション確認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5B22EFD-3138-36AD-679F-10A3842F6A2B}"/>
              </a:ext>
            </a:extLst>
          </p:cNvPr>
          <p:cNvSpPr txBox="1"/>
          <p:nvPr/>
        </p:nvSpPr>
        <p:spPr>
          <a:xfrm>
            <a:off x="1765201" y="7162948"/>
            <a:ext cx="1056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構想の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検討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A717E97-2137-10E5-12DF-EFB128498BDE}"/>
              </a:ext>
            </a:extLst>
          </p:cNvPr>
          <p:cNvSpPr txBox="1"/>
          <p:nvPr/>
        </p:nvSpPr>
        <p:spPr>
          <a:xfrm>
            <a:off x="2943267" y="7157974"/>
            <a:ext cx="1156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構想の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裏付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CE512E4-FF78-F3A6-654F-2ECDEBB46319}"/>
              </a:ext>
            </a:extLst>
          </p:cNvPr>
          <p:cNvSpPr txBox="1"/>
          <p:nvPr/>
        </p:nvSpPr>
        <p:spPr>
          <a:xfrm>
            <a:off x="4147140" y="7157974"/>
            <a:ext cx="1156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目標値の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設定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4456579-8D3F-935A-09F2-F0CA2433C4EE}"/>
              </a:ext>
            </a:extLst>
          </p:cNvPr>
          <p:cNvSpPr txBox="1"/>
          <p:nvPr/>
        </p:nvSpPr>
        <p:spPr>
          <a:xfrm>
            <a:off x="5389978" y="7153517"/>
            <a:ext cx="11603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システム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構想検討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2C8B78D-2C70-F57F-8100-8122FA09535D}"/>
              </a:ext>
            </a:extLst>
          </p:cNvPr>
          <p:cNvSpPr txBox="1"/>
          <p:nvPr/>
        </p:nvSpPr>
        <p:spPr>
          <a:xfrm>
            <a:off x="812195" y="8046864"/>
            <a:ext cx="1156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現状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分析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3831A2D2-5225-7471-25BC-D05287497ABF}"/>
              </a:ext>
            </a:extLst>
          </p:cNvPr>
          <p:cNvSpPr txBox="1"/>
          <p:nvPr/>
        </p:nvSpPr>
        <p:spPr>
          <a:xfrm>
            <a:off x="2057612" y="7921977"/>
            <a:ext cx="1156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実施項目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決定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27BBF51-F11F-8FF9-A8B1-FA715B198E5D}"/>
              </a:ext>
            </a:extLst>
          </p:cNvPr>
          <p:cNvSpPr txBox="1"/>
          <p:nvPr/>
        </p:nvSpPr>
        <p:spPr>
          <a:xfrm>
            <a:off x="3317030" y="7924685"/>
            <a:ext cx="1156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スケジュール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検討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418E9CC-CB5A-B1C0-FF1F-FEB44F243307}"/>
              </a:ext>
            </a:extLst>
          </p:cNvPr>
          <p:cNvSpPr txBox="1"/>
          <p:nvPr/>
        </p:nvSpPr>
        <p:spPr>
          <a:xfrm>
            <a:off x="4551131" y="7926232"/>
            <a:ext cx="1156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実施体制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検討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B025CC21-CCF6-B4A7-1F54-52DF7142713A}"/>
              </a:ext>
            </a:extLst>
          </p:cNvPr>
          <p:cNvSpPr txBox="1"/>
          <p:nvPr/>
        </p:nvSpPr>
        <p:spPr>
          <a:xfrm>
            <a:off x="5764466" y="8032953"/>
            <a:ext cx="1300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社内報告会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3" name="図 42" descr="男の顔写真&#10;&#10;自動的に生成された説明">
            <a:extLst>
              <a:ext uri="{FF2B5EF4-FFF2-40B4-BE49-F238E27FC236}">
                <a16:creationId xmlns:a16="http://schemas.microsoft.com/office/drawing/2014/main" id="{762E06C5-6E8D-EF86-4787-B1396B736D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9855" y="3433301"/>
            <a:ext cx="900823" cy="1073615"/>
          </a:xfrm>
          <a:prstGeom prst="rect">
            <a:avLst/>
          </a:prstGeom>
        </p:spPr>
      </p:pic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47B9C25-44FF-6BDB-842C-6E28C58A3A64}"/>
              </a:ext>
            </a:extLst>
          </p:cNvPr>
          <p:cNvSpPr txBox="1"/>
          <p:nvPr/>
        </p:nvSpPr>
        <p:spPr>
          <a:xfrm>
            <a:off x="74296" y="9814551"/>
            <a:ext cx="75259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2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〒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920-8580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石川県金沢市鞍月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1-1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石川県商工労働部産業政策課　産業デジタル化支援グループ　　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2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担当：堂高（ドウタカ）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TEL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(076)225-1519 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Mail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syoukou@pref.ishikawa.lg.jp</a:t>
            </a:r>
          </a:p>
        </p:txBody>
      </p:sp>
      <p:sp>
        <p:nvSpPr>
          <p:cNvPr id="2" name="Text Box 107">
            <a:extLst>
              <a:ext uri="{FF2B5EF4-FFF2-40B4-BE49-F238E27FC236}">
                <a16:creationId xmlns:a16="http://schemas.microsoft.com/office/drawing/2014/main" id="{23B153F7-7980-A2E7-ACBC-725BD3A5E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4586" y="-8887"/>
            <a:ext cx="2361033" cy="276999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1200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申込締切：６月１３日（金）</a:t>
            </a:r>
          </a:p>
        </p:txBody>
      </p:sp>
    </p:spTree>
    <p:extLst>
      <p:ext uri="{BB962C8B-B14F-4D97-AF65-F5344CB8AC3E}">
        <p14:creationId xmlns:p14="http://schemas.microsoft.com/office/powerpoint/2010/main" val="3330261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1AB15A7-96B6-E891-1D97-D79CE4938723}"/>
              </a:ext>
            </a:extLst>
          </p:cNvPr>
          <p:cNvSpPr/>
          <p:nvPr/>
        </p:nvSpPr>
        <p:spPr>
          <a:xfrm>
            <a:off x="133689" y="227989"/>
            <a:ext cx="6892040" cy="442843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t"/>
          <a:lstStyle/>
          <a:p>
            <a:endParaRPr kumimoji="0" lang="ja-JP" altLang="en-US" sz="1600" kern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21" name="ホームベース 17">
            <a:extLst>
              <a:ext uri="{FF2B5EF4-FFF2-40B4-BE49-F238E27FC236}">
                <a16:creationId xmlns:a16="http://schemas.microsoft.com/office/drawing/2014/main" id="{F677C042-AD24-CA16-9983-79757C29296B}"/>
              </a:ext>
            </a:extLst>
          </p:cNvPr>
          <p:cNvSpPr/>
          <p:nvPr/>
        </p:nvSpPr>
        <p:spPr>
          <a:xfrm>
            <a:off x="169418" y="88887"/>
            <a:ext cx="4583159" cy="293097"/>
          </a:xfrm>
          <a:prstGeom prst="homePlate">
            <a:avLst>
              <a:gd name="adj" fmla="val 2179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プログラム詳細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（全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回、支援企業を訪問）</a:t>
            </a: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B3685418-958F-AD78-DF39-D5680E011C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028259"/>
              </p:ext>
            </p:extLst>
          </p:nvPr>
        </p:nvGraphicFramePr>
        <p:xfrm>
          <a:off x="274843" y="430887"/>
          <a:ext cx="6609732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458">
                  <a:extLst>
                    <a:ext uri="{9D8B030D-6E8A-4147-A177-3AD203B41FA5}">
                      <a16:colId xmlns:a16="http://schemas.microsoft.com/office/drawing/2014/main" val="4248648920"/>
                    </a:ext>
                  </a:extLst>
                </a:gridCol>
                <a:gridCol w="2390394">
                  <a:extLst>
                    <a:ext uri="{9D8B030D-6E8A-4147-A177-3AD203B41FA5}">
                      <a16:colId xmlns:a16="http://schemas.microsoft.com/office/drawing/2014/main" val="1024165"/>
                    </a:ext>
                  </a:extLst>
                </a:gridCol>
                <a:gridCol w="3738880">
                  <a:extLst>
                    <a:ext uri="{9D8B030D-6E8A-4147-A177-3AD203B41FA5}">
                      <a16:colId xmlns:a16="http://schemas.microsoft.com/office/drawing/2014/main" val="2534501779"/>
                    </a:ext>
                  </a:extLst>
                </a:gridCol>
              </a:tblGrid>
              <a:tr h="13941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DX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推進計画書の目次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4768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経営理念、ミッション確認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・経営理念、ミッション・ビジョンを再確認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DX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計画のゴールおよび企業存在意義を理解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611583"/>
                  </a:ext>
                </a:extLst>
              </a:tr>
              <a:tr h="14444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DX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構想（目指す姿）の検討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DX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により目指す姿を検討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6012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DX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構想（目指す姿）の裏付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・市場調査や顧客ヒアリングを元に定量的に確認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948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目標値の設定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KPI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KGI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を設定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（短期的・中長期的な目標値を設定）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7875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DX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システム構成検討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・デジタルツールのシステム構成について検討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・デジタル技術やどのようなデータを活用するか検討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034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現状分析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DX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構想（目指す姿）と現状のギャップを抽出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5592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実施項目決定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・抽出したギャップをもとに実施項目を決定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・優先順位をつけ、短期的／長期的に分ける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791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スケジュール検討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・短期的なスケジュールは週単位で決定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・中長期的なスケジュールは半年単位で決定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385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実施体制検討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・短期的スケジュールには個人名を指定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DX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部門の新設や外部支援者の活用も検討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468339"/>
                  </a:ext>
                </a:extLst>
              </a:tr>
              <a:tr h="26877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社内報告会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・社内メンバーに共有する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296934"/>
                  </a:ext>
                </a:extLst>
              </a:tr>
            </a:tbl>
          </a:graphicData>
        </a:graphic>
      </p:graphicFrame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D05FD485-F0B1-ACB8-F476-8B3CD8DFE6BC}"/>
              </a:ext>
            </a:extLst>
          </p:cNvPr>
          <p:cNvSpPr/>
          <p:nvPr/>
        </p:nvSpPr>
        <p:spPr>
          <a:xfrm>
            <a:off x="154430" y="7979365"/>
            <a:ext cx="6892040" cy="219334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t"/>
          <a:lstStyle/>
          <a:p>
            <a:endParaRPr kumimoji="0" lang="ja-JP" altLang="en-US" sz="1600" kern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52" name="ホームベース 17">
            <a:extLst>
              <a:ext uri="{FF2B5EF4-FFF2-40B4-BE49-F238E27FC236}">
                <a16:creationId xmlns:a16="http://schemas.microsoft.com/office/drawing/2014/main" id="{1738E4F5-15F4-CCFD-B111-3547EBFC3F74}"/>
              </a:ext>
            </a:extLst>
          </p:cNvPr>
          <p:cNvSpPr/>
          <p:nvPr/>
        </p:nvSpPr>
        <p:spPr>
          <a:xfrm>
            <a:off x="154430" y="7764236"/>
            <a:ext cx="1875515" cy="359013"/>
          </a:xfrm>
          <a:prstGeom prst="homePlate">
            <a:avLst>
              <a:gd name="adj" fmla="val 2179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募集スケジュール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87721B9-D838-D980-FDCC-E40A3E4CD1C2}"/>
              </a:ext>
            </a:extLst>
          </p:cNvPr>
          <p:cNvSpPr txBox="1"/>
          <p:nvPr/>
        </p:nvSpPr>
        <p:spPr>
          <a:xfrm>
            <a:off x="202056" y="8112452"/>
            <a:ext cx="6892040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1400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①募集</a:t>
            </a:r>
            <a:r>
              <a:rPr kumimoji="0" lang="ja-JP" altLang="en-US" sz="1400" b="1" u="sng" kern="0" dirty="0"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期間：</a:t>
            </a:r>
            <a:r>
              <a:rPr kumimoji="0" lang="en-US" altLang="ja-JP" sz="1400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R7.5.19</a:t>
            </a:r>
            <a:r>
              <a:rPr kumimoji="0" lang="ja-JP" altLang="en-US" sz="1400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（月）～</a:t>
            </a:r>
            <a:r>
              <a:rPr kumimoji="0" lang="en-US" altLang="ja-JP" sz="1400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6.13</a:t>
            </a:r>
            <a:r>
              <a:rPr kumimoji="0" lang="ja-JP" altLang="en-US" sz="1400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（金）</a:t>
            </a:r>
            <a:endParaRPr kumimoji="0" lang="en-US" altLang="ja-JP" sz="1400" b="1" u="sng" kern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  <a:p>
            <a:r>
              <a:rPr kumimoji="0"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　　申請方法については、申請ページをご覧ください</a:t>
            </a:r>
            <a:endParaRPr kumimoji="0" lang="en-US" altLang="ja-JP" sz="1400" kern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  <a:p>
            <a:endParaRPr kumimoji="0" lang="en-US" altLang="ja-JP" sz="500" kern="0" dirty="0"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  <a:p>
            <a:r>
              <a:rPr kumimoji="0" lang="ja-JP" altLang="en-US" sz="1400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②事業説明会</a:t>
            </a:r>
            <a:r>
              <a:rPr kumimoji="0" lang="ja-JP" altLang="en-US" sz="1400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　　</a:t>
            </a:r>
            <a:endParaRPr kumimoji="0" lang="en-US" altLang="ja-JP" sz="1400" kern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  <a:p>
            <a:r>
              <a:rPr kumimoji="0"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　　</a:t>
            </a:r>
            <a:r>
              <a:rPr kumimoji="0" lang="en-US" altLang="ja-JP" sz="1400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R7.6.5</a:t>
            </a:r>
            <a:r>
              <a:rPr kumimoji="0" lang="ja-JP" altLang="en-US" sz="1400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（木）</a:t>
            </a:r>
            <a:r>
              <a:rPr kumimoji="0" lang="en-US" altLang="ja-JP" sz="1400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13</a:t>
            </a:r>
            <a:r>
              <a:rPr kumimoji="0" lang="ja-JP" altLang="en-US" sz="1400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時～</a:t>
            </a:r>
            <a:r>
              <a:rPr kumimoji="0" lang="en-US" altLang="ja-JP" sz="1400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14</a:t>
            </a:r>
            <a:r>
              <a:rPr kumimoji="0" lang="ja-JP" altLang="en-US" sz="1400" b="1" u="sng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時  </a:t>
            </a:r>
            <a:r>
              <a:rPr kumimoji="0" lang="ja-JP" altLang="en-US" sz="1400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石川県地場産業振興センター　本館３階　第５研修室</a:t>
            </a:r>
            <a:r>
              <a:rPr kumimoji="0" lang="ja-JP" altLang="en-US" sz="1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　　</a:t>
            </a:r>
            <a:endParaRPr kumimoji="0" lang="en-US" altLang="ja-JP" sz="1400" b="1" kern="0" dirty="0"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  <a:p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    伴走支援を実施する大久保氏より事業を説明します。</a:t>
            </a:r>
            <a:endParaRPr kumimoji="0" lang="en-US" altLang="ja-JP" sz="1400" b="1" kern="0" dirty="0"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  <a:p>
            <a:r>
              <a:rPr kumimoji="0" lang="en-US" altLang="ja-JP" sz="1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    </a:t>
            </a:r>
            <a:r>
              <a:rPr kumimoji="0" lang="en-US" altLang="ja-JP" sz="1400" b="1" u="sng" kern="0" dirty="0"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※14</a:t>
            </a:r>
            <a:r>
              <a:rPr kumimoji="0" lang="ja-JP" altLang="en-US" sz="1400" b="1" u="sng" kern="0" dirty="0"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時～</a:t>
            </a:r>
            <a:r>
              <a:rPr kumimoji="0" lang="en-US" altLang="ja-JP" sz="1400" b="1" u="sng" kern="0" dirty="0"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17</a:t>
            </a:r>
            <a:r>
              <a:rPr kumimoji="0" lang="ja-JP" altLang="en-US" sz="1400" b="1" u="sng" kern="0" dirty="0"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時は、トライアル研修（参加自由）</a:t>
            </a:r>
            <a:r>
              <a:rPr kumimoji="0"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を実施</a:t>
            </a:r>
            <a:endParaRPr kumimoji="0" lang="en-US" altLang="ja-JP" sz="1400" kern="0" dirty="0"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  <a:p>
            <a:endParaRPr kumimoji="0" lang="en-US" altLang="ja-JP" sz="600" kern="0" dirty="0"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  <a:p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　　　　</a:t>
            </a:r>
            <a:r>
              <a: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※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申込フォームから申請いただくか、</a:t>
            </a: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  <a:p>
            <a:r>
              <a:rPr kumimoji="0" lang="ja-JP" altLang="en-US" sz="1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　 　　　　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電子メールで窓口にお申し込みください</a:t>
            </a:r>
            <a:endParaRPr kumimoji="0" lang="en-US" altLang="ja-JP" sz="1400" kern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BAE5D81-CA00-D8DD-1F26-4A230F853516}"/>
              </a:ext>
            </a:extLst>
          </p:cNvPr>
          <p:cNvSpPr/>
          <p:nvPr/>
        </p:nvSpPr>
        <p:spPr>
          <a:xfrm>
            <a:off x="144066" y="4893885"/>
            <a:ext cx="6892040" cy="279009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t"/>
          <a:lstStyle/>
          <a:p>
            <a:endParaRPr kumimoji="0" lang="ja-JP" altLang="en-US" sz="1600" kern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15" name="ホームベース 17">
            <a:extLst>
              <a:ext uri="{FF2B5EF4-FFF2-40B4-BE49-F238E27FC236}">
                <a16:creationId xmlns:a16="http://schemas.microsoft.com/office/drawing/2014/main" id="{34F23330-01FD-6F3A-2CBE-82EDEFFC8405}"/>
              </a:ext>
            </a:extLst>
          </p:cNvPr>
          <p:cNvSpPr/>
          <p:nvPr/>
        </p:nvSpPr>
        <p:spPr>
          <a:xfrm>
            <a:off x="169419" y="4743905"/>
            <a:ext cx="1414807" cy="359013"/>
          </a:xfrm>
          <a:prstGeom prst="homePlate">
            <a:avLst>
              <a:gd name="adj" fmla="val 2179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支援事例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E1FD22-92F8-B6B8-F3C5-BC9DEE4FCDCB}"/>
              </a:ext>
            </a:extLst>
          </p:cNvPr>
          <p:cNvSpPr txBox="1"/>
          <p:nvPr/>
        </p:nvSpPr>
        <p:spPr>
          <a:xfrm>
            <a:off x="202056" y="5072915"/>
            <a:ext cx="63418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⾞両のユニット部品の製造業での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支援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事例</a:t>
            </a:r>
            <a:endParaRPr lang="ja-JP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774E498-DD38-8F54-F942-485B0FA3F8BD}"/>
              </a:ext>
            </a:extLst>
          </p:cNvPr>
          <p:cNvSpPr txBox="1"/>
          <p:nvPr/>
        </p:nvSpPr>
        <p:spPr>
          <a:xfrm>
            <a:off x="284560" y="5325529"/>
            <a:ext cx="77768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今までの方針：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大手の下請けとして、高品質・短納期・価格低減を目指してきた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潜在ニーズの発見：旧い型式部品の修理依頼がある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  </a:t>
            </a:r>
            <a:r>
              <a:rPr lang="ja-JP" altLang="en-US" sz="1400" kern="100" spc="-15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目指す姿：部品情報をデータで管理し、問い合わせ対応や提案ができる仕組</a:t>
            </a:r>
            <a:r>
              <a:rPr lang="en-US" altLang="ja-JP" sz="1400" kern="100" spc="-15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400" kern="100" spc="-15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システム</a:t>
            </a:r>
            <a:r>
              <a:rPr lang="en-US" altLang="ja-JP" sz="1400" kern="100" spc="-15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1400" kern="100" spc="-15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を構築</a:t>
            </a:r>
            <a:endParaRPr lang="en-US" altLang="ja-JP" sz="1400" kern="100" spc="-15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361950" algn="just"/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3" name="ホームベース 17">
            <a:extLst>
              <a:ext uri="{FF2B5EF4-FFF2-40B4-BE49-F238E27FC236}">
                <a16:creationId xmlns:a16="http://schemas.microsoft.com/office/drawing/2014/main" id="{776FE63C-CEF1-DE4F-4C27-361F10C44773}"/>
              </a:ext>
            </a:extLst>
          </p:cNvPr>
          <p:cNvSpPr/>
          <p:nvPr/>
        </p:nvSpPr>
        <p:spPr>
          <a:xfrm>
            <a:off x="284560" y="5721100"/>
            <a:ext cx="3686933" cy="273094"/>
          </a:xfrm>
          <a:prstGeom prst="homePlate">
            <a:avLst>
              <a:gd name="adj" fmla="val 2179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ja-JP" altLang="en-US" sz="1400" kern="100" dirty="0"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専門家が牽引し、</a:t>
            </a:r>
            <a:r>
              <a:rPr lang="ja-JP" altLang="en-US" sz="1400" b="1" u="sng" kern="100" dirty="0"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企業の目指す姿を検討</a:t>
            </a:r>
            <a:endParaRPr lang="ja-JP" altLang="ja-JP" sz="1400" b="1" u="sng" kern="100" dirty="0"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4" name="ホームベース 17">
            <a:extLst>
              <a:ext uri="{FF2B5EF4-FFF2-40B4-BE49-F238E27FC236}">
                <a16:creationId xmlns:a16="http://schemas.microsoft.com/office/drawing/2014/main" id="{B100C259-3786-F74F-8083-66AEB956B2FC}"/>
              </a:ext>
            </a:extLst>
          </p:cNvPr>
          <p:cNvSpPr/>
          <p:nvPr/>
        </p:nvSpPr>
        <p:spPr>
          <a:xfrm>
            <a:off x="297710" y="7239827"/>
            <a:ext cx="6605477" cy="322854"/>
          </a:xfrm>
          <a:prstGeom prst="homePlate">
            <a:avLst>
              <a:gd name="adj" fmla="val 2179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さらに、目指す姿の</a:t>
            </a:r>
            <a:r>
              <a:rPr lang="ja-JP" altLang="en-US" sz="14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実現のためのシステム構成や、スケジュール、実施体制の検討も支援</a:t>
            </a:r>
            <a:endParaRPr lang="en-US" altLang="ja-JP" sz="1400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5" name="コネクタ: カギ線 4">
            <a:extLst>
              <a:ext uri="{FF2B5EF4-FFF2-40B4-BE49-F238E27FC236}">
                <a16:creationId xmlns:a16="http://schemas.microsoft.com/office/drawing/2014/main" id="{31677B6F-9CE7-0558-CA60-AD1AD2D290E0}"/>
              </a:ext>
            </a:extLst>
          </p:cNvPr>
          <p:cNvCxnSpPr>
            <a:cxnSpLocks/>
          </p:cNvCxnSpPr>
          <p:nvPr/>
        </p:nvCxnSpPr>
        <p:spPr>
          <a:xfrm>
            <a:off x="576114" y="6260449"/>
            <a:ext cx="144016" cy="94487"/>
          </a:xfrm>
          <a:prstGeom prst="bentConnector3">
            <a:avLst>
              <a:gd name="adj1" fmla="val 1498"/>
            </a:avLst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8185CFE-D293-39DF-8224-13AF7F0F9584}"/>
              </a:ext>
            </a:extLst>
          </p:cNvPr>
          <p:cNvSpPr/>
          <p:nvPr/>
        </p:nvSpPr>
        <p:spPr>
          <a:xfrm>
            <a:off x="771624" y="6561099"/>
            <a:ext cx="5296648" cy="51391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ctr"/>
          <a:lstStyle/>
          <a:p>
            <a:pPr algn="ctr"/>
            <a:endParaRPr kumimoji="0" lang="ja-JP" altLang="en-US" sz="2400" kern="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4031806-6BFE-F4D4-F658-CAAA7FA52516}"/>
              </a:ext>
            </a:extLst>
          </p:cNvPr>
          <p:cNvSpPr txBox="1"/>
          <p:nvPr/>
        </p:nvSpPr>
        <p:spPr>
          <a:xfrm>
            <a:off x="889982" y="6551796"/>
            <a:ext cx="52439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 defTabSz="92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sng" strike="noStrike" kern="1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新しいビジネスの形を発見し、</a:t>
            </a:r>
            <a:r>
              <a:rPr kumimoji="1" lang="ja-JP" altLang="en-US" sz="1400" b="1" i="0" u="sng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競争上の優位性を確立できた</a:t>
            </a:r>
            <a:endParaRPr kumimoji="1" lang="en-US" altLang="ja-JP" sz="1400" b="1" i="0" u="sng" strike="noStrike" kern="1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2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（大手の下請→顧客に選ばれて、修理を「お願いされる」側の企業に）</a:t>
            </a:r>
            <a:endParaRPr kumimoji="1" lang="en-US" altLang="ja-JP" sz="1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AF469633-7143-1E4A-A5BF-EC10CD6583D7}"/>
              </a:ext>
            </a:extLst>
          </p:cNvPr>
          <p:cNvSpPr txBox="1"/>
          <p:nvPr/>
        </p:nvSpPr>
        <p:spPr>
          <a:xfrm>
            <a:off x="3971493" y="9741826"/>
            <a:ext cx="333298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2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※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事業説明会申込フォーム　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https://forms.gle/FmfFtfqxSFyyykxz6</a:t>
            </a:r>
          </a:p>
        </p:txBody>
      </p:sp>
      <p:pic>
        <p:nvPicPr>
          <p:cNvPr id="12" name="図 11" descr="QR コード&#10;&#10;自動的に生成された説明">
            <a:extLst>
              <a:ext uri="{FF2B5EF4-FFF2-40B4-BE49-F238E27FC236}">
                <a16:creationId xmlns:a16="http://schemas.microsoft.com/office/drawing/2014/main" id="{53E5BB5C-B33C-4F71-3CD0-705C8A94C0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474" y="9111615"/>
            <a:ext cx="783183" cy="783183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D97BF99-8E4F-942F-9936-14DEBE4D66F3}"/>
              </a:ext>
            </a:extLst>
          </p:cNvPr>
          <p:cNvSpPr txBox="1"/>
          <p:nvPr/>
        </p:nvSpPr>
        <p:spPr>
          <a:xfrm>
            <a:off x="3923365" y="8358118"/>
            <a:ext cx="2961210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2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※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申請ページ</a:t>
            </a:r>
            <a:b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</a:br>
            <a:r>
              <a:rPr kumimoji="0" lang="en-US" altLang="ja-JP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https://www.pref.ishikawa.lg.jp/syoko/wasedasmartse/dxkeikaku_2025.html </a:t>
            </a:r>
            <a:r>
              <a:rPr kumimoji="0" lang="ja-JP" alt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　</a:t>
            </a:r>
            <a:endParaRPr kumimoji="0" lang="en-US" altLang="ja-JP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pic>
        <p:nvPicPr>
          <p:cNvPr id="6" name="図 5" descr="QR コード&#10;&#10;自動的に生成された説明">
            <a:extLst>
              <a:ext uri="{FF2B5EF4-FFF2-40B4-BE49-F238E27FC236}">
                <a16:creationId xmlns:a16="http://schemas.microsoft.com/office/drawing/2014/main" id="{9EABB1A7-90B4-00C3-6FC9-9EF80730624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1254" y="7764236"/>
            <a:ext cx="801601" cy="80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797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</a:spPr>
      <a:bodyPr tIns="288000" rtlCol="0" anchor="ctr"/>
      <a:lstStyle>
        <a:defPPr algn="ctr">
          <a:defRPr kumimoji="0" sz="2400" kern="0" dirty="0" smtClean="0">
            <a:solidFill>
              <a:srgbClr val="FFFFFF"/>
            </a:solidFill>
            <a:latin typeface="Meiryo UI" panose="020B0604030504040204" pitchFamily="50" charset="-128"/>
            <a:ea typeface="Meiryo UI" panose="020B0604030504040204" pitchFamily="50" charset="-128"/>
            <a:cs typeface="Arial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5871</TotalTime>
  <Words>876</Words>
  <Application>Microsoft Office PowerPoint</Application>
  <PresentationFormat>ユーザー設定</PresentationFormat>
  <Paragraphs>111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游ゴシック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大村　明裕</dc:creator>
  <cp:lastModifiedBy>堂高　誠</cp:lastModifiedBy>
  <cp:revision>220</cp:revision>
  <cp:lastPrinted>2025-04-15T00:12:42Z</cp:lastPrinted>
  <dcterms:modified xsi:type="dcterms:W3CDTF">2025-05-16T04:28:51Z</dcterms:modified>
</cp:coreProperties>
</file>