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2"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472C4"/>
    <a:srgbClr val="0099FF"/>
    <a:srgbClr val="FFB900"/>
    <a:srgbClr val="00A4EF"/>
    <a:srgbClr val="3399FF"/>
    <a:srgbClr val="6699FF"/>
    <a:srgbClr val="4F8928"/>
    <a:srgbClr val="F25021"/>
    <a:srgbClr val="003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02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217D14C-451D-432F-AA1F-FF76F792AC69}" type="datetimeFigureOut">
              <a:rPr kumimoji="1" lang="ja-JP" altLang="en-US" smtClean="0"/>
              <a:t>2024/6/25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8494150-FA5C-4478-8C4C-AA80BC607137}" type="slidenum">
              <a:rPr kumimoji="1" lang="ja-JP" altLang="en-US" smtClean="0"/>
              <a:t>‹#›</a:t>
            </a:fld>
            <a:endParaRPr kumimoji="1" lang="ja-JP" altLang="en-US"/>
          </a:p>
        </p:txBody>
      </p:sp>
    </p:spTree>
    <p:extLst>
      <p:ext uri="{BB962C8B-B14F-4D97-AF65-F5344CB8AC3E}">
        <p14:creationId xmlns:p14="http://schemas.microsoft.com/office/powerpoint/2010/main" val="38860353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8494150-FA5C-4478-8C4C-AA80BC607137}" type="slidenum">
              <a:rPr kumimoji="1" lang="ja-JP" altLang="en-US" smtClean="0"/>
              <a:t>1</a:t>
            </a:fld>
            <a:endParaRPr kumimoji="1" lang="ja-JP" altLang="en-US"/>
          </a:p>
        </p:txBody>
      </p:sp>
    </p:spTree>
    <p:extLst>
      <p:ext uri="{BB962C8B-B14F-4D97-AF65-F5344CB8AC3E}">
        <p14:creationId xmlns:p14="http://schemas.microsoft.com/office/powerpoint/2010/main" val="12334834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1C729366-B7AA-6600-C5C5-355452094176}"/>
              </a:ext>
            </a:extLst>
          </p:cNvPr>
          <p:cNvPicPr>
            <a:picLocks noChangeAspect="1"/>
          </p:cNvPicPr>
          <p:nvPr userDrawn="1"/>
        </p:nvPicPr>
        <p:blipFill rotWithShape="1">
          <a:blip r:embed="rId2"/>
          <a:srcRect l="4284" r="52884" b="-6"/>
          <a:stretch/>
        </p:blipFill>
        <p:spPr>
          <a:xfrm>
            <a:off x="20" y="10"/>
            <a:ext cx="6857980" cy="9905990"/>
          </a:xfrm>
          <a:prstGeom prst="rect">
            <a:avLst/>
          </a:prstGeom>
        </p:spPr>
      </p:pic>
      <p:sp>
        <p:nvSpPr>
          <p:cNvPr id="2" name="タイトル 1"/>
          <p:cNvSpPr>
            <a:spLocks noGrp="1"/>
          </p:cNvSpPr>
          <p:nvPr>
            <p:ph type="ctrTitle"/>
          </p:nvPr>
        </p:nvSpPr>
        <p:spPr>
          <a:xfrm>
            <a:off x="857250" y="1621191"/>
            <a:ext cx="5143500" cy="3448755"/>
          </a:xfrm>
        </p:spPr>
        <p:txBody>
          <a:bodyPr anchor="b"/>
          <a:lstStyle>
            <a:lvl1pPr algn="ctr">
              <a:defRPr sz="868"/>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7"/>
            </a:lvl1pPr>
            <a:lvl2pPr marL="66115" indent="0" algn="ctr">
              <a:buNone/>
              <a:defRPr sz="289"/>
            </a:lvl2pPr>
            <a:lvl3pPr marL="132230" indent="0" algn="ctr">
              <a:buNone/>
              <a:defRPr sz="261"/>
            </a:lvl3pPr>
            <a:lvl4pPr marL="198343" indent="0" algn="ctr">
              <a:buNone/>
              <a:defRPr sz="232"/>
            </a:lvl4pPr>
            <a:lvl5pPr marL="264458" indent="0" algn="ctr">
              <a:buNone/>
              <a:defRPr sz="232"/>
            </a:lvl5pPr>
            <a:lvl6pPr marL="330573" indent="0" algn="ctr">
              <a:buNone/>
              <a:defRPr sz="232"/>
            </a:lvl6pPr>
            <a:lvl7pPr marL="396688" indent="0" algn="ctr">
              <a:buNone/>
              <a:defRPr sz="232"/>
            </a:lvl7pPr>
            <a:lvl8pPr marL="462802" indent="0" algn="ctr">
              <a:buNone/>
              <a:defRPr sz="232"/>
            </a:lvl8pPr>
            <a:lvl9pPr marL="528917" indent="0" algn="ctr">
              <a:buNone/>
              <a:defRPr sz="23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4"/>
            <a:ext cx="5915025" cy="4120620"/>
          </a:xfrm>
        </p:spPr>
        <p:txBody>
          <a:bodyPr anchor="b"/>
          <a:lstStyle>
            <a:lvl1pPr>
              <a:defRPr sz="868"/>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347">
                <a:solidFill>
                  <a:schemeClr val="tx1">
                    <a:tint val="75000"/>
                  </a:schemeClr>
                </a:solidFill>
              </a:defRPr>
            </a:lvl1pPr>
            <a:lvl2pPr marL="66115" indent="0">
              <a:buNone/>
              <a:defRPr sz="289">
                <a:solidFill>
                  <a:schemeClr val="tx1">
                    <a:tint val="75000"/>
                  </a:schemeClr>
                </a:solidFill>
              </a:defRPr>
            </a:lvl2pPr>
            <a:lvl3pPr marL="132230" indent="0">
              <a:buNone/>
              <a:defRPr sz="261">
                <a:solidFill>
                  <a:schemeClr val="tx1">
                    <a:tint val="75000"/>
                  </a:schemeClr>
                </a:solidFill>
              </a:defRPr>
            </a:lvl3pPr>
            <a:lvl4pPr marL="198343" indent="0">
              <a:buNone/>
              <a:defRPr sz="232">
                <a:solidFill>
                  <a:schemeClr val="tx1">
                    <a:tint val="75000"/>
                  </a:schemeClr>
                </a:solidFill>
              </a:defRPr>
            </a:lvl4pPr>
            <a:lvl5pPr marL="264458" indent="0">
              <a:buNone/>
              <a:defRPr sz="232">
                <a:solidFill>
                  <a:schemeClr val="tx1">
                    <a:tint val="75000"/>
                  </a:schemeClr>
                </a:solidFill>
              </a:defRPr>
            </a:lvl5pPr>
            <a:lvl6pPr marL="330573" indent="0">
              <a:buNone/>
              <a:defRPr sz="232">
                <a:solidFill>
                  <a:schemeClr val="tx1">
                    <a:tint val="75000"/>
                  </a:schemeClr>
                </a:solidFill>
              </a:defRPr>
            </a:lvl6pPr>
            <a:lvl7pPr marL="396688" indent="0">
              <a:buNone/>
              <a:defRPr sz="232">
                <a:solidFill>
                  <a:schemeClr val="tx1">
                    <a:tint val="75000"/>
                  </a:schemeClr>
                </a:solidFill>
              </a:defRPr>
            </a:lvl7pPr>
            <a:lvl8pPr marL="462802" indent="0">
              <a:buNone/>
              <a:defRPr sz="232">
                <a:solidFill>
                  <a:schemeClr val="tx1">
                    <a:tint val="75000"/>
                  </a:schemeClr>
                </a:solidFill>
              </a:defRPr>
            </a:lvl8pPr>
            <a:lvl9pPr marL="528917" indent="0">
              <a:buNone/>
              <a:defRPr sz="23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5"/>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5" y="1426283"/>
            <a:ext cx="3471863" cy="7039680"/>
          </a:xfrm>
        </p:spPr>
        <p:txBody>
          <a:bodyPr/>
          <a:lstStyle>
            <a:lvl1pPr>
              <a:defRPr sz="463"/>
            </a:lvl1pPr>
            <a:lvl2pPr>
              <a:defRPr sz="405"/>
            </a:lvl2pPr>
            <a:lvl3pPr>
              <a:defRPr sz="347"/>
            </a:lvl3pPr>
            <a:lvl4pPr>
              <a:defRPr sz="289"/>
            </a:lvl4pPr>
            <a:lvl5pPr>
              <a:defRPr sz="289"/>
            </a:lvl5pPr>
            <a:lvl6pPr>
              <a:defRPr sz="289"/>
            </a:lvl6pPr>
            <a:lvl7pPr>
              <a:defRPr sz="289"/>
            </a:lvl7pPr>
            <a:lvl8pPr>
              <a:defRPr sz="289"/>
            </a:lvl8pPr>
            <a:lvl9pPr>
              <a:defRPr sz="2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図プレースホルダー 2"/>
          <p:cNvSpPr>
            <a:spLocks noGrp="1"/>
          </p:cNvSpPr>
          <p:nvPr>
            <p:ph type="pic" idx="1"/>
          </p:nvPr>
        </p:nvSpPr>
        <p:spPr>
          <a:xfrm>
            <a:off x="2915545" y="1426283"/>
            <a:ext cx="3471863" cy="7039680"/>
          </a:xfrm>
        </p:spPr>
        <p:txBody>
          <a:bodyPr/>
          <a:lstStyle>
            <a:lvl1pPr marL="0" indent="0">
              <a:buNone/>
              <a:defRPr sz="463"/>
            </a:lvl1pPr>
            <a:lvl2pPr marL="66115" indent="0">
              <a:buNone/>
              <a:defRPr sz="405"/>
            </a:lvl2pPr>
            <a:lvl3pPr marL="132230" indent="0">
              <a:buNone/>
              <a:defRPr sz="347"/>
            </a:lvl3pPr>
            <a:lvl4pPr marL="198343" indent="0">
              <a:buNone/>
              <a:defRPr sz="289"/>
            </a:lvl4pPr>
            <a:lvl5pPr marL="264458" indent="0">
              <a:buNone/>
              <a:defRPr sz="289"/>
            </a:lvl5pPr>
            <a:lvl6pPr marL="330573" indent="0">
              <a:buNone/>
              <a:defRPr sz="289"/>
            </a:lvl6pPr>
            <a:lvl7pPr marL="396688" indent="0">
              <a:buNone/>
              <a:defRPr sz="289"/>
            </a:lvl7pPr>
            <a:lvl8pPr marL="462802" indent="0">
              <a:buNone/>
              <a:defRPr sz="289"/>
            </a:lvl8pPr>
            <a:lvl9pPr marL="528917" indent="0">
              <a:buNone/>
              <a:defRPr sz="289"/>
            </a:lvl9pPr>
          </a:lstStyle>
          <a:p>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4">
                <a:solidFill>
                  <a:schemeClr val="tx1">
                    <a:tint val="75000"/>
                  </a:schemeClr>
                </a:solidFill>
              </a:defRPr>
            </a:lvl1pPr>
          </a:lstStyle>
          <a:p>
            <a:fld id="{0E02A643-9BB0-4E02-80B2-2C0A5E5D738E}" type="datetimeFigureOut">
              <a:rPr kumimoji="1" lang="ja-JP" altLang="en-US" smtClean="0"/>
              <a:t>2024/6/25</a:t>
            </a:fld>
            <a:endParaRPr kumimoji="1" lang="ja-JP" altLang="en-US"/>
          </a:p>
        </p:txBody>
      </p:sp>
      <p:sp>
        <p:nvSpPr>
          <p:cNvPr id="5" name="フッター プレースホルダー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1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4">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Google Shape;71;p16">
            <a:extLst>
              <a:ext uri="{FF2B5EF4-FFF2-40B4-BE49-F238E27FC236}">
                <a16:creationId xmlns:a16="http://schemas.microsoft.com/office/drawing/2014/main" id="{79D3C5A5-B2BE-BB65-1657-6AC9E4204C80}"/>
              </a:ext>
            </a:extLst>
          </p:cNvPr>
          <p:cNvSpPr/>
          <p:nvPr/>
        </p:nvSpPr>
        <p:spPr>
          <a:xfrm>
            <a:off x="113411" y="7669597"/>
            <a:ext cx="6631177" cy="1832728"/>
          </a:xfrm>
          <a:prstGeom prst="rect">
            <a:avLst/>
          </a:prstGeom>
          <a:solidFill>
            <a:schemeClr val="lt1"/>
          </a:solidFill>
          <a:ln w="12700" cap="flat" cmpd="sng">
            <a:solidFill>
              <a:schemeClr val="dk2"/>
            </a:solidFill>
            <a:prstDash val="solid"/>
            <a:miter lim="800000"/>
            <a:headEnd type="none" w="sm" len="sm"/>
            <a:tailEnd type="none" w="sm" len="sm"/>
          </a:ln>
        </p:spPr>
        <p:txBody>
          <a:bodyPr spcFirstLastPara="1" wrap="square" lIns="89125" tIns="44550" rIns="89125" bIns="44550" anchor="ctr" anchorCtr="0">
            <a:noAutofit/>
          </a:bodyPr>
          <a:lstStyle/>
          <a:p>
            <a:pPr marL="0" marR="0" lvl="0" indent="0" algn="ctr" rtl="0">
              <a:spcBef>
                <a:spcPts val="0"/>
              </a:spcBef>
              <a:spcAft>
                <a:spcPts val="0"/>
              </a:spcAft>
              <a:buNone/>
            </a:pPr>
            <a:endParaRPr sz="2000" b="0" i="0" u="none" strike="noStrike" cap="none">
              <a:solidFill>
                <a:schemeClr val="dk1"/>
              </a:solidFill>
              <a:latin typeface="Calibri"/>
              <a:ea typeface="Calibri"/>
              <a:cs typeface="Calibri"/>
              <a:sym typeface="Calibri"/>
            </a:endParaRPr>
          </a:p>
        </p:txBody>
      </p:sp>
      <p:sp>
        <p:nvSpPr>
          <p:cNvPr id="12" name="正方形/長方形 11">
            <a:extLst>
              <a:ext uri="{FF2B5EF4-FFF2-40B4-BE49-F238E27FC236}">
                <a16:creationId xmlns:a16="http://schemas.microsoft.com/office/drawing/2014/main" id="{349C08B2-0D47-B8E8-8F1C-88B2B9E039C1}"/>
              </a:ext>
            </a:extLst>
          </p:cNvPr>
          <p:cNvSpPr/>
          <p:nvPr/>
        </p:nvSpPr>
        <p:spPr>
          <a:xfrm>
            <a:off x="1" y="0"/>
            <a:ext cx="6858000" cy="15832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sp>
        <p:nvSpPr>
          <p:cNvPr id="17" name="テキスト ボックス 16">
            <a:extLst>
              <a:ext uri="{FF2B5EF4-FFF2-40B4-BE49-F238E27FC236}">
                <a16:creationId xmlns:a16="http://schemas.microsoft.com/office/drawing/2014/main" id="{E3BDABE5-C1D5-6449-E437-61142639DE0D}"/>
              </a:ext>
            </a:extLst>
          </p:cNvPr>
          <p:cNvSpPr txBox="1"/>
          <p:nvPr/>
        </p:nvSpPr>
        <p:spPr>
          <a:xfrm>
            <a:off x="167283" y="7597359"/>
            <a:ext cx="6339385" cy="584775"/>
          </a:xfrm>
          <a:prstGeom prst="rect">
            <a:avLst/>
          </a:prstGeom>
          <a:noFill/>
        </p:spPr>
        <p:txBody>
          <a:bodyPr wrap="square" rtlCol="0">
            <a:spAutoFit/>
          </a:bodyPr>
          <a:lstStyle/>
          <a:p>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日　　　時</a:t>
            </a:r>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　</a:t>
            </a:r>
            <a:r>
              <a:rPr lang="en-US" altLang="ja-JP" sz="3200" b="1" dirty="0">
                <a:solidFill>
                  <a:schemeClr val="tx1">
                    <a:lumMod val="75000"/>
                    <a:lumOff val="25000"/>
                  </a:schemeClr>
                </a:solidFill>
                <a:latin typeface="+mn-ea"/>
              </a:rPr>
              <a:t>8</a:t>
            </a:r>
            <a:r>
              <a:rPr lang="ja-JP" altLang="en-US" sz="2400" b="1" dirty="0">
                <a:solidFill>
                  <a:schemeClr val="tx1">
                    <a:lumMod val="75000"/>
                    <a:lumOff val="25000"/>
                  </a:schemeClr>
                </a:solidFill>
                <a:latin typeface="+mn-ea"/>
              </a:rPr>
              <a:t>月</a:t>
            </a:r>
            <a:r>
              <a:rPr lang="en-US" altLang="ja-JP" sz="3200" b="1" dirty="0">
                <a:solidFill>
                  <a:schemeClr val="tx1">
                    <a:lumMod val="75000"/>
                    <a:lumOff val="25000"/>
                  </a:schemeClr>
                </a:solidFill>
                <a:latin typeface="+mn-ea"/>
              </a:rPr>
              <a:t>27</a:t>
            </a:r>
            <a:r>
              <a:rPr lang="ja-JP" altLang="en-US" sz="2400" b="1" dirty="0">
                <a:solidFill>
                  <a:schemeClr val="tx1">
                    <a:lumMod val="75000"/>
                    <a:lumOff val="25000"/>
                  </a:schemeClr>
                </a:solidFill>
                <a:latin typeface="+mn-ea"/>
              </a:rPr>
              <a:t>日（火）</a:t>
            </a:r>
            <a:r>
              <a:rPr lang="en-US" altLang="ja-JP" sz="1600" b="1" dirty="0">
                <a:solidFill>
                  <a:schemeClr val="tx1">
                    <a:lumMod val="75000"/>
                    <a:lumOff val="25000"/>
                  </a:schemeClr>
                </a:solidFill>
                <a:latin typeface="+mn-ea"/>
              </a:rPr>
              <a:t>14:00</a:t>
            </a:r>
            <a:r>
              <a:rPr lang="ja-JP" altLang="en-US" sz="1600" b="1" dirty="0">
                <a:solidFill>
                  <a:schemeClr val="tx1">
                    <a:lumMod val="75000"/>
                    <a:lumOff val="25000"/>
                  </a:schemeClr>
                </a:solidFill>
                <a:latin typeface="+mn-ea"/>
              </a:rPr>
              <a:t> ～</a:t>
            </a:r>
            <a:r>
              <a:rPr lang="en-US" altLang="ja-JP" sz="1600" b="1" dirty="0">
                <a:solidFill>
                  <a:schemeClr val="tx1">
                    <a:lumMod val="75000"/>
                    <a:lumOff val="25000"/>
                  </a:schemeClr>
                </a:solidFill>
                <a:latin typeface="+mn-ea"/>
              </a:rPr>
              <a:t>16:00</a:t>
            </a:r>
            <a:r>
              <a:rPr lang="ja-JP" altLang="en-US" sz="1600" b="1" dirty="0">
                <a:solidFill>
                  <a:schemeClr val="tx1">
                    <a:lumMod val="75000"/>
                    <a:lumOff val="25000"/>
                  </a:schemeClr>
                </a:solidFill>
                <a:latin typeface="+mn-ea"/>
              </a:rPr>
              <a:t>　</a:t>
            </a:r>
            <a:r>
              <a:rPr lang="en-US" altLang="ja-JP" sz="1400" b="1" dirty="0">
                <a:solidFill>
                  <a:schemeClr val="tx1">
                    <a:lumMod val="75000"/>
                    <a:lumOff val="25000"/>
                  </a:schemeClr>
                </a:solidFill>
                <a:latin typeface="+mn-ea"/>
              </a:rPr>
              <a:t>※</a:t>
            </a:r>
            <a:r>
              <a:rPr lang="ja-JP" altLang="en-US" sz="1400" b="1" dirty="0">
                <a:solidFill>
                  <a:schemeClr val="tx1">
                    <a:lumMod val="75000"/>
                    <a:lumOff val="25000"/>
                  </a:schemeClr>
                </a:solidFill>
                <a:latin typeface="+mn-ea"/>
              </a:rPr>
              <a:t>受付開始</a:t>
            </a:r>
            <a:r>
              <a:rPr lang="en-US" altLang="ja-JP" sz="1400" b="1" dirty="0">
                <a:solidFill>
                  <a:schemeClr val="tx1">
                    <a:lumMod val="75000"/>
                    <a:lumOff val="25000"/>
                  </a:schemeClr>
                </a:solidFill>
                <a:latin typeface="+mn-ea"/>
              </a:rPr>
              <a:t>13:30</a:t>
            </a:r>
            <a:r>
              <a:rPr lang="ja-JP" altLang="en-US" sz="1400" b="1" dirty="0">
                <a:solidFill>
                  <a:schemeClr val="tx1">
                    <a:lumMod val="75000"/>
                    <a:lumOff val="25000"/>
                  </a:schemeClr>
                </a:solidFill>
                <a:latin typeface="+mn-ea"/>
              </a:rPr>
              <a:t>　　</a:t>
            </a:r>
            <a:endParaRPr lang="ja-JP" altLang="en-US" sz="1600" b="1" dirty="0">
              <a:solidFill>
                <a:schemeClr val="tx1">
                  <a:lumMod val="75000"/>
                  <a:lumOff val="25000"/>
                </a:schemeClr>
              </a:solidFill>
              <a:latin typeface="+mn-ea"/>
            </a:endParaRPr>
          </a:p>
        </p:txBody>
      </p:sp>
      <p:grpSp>
        <p:nvGrpSpPr>
          <p:cNvPr id="34" name="グループ化 33">
            <a:extLst>
              <a:ext uri="{FF2B5EF4-FFF2-40B4-BE49-F238E27FC236}">
                <a16:creationId xmlns:a16="http://schemas.microsoft.com/office/drawing/2014/main" id="{D05F39A8-514D-C46D-F0B8-C53C7045D7CA}"/>
              </a:ext>
            </a:extLst>
          </p:cNvPr>
          <p:cNvGrpSpPr/>
          <p:nvPr/>
        </p:nvGrpSpPr>
        <p:grpSpPr>
          <a:xfrm>
            <a:off x="5790948" y="8514612"/>
            <a:ext cx="779675" cy="784830"/>
            <a:chOff x="10171840" y="1816398"/>
            <a:chExt cx="1238136" cy="1149676"/>
          </a:xfrm>
        </p:grpSpPr>
        <p:sp>
          <p:nvSpPr>
            <p:cNvPr id="21" name="楕円 20">
              <a:extLst>
                <a:ext uri="{FF2B5EF4-FFF2-40B4-BE49-F238E27FC236}">
                  <a16:creationId xmlns:a16="http://schemas.microsoft.com/office/drawing/2014/main" id="{CF772870-6AF7-A623-5346-B92C386E32F4}"/>
                </a:ext>
              </a:extLst>
            </p:cNvPr>
            <p:cNvSpPr/>
            <p:nvPr/>
          </p:nvSpPr>
          <p:spPr>
            <a:xfrm>
              <a:off x="10171840" y="1816398"/>
              <a:ext cx="1238136" cy="11496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2" name="テキスト ボックス 21">
              <a:extLst>
                <a:ext uri="{FF2B5EF4-FFF2-40B4-BE49-F238E27FC236}">
                  <a16:creationId xmlns:a16="http://schemas.microsoft.com/office/drawing/2014/main" id="{96107E59-4687-B698-9776-399D708ED316}"/>
                </a:ext>
              </a:extLst>
            </p:cNvPr>
            <p:cNvSpPr txBox="1"/>
            <p:nvPr/>
          </p:nvSpPr>
          <p:spPr>
            <a:xfrm>
              <a:off x="10224346" y="1962094"/>
              <a:ext cx="1133121" cy="856621"/>
            </a:xfrm>
            <a:prstGeom prst="rect">
              <a:avLst/>
            </a:prstGeom>
            <a:noFill/>
          </p:spPr>
          <p:txBody>
            <a:bodyPr wrap="square" rtlCol="0">
              <a:spAutoFit/>
            </a:bodyPr>
            <a:lstStyle/>
            <a:p>
              <a:pPr algn="ctr"/>
              <a:r>
                <a:rPr kumimoji="1" lang="ja-JP" altLang="en-US" sz="1600" dirty="0">
                  <a:ln w="22225">
                    <a:solidFill>
                      <a:schemeClr val="bg1"/>
                    </a:solidFill>
                    <a:prstDash val="solid"/>
                  </a:ln>
                  <a:solidFill>
                    <a:schemeClr val="bg1"/>
                  </a:solidFill>
                  <a:latin typeface="游ゴシック Light" panose="020B0300000000000000" pitchFamily="50" charset="-128"/>
                  <a:ea typeface="游ゴシック Light" panose="020B0300000000000000" pitchFamily="50" charset="-128"/>
                </a:rPr>
                <a:t>参加</a:t>
              </a:r>
              <a:endParaRPr kumimoji="1" lang="en-US" altLang="ja-JP" sz="1600" dirty="0">
                <a:ln w="22225">
                  <a:solidFill>
                    <a:schemeClr val="bg1"/>
                  </a:solidFill>
                  <a:prstDash val="solid"/>
                </a:ln>
                <a:solidFill>
                  <a:schemeClr val="bg1"/>
                </a:solidFill>
                <a:latin typeface="游ゴシック Light" panose="020B0300000000000000" pitchFamily="50" charset="-128"/>
                <a:ea typeface="游ゴシック Light" panose="020B0300000000000000" pitchFamily="50" charset="-128"/>
              </a:endParaRPr>
            </a:p>
            <a:p>
              <a:pPr algn="ctr"/>
              <a:r>
                <a:rPr kumimoji="1" lang="ja-JP" altLang="en-US" sz="1600" dirty="0">
                  <a:ln w="22225">
                    <a:solidFill>
                      <a:schemeClr val="bg1"/>
                    </a:solidFill>
                    <a:prstDash val="solid"/>
                  </a:ln>
                  <a:solidFill>
                    <a:schemeClr val="bg1"/>
                  </a:solidFill>
                  <a:latin typeface="游ゴシック Light" panose="020B0300000000000000" pitchFamily="50" charset="-128"/>
                  <a:ea typeface="游ゴシック Light" panose="020B0300000000000000" pitchFamily="50" charset="-128"/>
                </a:rPr>
                <a:t>無料</a:t>
              </a:r>
            </a:p>
          </p:txBody>
        </p:sp>
      </p:grpSp>
      <p:sp>
        <p:nvSpPr>
          <p:cNvPr id="23" name="正方形/長方形 22">
            <a:extLst>
              <a:ext uri="{FF2B5EF4-FFF2-40B4-BE49-F238E27FC236}">
                <a16:creationId xmlns:a16="http://schemas.microsoft.com/office/drawing/2014/main" id="{F1AF1145-1AED-26BF-F83C-E3F25C0D52BB}"/>
              </a:ext>
            </a:extLst>
          </p:cNvPr>
          <p:cNvSpPr/>
          <p:nvPr/>
        </p:nvSpPr>
        <p:spPr>
          <a:xfrm>
            <a:off x="0" y="9601261"/>
            <a:ext cx="6858000" cy="304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D187B869-354D-EEDB-CFD5-6BC9313BA4FD}"/>
              </a:ext>
            </a:extLst>
          </p:cNvPr>
          <p:cNvSpPr txBox="1"/>
          <p:nvPr/>
        </p:nvSpPr>
        <p:spPr>
          <a:xfrm>
            <a:off x="-99682" y="9597562"/>
            <a:ext cx="7008968" cy="276999"/>
          </a:xfrm>
          <a:prstGeom prst="rect">
            <a:avLst/>
          </a:prstGeom>
          <a:noFill/>
        </p:spPr>
        <p:txBody>
          <a:bodyPr wrap="square" rtlCol="0">
            <a:spAutoFit/>
          </a:bodyPr>
          <a:lstStyle/>
          <a:p>
            <a:pPr algn="ctr"/>
            <a:r>
              <a:rPr kumimoji="1"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主催：石川県　　協力：石川県情報システム工業会</a:t>
            </a:r>
            <a:r>
              <a:rPr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a:t>
            </a:r>
            <a:r>
              <a:rPr kumimoji="1"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リコージャパン株式会社</a:t>
            </a:r>
            <a:r>
              <a:rPr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a:t>
            </a:r>
            <a:r>
              <a:rPr kumimoji="1"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クラウドサービス推進機構</a:t>
            </a:r>
            <a:r>
              <a:rPr lang="ja-JP" altLang="en-US" sz="1200" dirty="0">
                <a:solidFill>
                  <a:schemeClr val="bg1">
                    <a:lumMod val="95000"/>
                  </a:schemeClr>
                </a:solidFill>
                <a:latin typeface="HGP創英角ｺﾞｼｯｸUB" panose="020B0900000000000000" pitchFamily="50" charset="-128"/>
                <a:ea typeface="HGP創英角ｺﾞｼｯｸUB" panose="020B0900000000000000" pitchFamily="50" charset="-128"/>
              </a:rPr>
              <a:t>　</a:t>
            </a:r>
            <a:endParaRPr kumimoji="1" lang="en-US" altLang="ja-JP" sz="1200" dirty="0">
              <a:solidFill>
                <a:schemeClr val="bg1">
                  <a:lumMod val="95000"/>
                </a:schemeClr>
              </a:solidFill>
              <a:latin typeface="HGP創英角ｺﾞｼｯｸUB" panose="020B0900000000000000" pitchFamily="50" charset="-128"/>
              <a:ea typeface="HGP創英角ｺﾞｼｯｸUB" panose="020B0900000000000000" pitchFamily="50" charset="-128"/>
            </a:endParaRPr>
          </a:p>
        </p:txBody>
      </p:sp>
      <p:sp>
        <p:nvSpPr>
          <p:cNvPr id="36" name="テキスト ボックス 35">
            <a:extLst>
              <a:ext uri="{FF2B5EF4-FFF2-40B4-BE49-F238E27FC236}">
                <a16:creationId xmlns:a16="http://schemas.microsoft.com/office/drawing/2014/main" id="{5620C61D-DDDB-02B3-8EF9-42353CA3D50A}"/>
              </a:ext>
            </a:extLst>
          </p:cNvPr>
          <p:cNvSpPr txBox="1"/>
          <p:nvPr/>
        </p:nvSpPr>
        <p:spPr>
          <a:xfrm>
            <a:off x="167284" y="8445362"/>
            <a:ext cx="5334099" cy="461665"/>
          </a:xfrm>
          <a:prstGeom prst="rect">
            <a:avLst/>
          </a:prstGeom>
          <a:noFill/>
        </p:spPr>
        <p:txBody>
          <a:bodyPr wrap="square" rtlCol="0">
            <a:spAutoFit/>
          </a:bodyPr>
          <a:lstStyle/>
          <a:p>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定　　　員</a:t>
            </a:r>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　会場：</a:t>
            </a:r>
            <a:r>
              <a:rPr lang="en-US" altLang="ja-JP" sz="2400" b="1" dirty="0">
                <a:solidFill>
                  <a:schemeClr val="tx1">
                    <a:lumMod val="75000"/>
                    <a:lumOff val="25000"/>
                  </a:schemeClr>
                </a:solidFill>
                <a:latin typeface="+mn-ea"/>
              </a:rPr>
              <a:t>80</a:t>
            </a:r>
            <a:r>
              <a:rPr lang="ja-JP" altLang="en-US" sz="1600" b="1" dirty="0">
                <a:solidFill>
                  <a:schemeClr val="tx1">
                    <a:lumMod val="75000"/>
                    <a:lumOff val="25000"/>
                  </a:schemeClr>
                </a:solidFill>
                <a:latin typeface="+mn-ea"/>
              </a:rPr>
              <a:t> 名　 オンライン：</a:t>
            </a:r>
            <a:r>
              <a:rPr lang="en-US" altLang="ja-JP" sz="2400" b="1" dirty="0">
                <a:solidFill>
                  <a:schemeClr val="tx1">
                    <a:lumMod val="75000"/>
                    <a:lumOff val="25000"/>
                  </a:schemeClr>
                </a:solidFill>
                <a:latin typeface="+mn-ea"/>
              </a:rPr>
              <a:t>50</a:t>
            </a:r>
            <a:r>
              <a:rPr lang="ja-JP" altLang="en-US" sz="1600" b="1" dirty="0">
                <a:solidFill>
                  <a:schemeClr val="tx1">
                    <a:lumMod val="75000"/>
                    <a:lumOff val="25000"/>
                  </a:schemeClr>
                </a:solidFill>
                <a:latin typeface="+mn-ea"/>
              </a:rPr>
              <a:t> 名</a:t>
            </a:r>
            <a:endParaRPr lang="ja-JP" altLang="en-US" sz="2000" b="1" dirty="0">
              <a:solidFill>
                <a:schemeClr val="tx1">
                  <a:lumMod val="75000"/>
                  <a:lumOff val="25000"/>
                </a:schemeClr>
              </a:solidFill>
              <a:latin typeface="+mn-ea"/>
            </a:endParaRPr>
          </a:p>
        </p:txBody>
      </p:sp>
      <p:sp>
        <p:nvSpPr>
          <p:cNvPr id="37" name="テキスト ボックス 36">
            <a:extLst>
              <a:ext uri="{FF2B5EF4-FFF2-40B4-BE49-F238E27FC236}">
                <a16:creationId xmlns:a16="http://schemas.microsoft.com/office/drawing/2014/main" id="{F5EC6BB1-4F75-8465-B0AD-FE5C0D5AD895}"/>
              </a:ext>
            </a:extLst>
          </p:cNvPr>
          <p:cNvSpPr txBox="1"/>
          <p:nvPr/>
        </p:nvSpPr>
        <p:spPr>
          <a:xfrm>
            <a:off x="167284" y="8166826"/>
            <a:ext cx="6191341" cy="338554"/>
          </a:xfrm>
          <a:prstGeom prst="rect">
            <a:avLst/>
          </a:prstGeom>
          <a:noFill/>
        </p:spPr>
        <p:txBody>
          <a:bodyPr wrap="square" rtlCol="0">
            <a:spAutoFit/>
          </a:bodyPr>
          <a:lstStyle/>
          <a:p>
            <a:r>
              <a:rPr kumimoji="1"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場</a:t>
            </a:r>
            <a:r>
              <a:rPr kumimoji="1" lang="ja-JP" altLang="en-US" sz="1600" b="1" dirty="0">
                <a:solidFill>
                  <a:schemeClr val="tx1">
                    <a:lumMod val="75000"/>
                    <a:lumOff val="25000"/>
                  </a:schemeClr>
                </a:solidFill>
                <a:latin typeface="+mn-ea"/>
              </a:rPr>
              <a:t>　　　所</a:t>
            </a:r>
            <a:r>
              <a:rPr kumimoji="1" lang="en-US" altLang="ja-JP" sz="1600" b="1" dirty="0">
                <a:solidFill>
                  <a:schemeClr val="tx1">
                    <a:lumMod val="75000"/>
                    <a:lumOff val="25000"/>
                  </a:schemeClr>
                </a:solidFill>
                <a:latin typeface="+mn-ea"/>
              </a:rPr>
              <a:t>】</a:t>
            </a:r>
            <a:r>
              <a:rPr kumimoji="1" lang="ja-JP" altLang="en-US" sz="1600" b="1" dirty="0">
                <a:solidFill>
                  <a:schemeClr val="tx1">
                    <a:lumMod val="75000"/>
                    <a:lumOff val="25000"/>
                  </a:schemeClr>
                </a:solidFill>
                <a:latin typeface="+mn-ea"/>
              </a:rPr>
              <a:t>　石川県地場産業振興センター</a:t>
            </a:r>
            <a:r>
              <a:rPr kumimoji="1" lang="zh-TW"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本館３</a:t>
            </a:r>
            <a:r>
              <a:rPr kumimoji="1" lang="en-US" altLang="zh-TW"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F </a:t>
            </a:r>
            <a:r>
              <a:rPr kumimoji="1" lang="zh-TW"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第</a:t>
            </a:r>
            <a:r>
              <a:rPr kumimoji="1" lang="ja-JP"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５</a:t>
            </a:r>
            <a:r>
              <a:rPr kumimoji="1" lang="zh-TW"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研修室</a:t>
            </a:r>
            <a:endParaRPr lang="ja-JP"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19" name="テキスト ボックス 18">
            <a:extLst>
              <a:ext uri="{FF2B5EF4-FFF2-40B4-BE49-F238E27FC236}">
                <a16:creationId xmlns:a16="http://schemas.microsoft.com/office/drawing/2014/main" id="{E454B642-9E21-3B22-CDC9-60A826196744}"/>
              </a:ext>
            </a:extLst>
          </p:cNvPr>
          <p:cNvSpPr txBox="1"/>
          <p:nvPr/>
        </p:nvSpPr>
        <p:spPr>
          <a:xfrm>
            <a:off x="167284" y="8913851"/>
            <a:ext cx="6577304" cy="584775"/>
          </a:xfrm>
          <a:prstGeom prst="rect">
            <a:avLst/>
          </a:prstGeom>
          <a:noFill/>
        </p:spPr>
        <p:txBody>
          <a:bodyPr wrap="square" rtlCol="0">
            <a:spAutoFit/>
          </a:bodyPr>
          <a:lstStyle/>
          <a:p>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申込期限</a:t>
            </a:r>
            <a:r>
              <a:rPr lang="en-US" altLang="ja-JP" sz="1600" b="1" dirty="0">
                <a:solidFill>
                  <a:schemeClr val="tx1">
                    <a:lumMod val="75000"/>
                    <a:lumOff val="25000"/>
                  </a:schemeClr>
                </a:solidFill>
                <a:latin typeface="+mn-ea"/>
              </a:rPr>
              <a:t>】</a:t>
            </a:r>
            <a:r>
              <a:rPr lang="ja-JP" altLang="en-US" sz="1600" b="1" dirty="0">
                <a:solidFill>
                  <a:schemeClr val="tx1">
                    <a:lumMod val="75000"/>
                    <a:lumOff val="25000"/>
                  </a:schemeClr>
                </a:solidFill>
                <a:latin typeface="+mn-ea"/>
              </a:rPr>
              <a:t>　</a:t>
            </a:r>
            <a:r>
              <a:rPr lang="en-US" altLang="ja-JP" sz="1600" b="1" dirty="0">
                <a:solidFill>
                  <a:schemeClr val="tx1">
                    <a:lumMod val="75000"/>
                    <a:lumOff val="25000"/>
                  </a:schemeClr>
                </a:solidFill>
                <a:latin typeface="+mn-ea"/>
              </a:rPr>
              <a:t>2024</a:t>
            </a:r>
            <a:r>
              <a:rPr lang="ja-JP" altLang="en-US" sz="1600" b="1" dirty="0">
                <a:solidFill>
                  <a:schemeClr val="tx1">
                    <a:lumMod val="75000"/>
                    <a:lumOff val="25000"/>
                  </a:schemeClr>
                </a:solidFill>
                <a:latin typeface="+mn-ea"/>
              </a:rPr>
              <a:t>年</a:t>
            </a:r>
            <a:r>
              <a:rPr lang="en-US" altLang="ja-JP" sz="1600" b="1" dirty="0">
                <a:solidFill>
                  <a:schemeClr val="tx1">
                    <a:lumMod val="75000"/>
                    <a:lumOff val="25000"/>
                  </a:schemeClr>
                </a:solidFill>
                <a:latin typeface="+mn-ea"/>
              </a:rPr>
              <a:t>8</a:t>
            </a:r>
            <a:r>
              <a:rPr lang="ja-JP" altLang="en-US" sz="1600" b="1" dirty="0">
                <a:solidFill>
                  <a:schemeClr val="tx1">
                    <a:lumMod val="75000"/>
                    <a:lumOff val="25000"/>
                  </a:schemeClr>
                </a:solidFill>
                <a:latin typeface="+mn-ea"/>
              </a:rPr>
              <a:t>月</a:t>
            </a:r>
            <a:r>
              <a:rPr lang="en-US" altLang="ja-JP" sz="1600" b="1" dirty="0">
                <a:solidFill>
                  <a:schemeClr val="tx1">
                    <a:lumMod val="75000"/>
                    <a:lumOff val="25000"/>
                  </a:schemeClr>
                </a:solidFill>
                <a:latin typeface="+mn-ea"/>
              </a:rPr>
              <a:t>23</a:t>
            </a:r>
            <a:r>
              <a:rPr lang="ja-JP" altLang="en-US" sz="1600" b="1" dirty="0">
                <a:solidFill>
                  <a:schemeClr val="tx1">
                    <a:lumMod val="75000"/>
                    <a:lumOff val="25000"/>
                  </a:schemeClr>
                </a:solidFill>
                <a:latin typeface="+mn-ea"/>
              </a:rPr>
              <a:t>日（金）</a:t>
            </a:r>
            <a:r>
              <a:rPr lang="en-US" altLang="ja-JP" sz="1600" b="1" dirty="0">
                <a:solidFill>
                  <a:schemeClr val="tx1">
                    <a:lumMod val="75000"/>
                    <a:lumOff val="25000"/>
                  </a:schemeClr>
                </a:solidFill>
                <a:latin typeface="+mn-ea"/>
              </a:rPr>
              <a:t>17:00</a:t>
            </a:r>
            <a:r>
              <a:rPr lang="ja-JP" altLang="en-US" sz="1600" b="1" dirty="0">
                <a:solidFill>
                  <a:schemeClr val="tx1">
                    <a:lumMod val="75000"/>
                    <a:lumOff val="25000"/>
                  </a:schemeClr>
                </a:solidFill>
                <a:latin typeface="+mn-ea"/>
              </a:rPr>
              <a:t> まで</a:t>
            </a:r>
            <a:br>
              <a:rPr lang="en-US" altLang="ja-JP" sz="1600" b="1" dirty="0">
                <a:solidFill>
                  <a:schemeClr val="tx1">
                    <a:lumMod val="75000"/>
                    <a:lumOff val="25000"/>
                  </a:schemeClr>
                </a:solidFill>
                <a:latin typeface="+mn-ea"/>
              </a:rPr>
            </a:br>
            <a:r>
              <a:rPr lang="ja-JP" altLang="en-US" sz="1600" b="1" dirty="0">
                <a:solidFill>
                  <a:schemeClr val="tx1">
                    <a:lumMod val="75000"/>
                    <a:lumOff val="25000"/>
                  </a:schemeClr>
                </a:solidFill>
                <a:latin typeface="+mn-ea"/>
              </a:rPr>
              <a:t>　　</a:t>
            </a:r>
            <a:r>
              <a:rPr lang="en-US" altLang="ja-JP" sz="1050" dirty="0">
                <a:solidFill>
                  <a:schemeClr val="dk1"/>
                </a:solidFill>
                <a:latin typeface="MS Gothic"/>
                <a:ea typeface="MS Gothic"/>
                <a:cs typeface="MS Gothic"/>
                <a:sym typeface="MS Gothic"/>
              </a:rPr>
              <a:t>※</a:t>
            </a:r>
            <a:r>
              <a:rPr lang="ja-JP" altLang="en-US" sz="1050" dirty="0">
                <a:solidFill>
                  <a:schemeClr val="dk1"/>
                </a:solidFill>
                <a:latin typeface="MS Gothic"/>
                <a:ea typeface="MS Gothic"/>
                <a:cs typeface="MS Gothic"/>
                <a:sym typeface="MS Gothic"/>
              </a:rPr>
              <a:t>裏面の</a:t>
            </a:r>
            <a:r>
              <a:rPr lang="en-US" altLang="ja-JP" sz="1050" dirty="0">
                <a:solidFill>
                  <a:schemeClr val="dk1"/>
                </a:solidFill>
                <a:latin typeface="MS Gothic"/>
                <a:ea typeface="MS Gothic"/>
                <a:cs typeface="MS Gothic"/>
                <a:sym typeface="MS Gothic"/>
              </a:rPr>
              <a:t>WEB</a:t>
            </a:r>
            <a:r>
              <a:rPr lang="ja-JP" altLang="en-US" sz="1050" dirty="0">
                <a:solidFill>
                  <a:schemeClr val="dk1"/>
                </a:solidFill>
                <a:latin typeface="MS Gothic"/>
                <a:ea typeface="MS Gothic"/>
                <a:cs typeface="MS Gothic"/>
                <a:sym typeface="MS Gothic"/>
              </a:rPr>
              <a:t>申込書、または参加申込書に記載の上、メールにてお申込み下さい</a:t>
            </a:r>
            <a:endParaRPr lang="ja-JP" altLang="en-US" sz="1600" b="1" dirty="0">
              <a:solidFill>
                <a:schemeClr val="tx1">
                  <a:lumMod val="75000"/>
                  <a:lumOff val="25000"/>
                </a:schemeClr>
              </a:solidFill>
              <a:latin typeface="+mn-ea"/>
            </a:endParaRPr>
          </a:p>
        </p:txBody>
      </p:sp>
      <p:sp>
        <p:nvSpPr>
          <p:cNvPr id="7" name="テキスト ボックス 6">
            <a:extLst>
              <a:ext uri="{FF2B5EF4-FFF2-40B4-BE49-F238E27FC236}">
                <a16:creationId xmlns:a16="http://schemas.microsoft.com/office/drawing/2014/main" id="{D3C78700-DE2D-F501-B400-8C81964C928D}"/>
              </a:ext>
            </a:extLst>
          </p:cNvPr>
          <p:cNvSpPr txBox="1"/>
          <p:nvPr/>
        </p:nvSpPr>
        <p:spPr>
          <a:xfrm>
            <a:off x="35169" y="0"/>
            <a:ext cx="2799164" cy="369332"/>
          </a:xfrm>
          <a:prstGeom prst="rect">
            <a:avLst/>
          </a:prstGeom>
          <a:noFill/>
        </p:spPr>
        <p:txBody>
          <a:bodyPr wrap="none" rtlCol="0">
            <a:spAutoFit/>
          </a:bodyPr>
          <a:lstStyle/>
          <a:p>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石川県産業革新セミナー</a:t>
            </a:r>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26" name="図 25">
            <a:extLst>
              <a:ext uri="{FF2B5EF4-FFF2-40B4-BE49-F238E27FC236}">
                <a16:creationId xmlns:a16="http://schemas.microsoft.com/office/drawing/2014/main" id="{4155870B-7B76-C765-C631-D9E98BAA8147}"/>
              </a:ext>
            </a:extLst>
          </p:cNvPr>
          <p:cNvPicPr>
            <a:picLocks noChangeAspect="1"/>
          </p:cNvPicPr>
          <p:nvPr/>
        </p:nvPicPr>
        <p:blipFill rotWithShape="1">
          <a:blip r:embed="rId3"/>
          <a:srcRect t="8781" b="6140"/>
          <a:stretch/>
        </p:blipFill>
        <p:spPr>
          <a:xfrm>
            <a:off x="5303054" y="5085577"/>
            <a:ext cx="1337811" cy="1260000"/>
          </a:xfrm>
          <a:prstGeom prst="rect">
            <a:avLst/>
          </a:prstGeom>
        </p:spPr>
      </p:pic>
      <p:sp>
        <p:nvSpPr>
          <p:cNvPr id="5" name="テキスト ボックス 4">
            <a:extLst>
              <a:ext uri="{FF2B5EF4-FFF2-40B4-BE49-F238E27FC236}">
                <a16:creationId xmlns:a16="http://schemas.microsoft.com/office/drawing/2014/main" id="{B274CA89-B194-9782-AA7E-212304A4975A}"/>
              </a:ext>
            </a:extLst>
          </p:cNvPr>
          <p:cNvSpPr txBox="1"/>
          <p:nvPr/>
        </p:nvSpPr>
        <p:spPr>
          <a:xfrm>
            <a:off x="534479" y="5539296"/>
            <a:ext cx="4858775" cy="1107996"/>
          </a:xfrm>
          <a:prstGeom prst="rect">
            <a:avLst/>
          </a:prstGeom>
          <a:noFill/>
        </p:spPr>
        <p:txBody>
          <a:bodyPr wrap="square">
            <a:spAutoFit/>
          </a:bodyPr>
          <a:lstStyle/>
          <a:p>
            <a:pPr algn="l"/>
            <a:r>
              <a:rPr kumimoji="1" lang="ja-JP" altLang="en-US" sz="1100" dirty="0">
                <a:latin typeface="+mn-ea"/>
              </a:rPr>
              <a:t>第</a:t>
            </a:r>
            <a:r>
              <a:rPr kumimoji="1" lang="en-US" altLang="ja-JP" sz="1100" dirty="0">
                <a:latin typeface="+mn-ea"/>
              </a:rPr>
              <a:t>7</a:t>
            </a:r>
            <a:r>
              <a:rPr kumimoji="1" lang="ja-JP" altLang="en-US" sz="1100" dirty="0">
                <a:latin typeface="+mn-ea"/>
              </a:rPr>
              <a:t>回ものづくり日本大賞経済産業大臣賞　受賞</a:t>
            </a:r>
            <a:endParaRPr kumimoji="1" lang="en-US" altLang="ja-JP" sz="1100" dirty="0">
              <a:latin typeface="+mn-ea"/>
            </a:endParaRPr>
          </a:p>
          <a:p>
            <a:pPr algn="l"/>
            <a:r>
              <a:rPr lang="ja-JP" altLang="en-US" sz="1100" dirty="0">
                <a:latin typeface="+mn-ea"/>
              </a:rPr>
              <a:t>国連</a:t>
            </a:r>
            <a:r>
              <a:rPr lang="ja-JP" altLang="en-US" sz="1100" dirty="0"/>
              <a:t>本部（ニューヨーク）講演</a:t>
            </a:r>
            <a:endParaRPr lang="en-US" altLang="ja-JP" sz="1100" dirty="0"/>
          </a:p>
          <a:p>
            <a:pPr algn="l"/>
            <a:r>
              <a:rPr kumimoji="1" lang="ja-JP" altLang="en-US" sz="1100" dirty="0"/>
              <a:t>天皇陛下（現・上皇陛下）行幸</a:t>
            </a:r>
            <a:endParaRPr kumimoji="1" lang="en-US" altLang="ja-JP" sz="1100" dirty="0"/>
          </a:p>
          <a:p>
            <a:pPr algn="l"/>
            <a:r>
              <a:rPr lang="ja-JP" altLang="en-US" sz="1100" dirty="0"/>
              <a:t>日本を代表するハードウェアスタートアップ支援施設 </a:t>
            </a:r>
            <a:r>
              <a:rPr lang="en-US" altLang="ja-JP" sz="1100" dirty="0" err="1">
                <a:latin typeface="+mn-ea"/>
              </a:rPr>
              <a:t>GarageSumida</a:t>
            </a:r>
            <a:r>
              <a:rPr lang="ja-JP" altLang="en-US" sz="1100" dirty="0"/>
              <a:t>設立</a:t>
            </a:r>
            <a:endParaRPr lang="en-US" altLang="ja-JP" sz="1100" dirty="0"/>
          </a:p>
          <a:p>
            <a:pPr algn="l"/>
            <a:r>
              <a:rPr kumimoji="1" lang="ja-JP" altLang="en-US" sz="1100" dirty="0"/>
              <a:t>「カンブリア宮殿」・「奇跡体験！アンビリーバボー」等ＴＶ番組で</a:t>
            </a:r>
            <a:r>
              <a:rPr lang="ja-JP" altLang="en-US" sz="1100" dirty="0"/>
              <a:t>紹介される</a:t>
            </a:r>
            <a:endParaRPr lang="en-US" altLang="ja-JP" sz="1100" dirty="0"/>
          </a:p>
          <a:p>
            <a:pPr algn="l"/>
            <a:r>
              <a:rPr lang="ja-JP" altLang="en-US" sz="1100" dirty="0"/>
              <a:t>リアル下町ロケット企業</a:t>
            </a:r>
            <a:endParaRPr lang="ja-JP" altLang="en-US" sz="1100" b="0" i="0" dirty="0">
              <a:solidFill>
                <a:srgbClr val="000000"/>
              </a:solidFill>
              <a:effectLst/>
              <a:latin typeface="SyntaxNext"/>
            </a:endParaRPr>
          </a:p>
        </p:txBody>
      </p:sp>
      <p:sp>
        <p:nvSpPr>
          <p:cNvPr id="27" name="Google Shape;78;p16">
            <a:extLst>
              <a:ext uri="{FF2B5EF4-FFF2-40B4-BE49-F238E27FC236}">
                <a16:creationId xmlns:a16="http://schemas.microsoft.com/office/drawing/2014/main" id="{DE9B715F-6084-BFD4-7A06-B9B9ECA9BF88}"/>
              </a:ext>
            </a:extLst>
          </p:cNvPr>
          <p:cNvSpPr/>
          <p:nvPr/>
        </p:nvSpPr>
        <p:spPr>
          <a:xfrm>
            <a:off x="534479" y="4901988"/>
            <a:ext cx="4966903" cy="715673"/>
          </a:xfrm>
          <a:prstGeom prst="rect">
            <a:avLst/>
          </a:prstGeom>
          <a:noFill/>
          <a:ln>
            <a:noFill/>
          </a:ln>
        </p:spPr>
        <p:txBody>
          <a:bodyPr spcFirstLastPara="1" wrap="square" lIns="89125" tIns="44550" rIns="89125" bIns="44550" anchor="t" anchorCtr="0">
            <a:noAutofit/>
          </a:bodyPr>
          <a:lstStyle/>
          <a:p>
            <a:pPr marL="0" marR="0" lvl="0" indent="0" algn="l" rtl="0">
              <a:spcBef>
                <a:spcPts val="0"/>
              </a:spcBef>
              <a:spcAft>
                <a:spcPts val="0"/>
              </a:spcAft>
              <a:buNone/>
            </a:pPr>
            <a:r>
              <a:rPr lang="ja-JP" altLang="en-US" sz="1400" b="1" dirty="0">
                <a:solidFill>
                  <a:schemeClr val="dk1"/>
                </a:solidFill>
                <a:latin typeface="ＭＳ Ｐゴシック" panose="020B0600070205080204" pitchFamily="50" charset="-128"/>
                <a:ea typeface="ＭＳ Ｐゴシック" panose="020B0600070205080204" pitchFamily="50" charset="-128"/>
                <a:sym typeface="MS Gothic"/>
              </a:rPr>
              <a:t>株式会社</a:t>
            </a:r>
            <a:r>
              <a:rPr lang="zh-TW" altLang="en-US" sz="1400" b="1" dirty="0">
                <a:solidFill>
                  <a:schemeClr val="dk1"/>
                </a:solidFill>
                <a:latin typeface="ＭＳ Ｐゴシック" panose="020B0600070205080204" pitchFamily="50" charset="-128"/>
                <a:ea typeface="ＭＳ Ｐゴシック" panose="020B0600070205080204" pitchFamily="50" charset="-128"/>
                <a:sym typeface="MS Gothic"/>
              </a:rPr>
              <a:t>浜野製作所 代表取締役</a:t>
            </a:r>
            <a:r>
              <a:rPr lang="en-US" altLang="ja-JP" sz="1400" b="1" dirty="0">
                <a:solidFill>
                  <a:schemeClr val="dk1"/>
                </a:solidFill>
                <a:latin typeface="ＭＳ Ｐゴシック" panose="020B0600070205080204" pitchFamily="50" charset="-128"/>
                <a:ea typeface="ＭＳ Ｐゴシック" panose="020B0600070205080204" pitchFamily="50" charset="-128"/>
                <a:sym typeface="MS Gothic"/>
              </a:rPr>
              <a:t>CEO</a:t>
            </a:r>
          </a:p>
          <a:p>
            <a:pPr marL="0" marR="0" lvl="0" indent="0" algn="l" rtl="0">
              <a:spcBef>
                <a:spcPts val="0"/>
              </a:spcBef>
              <a:spcAft>
                <a:spcPts val="0"/>
              </a:spcAft>
              <a:buNone/>
            </a:pPr>
            <a:r>
              <a:rPr lang="en-US" altLang="zh-TW" sz="1400" b="1" dirty="0" err="1">
                <a:solidFill>
                  <a:schemeClr val="dk1"/>
                </a:solidFill>
                <a:latin typeface="ＭＳ Ｐゴシック" panose="020B0600070205080204" pitchFamily="50" charset="-128"/>
                <a:ea typeface="ＭＳ Ｐゴシック" panose="020B0600070205080204" pitchFamily="50" charset="-128"/>
                <a:sym typeface="MS Gothic"/>
              </a:rPr>
              <a:t>GarageSumida</a:t>
            </a:r>
            <a:r>
              <a:rPr lang="zh-TW" altLang="en-US" sz="1400" b="1" dirty="0">
                <a:solidFill>
                  <a:schemeClr val="dk1"/>
                </a:solidFill>
                <a:latin typeface="ＭＳ Ｐゴシック" panose="020B0600070205080204" pitchFamily="50" charset="-128"/>
                <a:ea typeface="ＭＳ Ｐゴシック" panose="020B0600070205080204" pitchFamily="50" charset="-128"/>
                <a:sym typeface="MS Gothic"/>
              </a:rPr>
              <a:t>　　　　　　　　　　</a:t>
            </a:r>
            <a:endParaRPr lang="en-US" altLang="ja-JP" sz="100" b="1" dirty="0">
              <a:solidFill>
                <a:schemeClr val="dk1"/>
              </a:solidFill>
              <a:latin typeface="ＭＳ Ｐゴシック" panose="020B0600070205080204" pitchFamily="50" charset="-128"/>
              <a:ea typeface="ＭＳ Ｐゴシック" panose="020B0600070205080204" pitchFamily="50" charset="-128"/>
              <a:cs typeface="MS Gothic"/>
              <a:sym typeface="MS Gothic"/>
            </a:endParaRPr>
          </a:p>
          <a:p>
            <a:endParaRPr lang="en-US" altLang="ja-JP" sz="1400" dirty="0">
              <a:latin typeface="ＭＳ ゴシック" panose="020B0609070205080204" pitchFamily="49" charset="-128"/>
              <a:ea typeface="ＭＳ ゴシック" panose="020B0609070205080204" pitchFamily="49" charset="-128"/>
            </a:endParaRPr>
          </a:p>
        </p:txBody>
      </p:sp>
      <p:sp>
        <p:nvSpPr>
          <p:cNvPr id="30" name="Google Shape;82;p16">
            <a:extLst>
              <a:ext uri="{FF2B5EF4-FFF2-40B4-BE49-F238E27FC236}">
                <a16:creationId xmlns:a16="http://schemas.microsoft.com/office/drawing/2014/main" id="{B8CA9D08-00EF-C5B2-BF03-DC5A0FEE9EEA}"/>
              </a:ext>
            </a:extLst>
          </p:cNvPr>
          <p:cNvSpPr txBox="1"/>
          <p:nvPr/>
        </p:nvSpPr>
        <p:spPr>
          <a:xfrm>
            <a:off x="-115442" y="1683806"/>
            <a:ext cx="2510098" cy="351580"/>
          </a:xfrm>
          <a:prstGeom prst="rect">
            <a:avLst/>
          </a:prstGeom>
          <a:noFill/>
          <a:ln>
            <a:noFill/>
          </a:ln>
        </p:spPr>
        <p:txBody>
          <a:bodyPr spcFirstLastPara="1" wrap="square" lIns="89125" tIns="44550" rIns="89125" bIns="44550" anchor="t" anchorCtr="0">
            <a:spAutoFit/>
          </a:bodyPr>
          <a:lstStyle/>
          <a:p>
            <a:pPr marL="0" marR="0" lvl="0" indent="0" algn="l" rtl="0">
              <a:spcBef>
                <a:spcPts val="0"/>
              </a:spcBef>
              <a:spcAft>
                <a:spcPts val="0"/>
              </a:spcAft>
              <a:buNone/>
            </a:pPr>
            <a:r>
              <a:rPr lang="ja" sz="1700" b="1" dirty="0">
                <a:solidFill>
                  <a:schemeClr val="dk1"/>
                </a:solidFill>
                <a:latin typeface="ＭＳ ゴシック" panose="020B0609070205080204" pitchFamily="49" charset="-128"/>
                <a:ea typeface="ＭＳ ゴシック" panose="020B0609070205080204" pitchFamily="49" charset="-128"/>
                <a:cs typeface="Calibri"/>
                <a:sym typeface="Calibri"/>
              </a:rPr>
              <a:t>【</a:t>
            </a:r>
            <a:r>
              <a:rPr lang="ja-JP" altLang="en-US" sz="1700" b="1" dirty="0">
                <a:solidFill>
                  <a:schemeClr val="dk1"/>
                </a:solidFill>
                <a:latin typeface="ＭＳ ゴシック" panose="020B0609070205080204" pitchFamily="49" charset="-128"/>
                <a:ea typeface="ＭＳ ゴシック" panose="020B0609070205080204" pitchFamily="49" charset="-128"/>
                <a:cs typeface="Calibri"/>
                <a:sym typeface="Calibri"/>
              </a:rPr>
              <a:t>講演プログラム</a:t>
            </a:r>
            <a:r>
              <a:rPr lang="ja" sz="1700" b="1" dirty="0">
                <a:solidFill>
                  <a:schemeClr val="dk1"/>
                </a:solidFill>
                <a:latin typeface="ＭＳ ゴシック" panose="020B0609070205080204" pitchFamily="49" charset="-128"/>
                <a:ea typeface="ＭＳ ゴシック" panose="020B0609070205080204" pitchFamily="49" charset="-128"/>
                <a:cs typeface="Calibri"/>
                <a:sym typeface="Calibri"/>
              </a:rPr>
              <a:t>】</a:t>
            </a:r>
            <a:endParaRPr lang="en-US" altLang="ja" sz="1700" b="1" dirty="0">
              <a:solidFill>
                <a:schemeClr val="dk1"/>
              </a:solidFill>
              <a:latin typeface="ＭＳ ゴシック" panose="020B0609070205080204" pitchFamily="49" charset="-128"/>
              <a:ea typeface="ＭＳ ゴシック" panose="020B0609070205080204" pitchFamily="49" charset="-128"/>
              <a:cs typeface="Calibri"/>
              <a:sym typeface="Calibri"/>
            </a:endParaRPr>
          </a:p>
        </p:txBody>
      </p:sp>
      <p:sp>
        <p:nvSpPr>
          <p:cNvPr id="3" name="テキスト ボックス 2">
            <a:extLst>
              <a:ext uri="{FF2B5EF4-FFF2-40B4-BE49-F238E27FC236}">
                <a16:creationId xmlns:a16="http://schemas.microsoft.com/office/drawing/2014/main" id="{551B0E83-BC5E-AB3E-ED02-5DAB4149D68F}"/>
              </a:ext>
            </a:extLst>
          </p:cNvPr>
          <p:cNvSpPr txBox="1"/>
          <p:nvPr/>
        </p:nvSpPr>
        <p:spPr>
          <a:xfrm>
            <a:off x="1219203" y="4613166"/>
            <a:ext cx="5690083" cy="261610"/>
          </a:xfrm>
          <a:prstGeom prst="rect">
            <a:avLst/>
          </a:prstGeom>
          <a:noFill/>
        </p:spPr>
        <p:txBody>
          <a:bodyPr wrap="square">
            <a:spAutoFit/>
          </a:bodyPr>
          <a:lstStyle>
            <a:defPPr>
              <a:defRPr lang="ja-JP"/>
            </a:defPPr>
            <a:lvl1pPr algn="just">
              <a:defRPr sz="1200">
                <a:solidFill>
                  <a:srgbClr val="4472C4"/>
                </a:solidFill>
                <a:effectLst/>
                <a:latin typeface="+mj-ea"/>
                <a:ea typeface="+mj-ea"/>
                <a:cs typeface="ＭＳ Ｐゴシック" panose="020B0600070205080204" pitchFamily="50" charset="-128"/>
              </a:defRPr>
            </a:lvl1pPr>
          </a:lstStyle>
          <a:p>
            <a:pPr algn="l"/>
            <a:r>
              <a:rPr lang="ja-JP" altLang="en-US" sz="1100" dirty="0">
                <a:solidFill>
                  <a:schemeClr val="tx1"/>
                </a:solidFill>
                <a:latin typeface="ＭＳ Ｐゴシック" panose="020B0600070205080204" pitchFamily="50" charset="-128"/>
                <a:ea typeface="ＭＳ Ｐゴシック" panose="020B0600070205080204" pitchFamily="50" charset="-128"/>
              </a:rPr>
              <a:t>取り巻く環境変化に対する</a:t>
            </a:r>
            <a:r>
              <a:rPr lang="ja-JP" altLang="ja-JP" sz="1100" dirty="0">
                <a:solidFill>
                  <a:schemeClr val="tx1"/>
                </a:solidFill>
                <a:latin typeface="ＭＳ Ｐゴシック" panose="020B0600070205080204" pitchFamily="50" charset="-128"/>
                <a:ea typeface="ＭＳ Ｐゴシック" panose="020B0600070205080204" pitchFamily="50" charset="-128"/>
              </a:rPr>
              <a:t>自社の事業構造</a:t>
            </a:r>
            <a:r>
              <a:rPr lang="ja-JP" altLang="en-US" sz="1100" dirty="0">
                <a:solidFill>
                  <a:schemeClr val="tx1"/>
                </a:solidFill>
                <a:latin typeface="ＭＳ Ｐゴシック" panose="020B0600070205080204" pitchFamily="50" charset="-128"/>
                <a:ea typeface="ＭＳ Ｐゴシック" panose="020B0600070205080204" pitchFamily="50" charset="-128"/>
              </a:rPr>
              <a:t>の</a:t>
            </a:r>
            <a:r>
              <a:rPr lang="ja-JP" altLang="ja-JP" sz="1100" dirty="0">
                <a:solidFill>
                  <a:schemeClr val="tx1"/>
                </a:solidFill>
                <a:latin typeface="ＭＳ Ｐゴシック" panose="020B0600070205080204" pitchFamily="50" charset="-128"/>
                <a:ea typeface="ＭＳ Ｐゴシック" panose="020B0600070205080204" pitchFamily="50" charset="-128"/>
              </a:rPr>
              <a:t>変化</a:t>
            </a:r>
            <a:r>
              <a:rPr lang="ja-JP" altLang="en-US" sz="1100" dirty="0">
                <a:solidFill>
                  <a:schemeClr val="tx1"/>
                </a:solidFill>
                <a:latin typeface="ＭＳ Ｐゴシック" panose="020B0600070205080204" pitchFamily="50" charset="-128"/>
                <a:ea typeface="ＭＳ Ｐゴシック" panose="020B0600070205080204" pitchFamily="50" charset="-128"/>
              </a:rPr>
              <a:t>、地域の強みを活かした取組み</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28" name="正方形/長方形 27">
            <a:extLst>
              <a:ext uri="{FF2B5EF4-FFF2-40B4-BE49-F238E27FC236}">
                <a16:creationId xmlns:a16="http://schemas.microsoft.com/office/drawing/2014/main" id="{126D2A95-3325-1793-5463-724D583E54AB}"/>
              </a:ext>
            </a:extLst>
          </p:cNvPr>
          <p:cNvSpPr/>
          <p:nvPr/>
        </p:nvSpPr>
        <p:spPr>
          <a:xfrm>
            <a:off x="-44641" y="342839"/>
            <a:ext cx="6953927" cy="461665"/>
          </a:xfrm>
          <a:prstGeom prst="rect">
            <a:avLst/>
          </a:prstGeom>
          <a:noFill/>
        </p:spPr>
        <p:txBody>
          <a:bodyPr wrap="square" lIns="91440" tIns="45720" rIns="91440" bIns="45720">
            <a:spAutoFit/>
          </a:bodyPr>
          <a:lstStyle/>
          <a:p>
            <a:pPr algn="ctr"/>
            <a:r>
              <a:rPr lang="ja-JP" altLang="en-US" sz="2400" dirty="0">
                <a:solidFill>
                  <a:srgbClr val="FFB9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中小企業がＤＸ</a:t>
            </a:r>
            <a:r>
              <a:rPr lang="ja-JP" altLang="en-US" sz="2400" i="0" dirty="0">
                <a:solidFill>
                  <a:srgbClr val="FFB9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a:t>
            </a:r>
            <a:r>
              <a:rPr lang="ja-JP" altLang="en-US" sz="2400" dirty="0">
                <a:solidFill>
                  <a:srgbClr val="FFB9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デジタル人材育成</a:t>
            </a:r>
            <a:r>
              <a:rPr lang="ja-JP" altLang="en-US" sz="2400" i="0" dirty="0">
                <a:solidFill>
                  <a:srgbClr val="FFB9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にどう取り組むか</a:t>
            </a:r>
            <a:endParaRPr lang="en-US" altLang="ja-JP" sz="2400" i="0" dirty="0">
              <a:solidFill>
                <a:srgbClr val="FFB9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p:txBody>
      </p:sp>
      <p:sp>
        <p:nvSpPr>
          <p:cNvPr id="15" name="テキスト ボックス 14">
            <a:extLst>
              <a:ext uri="{FF2B5EF4-FFF2-40B4-BE49-F238E27FC236}">
                <a16:creationId xmlns:a16="http://schemas.microsoft.com/office/drawing/2014/main" id="{D8D62E3A-8E32-5895-5D26-43C84CA5B92D}"/>
              </a:ext>
            </a:extLst>
          </p:cNvPr>
          <p:cNvSpPr txBox="1"/>
          <p:nvPr/>
        </p:nvSpPr>
        <p:spPr>
          <a:xfrm>
            <a:off x="113410" y="823530"/>
            <a:ext cx="6631177" cy="738664"/>
          </a:xfrm>
          <a:prstGeom prst="rect">
            <a:avLst/>
          </a:prstGeom>
          <a:noFill/>
        </p:spPr>
        <p:txBody>
          <a:bodyPr wrap="square">
            <a:spAutoFit/>
          </a:bodyPr>
          <a:lstStyle>
            <a:defPPr>
              <a:defRPr lang="ja-JP"/>
            </a:defPPr>
            <a:lvl1pPr marR="0" lvl="0" indent="0" algn="just">
              <a:lnSpc>
                <a:spcPts val="1900"/>
              </a:lnSpc>
              <a:spcBef>
                <a:spcPts val="0"/>
              </a:spcBef>
              <a:spcAft>
                <a:spcPts val="0"/>
              </a:spcAft>
              <a:buClr>
                <a:schemeClr val="dk1"/>
              </a:buClr>
              <a:buSzPts val="1100"/>
              <a:buFont typeface="Arial"/>
              <a:buNone/>
              <a:defRPr sz="1400">
                <a:solidFill>
                  <a:schemeClr val="bg1"/>
                </a:solidFill>
                <a:latin typeface="+mn-ea"/>
                <a:cs typeface="Calibri"/>
              </a:defRPr>
            </a:lvl1pPr>
          </a:lstStyle>
          <a:p>
            <a:pPr>
              <a:lnSpc>
                <a:spcPct val="100000"/>
              </a:lnSpc>
            </a:pPr>
            <a:r>
              <a:rPr lang="ja-JP" altLang="en-US" sz="1350" dirty="0">
                <a:effectLst>
                  <a:outerShdw blurRad="38100" dist="38100" dir="2700000" algn="tl">
                    <a:srgbClr val="000000">
                      <a:alpha val="43137"/>
                    </a:srgbClr>
                  </a:outerShdw>
                </a:effectLst>
              </a:rPr>
              <a:t>　</a:t>
            </a:r>
            <a:r>
              <a:rPr lang="ja-JP" altLang="ja-JP" sz="1350" dirty="0">
                <a:effectLst>
                  <a:outerShdw blurRad="38100" dist="38100" dir="2700000" algn="tl">
                    <a:srgbClr val="000000">
                      <a:alpha val="43137"/>
                    </a:srgbClr>
                  </a:outerShdw>
                </a:effectLst>
              </a:rPr>
              <a:t>中小企業の</a:t>
            </a:r>
            <a:r>
              <a:rPr lang="en-US" altLang="ja-JP" sz="1350" dirty="0">
                <a:effectLst>
                  <a:outerShdw blurRad="38100" dist="38100" dir="2700000" algn="tl">
                    <a:srgbClr val="000000">
                      <a:alpha val="43137"/>
                    </a:srgbClr>
                  </a:outerShdw>
                </a:effectLst>
              </a:rPr>
              <a:t>DX</a:t>
            </a:r>
            <a:r>
              <a:rPr lang="ja-JP" altLang="ja-JP" sz="1350" dirty="0">
                <a:effectLst>
                  <a:outerShdw blurRad="38100" dist="38100" dir="2700000" algn="tl">
                    <a:srgbClr val="000000">
                      <a:alpha val="43137"/>
                    </a:srgbClr>
                  </a:outerShdw>
                </a:effectLst>
              </a:rPr>
              <a:t>は「デジタル化でビジネス変革した企業」と「単にシステム導入しただけの企業」の二極化が進んでいます。本講演ではデジタル化の現状・中小企業の</a:t>
            </a:r>
            <a:r>
              <a:rPr lang="en-US" altLang="ja-JP" sz="1350" dirty="0">
                <a:effectLst>
                  <a:outerShdw blurRad="38100" dist="38100" dir="2700000" algn="tl">
                    <a:srgbClr val="000000">
                      <a:alpha val="43137"/>
                    </a:srgbClr>
                  </a:outerShdw>
                </a:effectLst>
              </a:rPr>
              <a:t>DX</a:t>
            </a:r>
            <a:r>
              <a:rPr lang="ja-JP" altLang="ja-JP" sz="1350" dirty="0">
                <a:effectLst>
                  <a:outerShdw blurRad="38100" dist="38100" dir="2700000" algn="tl">
                    <a:srgbClr val="000000">
                      <a:alpha val="43137"/>
                    </a:srgbClr>
                  </a:outerShdw>
                </a:effectLst>
              </a:rPr>
              <a:t>事例やツール例・</a:t>
            </a:r>
            <a:r>
              <a:rPr lang="en-US" altLang="ja-JP" sz="1350" dirty="0">
                <a:effectLst>
                  <a:outerShdw blurRad="38100" dist="38100" dir="2700000" algn="tl">
                    <a:srgbClr val="000000">
                      <a:alpha val="43137"/>
                    </a:srgbClr>
                  </a:outerShdw>
                </a:effectLst>
              </a:rPr>
              <a:t>DX</a:t>
            </a:r>
            <a:r>
              <a:rPr lang="ja-JP" altLang="ja-JP" sz="1350" dirty="0">
                <a:effectLst>
                  <a:outerShdw blurRad="38100" dist="38100" dir="2700000" algn="tl">
                    <a:srgbClr val="000000">
                      <a:alpha val="43137"/>
                    </a:srgbClr>
                  </a:outerShdw>
                </a:effectLst>
              </a:rPr>
              <a:t>の進め方や人材育成のコツについて</a:t>
            </a:r>
            <a:r>
              <a:rPr lang="ja-JP" altLang="en-US" sz="1350" dirty="0">
                <a:effectLst>
                  <a:outerShdw blurRad="38100" dist="38100" dir="2700000" algn="tl">
                    <a:srgbClr val="000000">
                      <a:alpha val="43137"/>
                    </a:srgbClr>
                  </a:outerShdw>
                </a:effectLst>
              </a:rPr>
              <a:t>お話いただきます。</a:t>
            </a:r>
          </a:p>
        </p:txBody>
      </p:sp>
      <p:sp>
        <p:nvSpPr>
          <p:cNvPr id="2" name="Google Shape;82;p16">
            <a:extLst>
              <a:ext uri="{FF2B5EF4-FFF2-40B4-BE49-F238E27FC236}">
                <a16:creationId xmlns:a16="http://schemas.microsoft.com/office/drawing/2014/main" id="{10812C80-92A1-1CFE-C634-388FDC8C8565}"/>
              </a:ext>
            </a:extLst>
          </p:cNvPr>
          <p:cNvSpPr txBox="1"/>
          <p:nvPr/>
        </p:nvSpPr>
        <p:spPr>
          <a:xfrm>
            <a:off x="1114206" y="2066922"/>
            <a:ext cx="4503499" cy="443913"/>
          </a:xfrm>
          <a:prstGeom prst="rect">
            <a:avLst/>
          </a:prstGeom>
          <a:noFill/>
          <a:ln>
            <a:noFill/>
          </a:ln>
        </p:spPr>
        <p:txBody>
          <a:bodyPr spcFirstLastPara="1" wrap="square" lIns="89125" tIns="44550" rIns="89125" bIns="44550" anchor="t" anchorCtr="0">
            <a:spAutoFit/>
          </a:bodyPr>
          <a:lstStyle/>
          <a:p>
            <a:pPr marR="0" lvl="0" algn="l" rtl="0">
              <a:spcBef>
                <a:spcPts val="0"/>
              </a:spcBef>
              <a:spcAft>
                <a:spcPts val="0"/>
              </a:spcAft>
            </a:pPr>
            <a:r>
              <a:rPr lang="en-US" altLang="ja-JP" sz="2000" b="1" dirty="0">
                <a:solidFill>
                  <a:schemeClr val="dk1"/>
                </a:solidFill>
                <a:latin typeface="BIZ UDPゴシック" panose="020B0400000000000000" pitchFamily="50" charset="-128"/>
                <a:ea typeface="BIZ UDPゴシック" panose="020B0400000000000000" pitchFamily="50" charset="-128"/>
                <a:cs typeface="Calibri"/>
                <a:sym typeface="Calibri"/>
              </a:rPr>
              <a:t>『</a:t>
            </a:r>
            <a:r>
              <a:rPr lang="ja-JP" altLang="en-US" sz="2000" b="1" dirty="0">
                <a:solidFill>
                  <a:schemeClr val="dk1"/>
                </a:solidFill>
                <a:latin typeface="BIZ UDPゴシック" panose="020B0400000000000000" pitchFamily="50" charset="-128"/>
                <a:ea typeface="BIZ UDPゴシック" panose="020B0400000000000000" pitchFamily="50" charset="-128"/>
                <a:cs typeface="Calibri"/>
                <a:sym typeface="Calibri"/>
              </a:rPr>
              <a:t>進み始めた「Ｄ」、進まない「Ｘ」</a:t>
            </a:r>
            <a:r>
              <a:rPr lang="en-US" altLang="ja-JP" sz="2000" b="1" dirty="0">
                <a:solidFill>
                  <a:schemeClr val="dk1"/>
                </a:solidFill>
                <a:latin typeface="BIZ UDPゴシック" panose="020B0400000000000000" pitchFamily="50" charset="-128"/>
                <a:ea typeface="BIZ UDPゴシック" panose="020B0400000000000000" pitchFamily="50" charset="-128"/>
                <a:cs typeface="Calibri"/>
                <a:sym typeface="Calibri"/>
              </a:rPr>
              <a:t>』</a:t>
            </a:r>
          </a:p>
          <a:p>
            <a:pPr marL="228600" marR="0" lvl="0" indent="-228600" algn="l" rtl="0">
              <a:spcBef>
                <a:spcPts val="0"/>
              </a:spcBef>
              <a:spcAft>
                <a:spcPts val="0"/>
              </a:spcAft>
              <a:buFont typeface="+mj-lt"/>
              <a:buAutoNum type="arabicPeriod"/>
            </a:pPr>
            <a:endParaRPr lang="en-US" altLang="ja-JP" sz="300" dirty="0">
              <a:solidFill>
                <a:schemeClr val="dk1"/>
              </a:solidFill>
              <a:latin typeface="Calibri"/>
              <a:ea typeface="Calibri"/>
              <a:cs typeface="Calibri"/>
              <a:sym typeface="Calibri"/>
            </a:endParaRPr>
          </a:p>
        </p:txBody>
      </p:sp>
      <p:sp>
        <p:nvSpPr>
          <p:cNvPr id="8" name="テキスト ボックス 7">
            <a:extLst>
              <a:ext uri="{FF2B5EF4-FFF2-40B4-BE49-F238E27FC236}">
                <a16:creationId xmlns:a16="http://schemas.microsoft.com/office/drawing/2014/main" id="{54BCE432-CA7D-B36D-53E7-6831A44BBB88}"/>
              </a:ext>
            </a:extLst>
          </p:cNvPr>
          <p:cNvSpPr txBox="1"/>
          <p:nvPr/>
        </p:nvSpPr>
        <p:spPr>
          <a:xfrm>
            <a:off x="534479" y="3089736"/>
            <a:ext cx="4618188" cy="769441"/>
          </a:xfrm>
          <a:prstGeom prst="rect">
            <a:avLst/>
          </a:prstGeom>
          <a:solidFill>
            <a:schemeClr val="bg1"/>
          </a:solidFill>
        </p:spPr>
        <p:txBody>
          <a:bodyPr wrap="square">
            <a:spAutoFit/>
          </a:bodyPr>
          <a:lstStyle/>
          <a:p>
            <a:pPr algn="l"/>
            <a:r>
              <a:rPr lang="ja-JP" altLang="en-US" sz="1100" b="0" i="0" dirty="0">
                <a:solidFill>
                  <a:srgbClr val="000000"/>
                </a:solidFill>
                <a:effectLst/>
                <a:latin typeface="+mn-ea"/>
              </a:rPr>
              <a:t>ＩＴ企業を経て三菱総合研究所に</a:t>
            </a:r>
            <a:r>
              <a:rPr lang="en-US" altLang="ja-JP" sz="1100" b="0" i="0" dirty="0">
                <a:solidFill>
                  <a:srgbClr val="000000"/>
                </a:solidFill>
                <a:effectLst/>
                <a:latin typeface="+mn-ea"/>
              </a:rPr>
              <a:t>12</a:t>
            </a:r>
            <a:r>
              <a:rPr lang="ja-JP" altLang="en-US" sz="1100" b="0" i="0" dirty="0">
                <a:solidFill>
                  <a:srgbClr val="000000"/>
                </a:solidFill>
                <a:effectLst/>
                <a:latin typeface="+mn-ea"/>
              </a:rPr>
              <a:t>年間在籍し、</a:t>
            </a:r>
            <a:r>
              <a:rPr lang="en-US" altLang="ja-JP" sz="1100" b="0" i="0" dirty="0">
                <a:solidFill>
                  <a:srgbClr val="000000"/>
                </a:solidFill>
                <a:effectLst/>
                <a:latin typeface="+mn-ea"/>
              </a:rPr>
              <a:t>2018</a:t>
            </a:r>
            <a:r>
              <a:rPr lang="ja-JP" altLang="en-US" sz="1100" b="0" i="0" dirty="0">
                <a:solidFill>
                  <a:srgbClr val="000000"/>
                </a:solidFill>
                <a:effectLst/>
                <a:latin typeface="+mn-ea"/>
              </a:rPr>
              <a:t>年から現職</a:t>
            </a:r>
            <a:endParaRPr lang="en-US" altLang="ja-JP" sz="1100" b="0" i="0" dirty="0">
              <a:solidFill>
                <a:srgbClr val="000000"/>
              </a:solidFill>
              <a:effectLst/>
              <a:latin typeface="+mn-ea"/>
            </a:endParaRPr>
          </a:p>
          <a:p>
            <a:pPr algn="l"/>
            <a:r>
              <a:rPr lang="ja-JP" altLang="en-US" sz="1100" b="0" i="0" dirty="0">
                <a:solidFill>
                  <a:srgbClr val="000000"/>
                </a:solidFill>
                <a:effectLst/>
                <a:latin typeface="+mn-ea"/>
              </a:rPr>
              <a:t>東京商工会議所</a:t>
            </a:r>
            <a:r>
              <a:rPr lang="en-US" altLang="ja-JP" sz="1100" b="0" i="0" dirty="0">
                <a:solidFill>
                  <a:srgbClr val="000000"/>
                </a:solidFill>
                <a:effectLst/>
                <a:latin typeface="+mn-ea"/>
              </a:rPr>
              <a:t>｢</a:t>
            </a:r>
            <a:r>
              <a:rPr lang="ja-JP" altLang="en-US" sz="1100" b="0" i="0" dirty="0">
                <a:solidFill>
                  <a:srgbClr val="000000"/>
                </a:solidFill>
                <a:effectLst/>
                <a:latin typeface="+mn-ea"/>
              </a:rPr>
              <a:t>スマートものづくり推進事業</a:t>
            </a:r>
            <a:r>
              <a:rPr lang="en-US" altLang="ja-JP" sz="1100" b="0" i="0" dirty="0">
                <a:solidFill>
                  <a:srgbClr val="000000"/>
                </a:solidFill>
                <a:effectLst/>
                <a:latin typeface="+mn-ea"/>
              </a:rPr>
              <a:t>｣</a:t>
            </a:r>
            <a:r>
              <a:rPr lang="ja-JP" altLang="en-US" sz="1100" b="0" i="0" dirty="0">
                <a:solidFill>
                  <a:srgbClr val="000000"/>
                </a:solidFill>
                <a:effectLst/>
                <a:latin typeface="+mn-ea"/>
              </a:rPr>
              <a:t>専門家ＷＧ座長</a:t>
            </a:r>
            <a:endParaRPr lang="en-US" altLang="ja-JP" sz="1100" b="0" i="0" dirty="0">
              <a:solidFill>
                <a:srgbClr val="000000"/>
              </a:solidFill>
              <a:effectLst/>
              <a:latin typeface="+mn-ea"/>
            </a:endParaRPr>
          </a:p>
          <a:p>
            <a:pPr algn="l"/>
            <a:r>
              <a:rPr lang="ja-JP" altLang="en-US" sz="1100" dirty="0">
                <a:solidFill>
                  <a:srgbClr val="000000"/>
                </a:solidFill>
                <a:latin typeface="+mn-ea"/>
              </a:rPr>
              <a:t>ロボット革命・産業ＩｏＴイニシアティブ協議会中堅中小ＡＧ副主査</a:t>
            </a:r>
            <a:br>
              <a:rPr lang="en-US" altLang="ja-JP" sz="1100" dirty="0">
                <a:solidFill>
                  <a:srgbClr val="000000"/>
                </a:solidFill>
                <a:latin typeface="+mn-ea"/>
              </a:rPr>
            </a:br>
            <a:r>
              <a:rPr lang="ja-JP" altLang="en-US" sz="1100" dirty="0">
                <a:solidFill>
                  <a:srgbClr val="000000"/>
                </a:solidFill>
                <a:latin typeface="+mn-ea"/>
              </a:rPr>
              <a:t>特許庁Ｉ－ＯＰＥＮ専門家、九州大学客員講師などを兼務</a:t>
            </a:r>
            <a:endParaRPr lang="ja-JP" altLang="en-US" sz="1100" b="0" i="0" dirty="0">
              <a:solidFill>
                <a:srgbClr val="000000"/>
              </a:solidFill>
              <a:effectLst/>
              <a:latin typeface="+mn-ea"/>
            </a:endParaRPr>
          </a:p>
        </p:txBody>
      </p:sp>
      <p:pic>
        <p:nvPicPr>
          <p:cNvPr id="11" name="図 10" descr="スーツを着た男性&#10;&#10;自動的に生成された説明">
            <a:extLst>
              <a:ext uri="{FF2B5EF4-FFF2-40B4-BE49-F238E27FC236}">
                <a16:creationId xmlns:a16="http://schemas.microsoft.com/office/drawing/2014/main" id="{E9FBAED7-BB9B-7BD7-1AEE-7E65A64D94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0342" y="2511905"/>
            <a:ext cx="1351485" cy="1260000"/>
          </a:xfrm>
          <a:prstGeom prst="rect">
            <a:avLst/>
          </a:prstGeom>
        </p:spPr>
      </p:pic>
      <p:sp>
        <p:nvSpPr>
          <p:cNvPr id="25" name="Google Shape;78;p16">
            <a:extLst>
              <a:ext uri="{FF2B5EF4-FFF2-40B4-BE49-F238E27FC236}">
                <a16:creationId xmlns:a16="http://schemas.microsoft.com/office/drawing/2014/main" id="{302DCD5C-0055-B221-6A3C-D1537FEFF07E}"/>
              </a:ext>
            </a:extLst>
          </p:cNvPr>
          <p:cNvSpPr/>
          <p:nvPr/>
        </p:nvSpPr>
        <p:spPr>
          <a:xfrm>
            <a:off x="534479" y="2509273"/>
            <a:ext cx="2365031" cy="679589"/>
          </a:xfrm>
          <a:prstGeom prst="rect">
            <a:avLst/>
          </a:prstGeom>
          <a:noFill/>
          <a:ln>
            <a:noFill/>
          </a:ln>
        </p:spPr>
        <p:txBody>
          <a:bodyPr spcFirstLastPara="1" wrap="square" lIns="89125" tIns="44550" rIns="89125" bIns="44550" anchor="t" anchorCtr="0">
            <a:noAutofit/>
          </a:bodyPr>
          <a:lstStyle/>
          <a:p>
            <a:pPr marL="0" marR="0" lvl="0" indent="0" algn="l" rtl="0">
              <a:spcBef>
                <a:spcPts val="0"/>
              </a:spcBef>
              <a:spcAft>
                <a:spcPts val="0"/>
              </a:spcAft>
              <a:buNone/>
            </a:pPr>
            <a:r>
              <a:rPr lang="ja-JP" altLang="en-US" sz="1400" b="1" dirty="0">
                <a:solidFill>
                  <a:schemeClr val="dk1"/>
                </a:solidFill>
                <a:latin typeface="ＭＳ Ｐゴシック" panose="020B0600070205080204" pitchFamily="50" charset="-128"/>
                <a:ea typeface="ＭＳ Ｐゴシック" panose="020B0600070205080204" pitchFamily="50" charset="-128"/>
                <a:sym typeface="MS Gothic"/>
              </a:rPr>
              <a:t>ウイングアーク１ｓｔ 株式会社</a:t>
            </a:r>
            <a:br>
              <a:rPr lang="en-US" altLang="ja-JP" sz="1400" b="1" dirty="0">
                <a:solidFill>
                  <a:schemeClr val="dk1"/>
                </a:solidFill>
                <a:latin typeface="ＭＳ Ｐゴシック" panose="020B0600070205080204" pitchFamily="50" charset="-128"/>
                <a:ea typeface="ＭＳ Ｐゴシック" panose="020B0600070205080204" pitchFamily="50" charset="-128"/>
                <a:sym typeface="MS Gothic"/>
              </a:rPr>
            </a:br>
            <a:r>
              <a:rPr lang="ja-JP" altLang="en-US" sz="1400" b="1" dirty="0">
                <a:solidFill>
                  <a:schemeClr val="dk1"/>
                </a:solidFill>
                <a:latin typeface="ＭＳ Ｐゴシック" panose="020B0600070205080204" pitchFamily="50" charset="-128"/>
                <a:ea typeface="ＭＳ Ｐゴシック" panose="020B0600070205080204" pitchFamily="50" charset="-128"/>
                <a:sym typeface="MS Gothic"/>
              </a:rPr>
              <a:t>データのじかん　主筆 </a:t>
            </a:r>
            <a:endParaRPr lang="en-US" altLang="ja-JP" sz="2000" dirty="0">
              <a:latin typeface="ＭＳ Ｐゴシック" panose="020B0600070205080204" pitchFamily="50" charset="-128"/>
              <a:ea typeface="ＭＳ Ｐゴシック" panose="020B0600070205080204" pitchFamily="50" charset="-128"/>
            </a:endParaRPr>
          </a:p>
        </p:txBody>
      </p:sp>
      <p:cxnSp>
        <p:nvCxnSpPr>
          <p:cNvPr id="32" name="直線コネクタ 31">
            <a:extLst>
              <a:ext uri="{FF2B5EF4-FFF2-40B4-BE49-F238E27FC236}">
                <a16:creationId xmlns:a16="http://schemas.microsoft.com/office/drawing/2014/main" id="{C7DAA873-9F01-D8D1-AD05-4FBA8538CC07}"/>
              </a:ext>
            </a:extLst>
          </p:cNvPr>
          <p:cNvCxnSpPr>
            <a:cxnSpLocks/>
          </p:cNvCxnSpPr>
          <p:nvPr/>
        </p:nvCxnSpPr>
        <p:spPr>
          <a:xfrm>
            <a:off x="421055" y="3929727"/>
            <a:ext cx="6120000"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35" name="Google Shape;82;p16">
            <a:extLst>
              <a:ext uri="{FF2B5EF4-FFF2-40B4-BE49-F238E27FC236}">
                <a16:creationId xmlns:a16="http://schemas.microsoft.com/office/drawing/2014/main" id="{01BD9EA9-3570-0F5B-FC2F-787A3BD56AA1}"/>
              </a:ext>
            </a:extLst>
          </p:cNvPr>
          <p:cNvSpPr txBox="1"/>
          <p:nvPr/>
        </p:nvSpPr>
        <p:spPr>
          <a:xfrm>
            <a:off x="1114206" y="4040716"/>
            <a:ext cx="5520364" cy="643968"/>
          </a:xfrm>
          <a:prstGeom prst="rect">
            <a:avLst/>
          </a:prstGeom>
          <a:noFill/>
          <a:ln>
            <a:noFill/>
          </a:ln>
        </p:spPr>
        <p:txBody>
          <a:bodyPr spcFirstLastPara="1" wrap="square" lIns="89125" tIns="44550" rIns="89125" bIns="44550" anchor="t" anchorCtr="0">
            <a:spAutoFit/>
          </a:bodyPr>
          <a:lstStyle/>
          <a:p>
            <a:pPr marR="0" lvl="0" algn="l" rtl="0">
              <a:spcBef>
                <a:spcPts val="0"/>
              </a:spcBef>
              <a:spcAft>
                <a:spcPts val="0"/>
              </a:spcAft>
            </a:pPr>
            <a:r>
              <a:rPr lang="ja-JP" altLang="en-US" sz="1600" b="1" dirty="0">
                <a:solidFill>
                  <a:schemeClr val="dk1"/>
                </a:solidFill>
                <a:latin typeface="BIZ UDPゴシック" panose="020B0400000000000000" pitchFamily="50" charset="-128"/>
                <a:ea typeface="BIZ UDPゴシック" panose="020B0400000000000000" pitchFamily="50" charset="-128"/>
                <a:cs typeface="Calibri"/>
                <a:sym typeface="Calibri"/>
              </a:rPr>
              <a:t>ＤＸ時代の町工場</a:t>
            </a:r>
            <a:br>
              <a:rPr lang="ja-JP" altLang="en-US" sz="1600" b="1" dirty="0">
                <a:solidFill>
                  <a:schemeClr val="dk1"/>
                </a:solidFill>
                <a:latin typeface="BIZ UDPゴシック" panose="020B0400000000000000" pitchFamily="50" charset="-128"/>
                <a:ea typeface="BIZ UDPゴシック" panose="020B0400000000000000" pitchFamily="50" charset="-128"/>
                <a:cs typeface="Calibri"/>
                <a:sym typeface="Calibri"/>
              </a:rPr>
            </a:br>
            <a:r>
              <a:rPr lang="ja-JP" altLang="en-US" sz="2000" b="1" dirty="0">
                <a:solidFill>
                  <a:schemeClr val="dk1"/>
                </a:solidFill>
                <a:latin typeface="BIZ UDPゴシック" panose="020B0400000000000000" pitchFamily="50" charset="-128"/>
                <a:ea typeface="BIZ UDPゴシック" panose="020B0400000000000000" pitchFamily="50" charset="-128"/>
                <a:cs typeface="Calibri"/>
                <a:sym typeface="Calibri"/>
              </a:rPr>
              <a:t>「ガレージスミダが作るイノベーションの未来」</a:t>
            </a:r>
            <a:endParaRPr lang="en-US" altLang="ja-JP" sz="2000" dirty="0">
              <a:solidFill>
                <a:schemeClr val="dk1"/>
              </a:solidFill>
              <a:latin typeface="BIZ UDPゴシック" panose="020B0400000000000000" pitchFamily="50" charset="-128"/>
              <a:ea typeface="BIZ UDPゴシック" panose="020B0400000000000000" pitchFamily="50" charset="-128"/>
              <a:cs typeface="Calibri"/>
              <a:sym typeface="Calibri"/>
            </a:endParaRPr>
          </a:p>
        </p:txBody>
      </p:sp>
      <p:sp>
        <p:nvSpPr>
          <p:cNvPr id="42" name="Google Shape;82;p16">
            <a:extLst>
              <a:ext uri="{FF2B5EF4-FFF2-40B4-BE49-F238E27FC236}">
                <a16:creationId xmlns:a16="http://schemas.microsoft.com/office/drawing/2014/main" id="{1C0AE3B6-C670-A3A3-7CED-C60B57813DF3}"/>
              </a:ext>
            </a:extLst>
          </p:cNvPr>
          <p:cNvSpPr txBox="1"/>
          <p:nvPr/>
        </p:nvSpPr>
        <p:spPr>
          <a:xfrm>
            <a:off x="1114206" y="6822722"/>
            <a:ext cx="5290554" cy="643968"/>
          </a:xfrm>
          <a:prstGeom prst="rect">
            <a:avLst/>
          </a:prstGeom>
          <a:noFill/>
          <a:ln>
            <a:noFill/>
          </a:ln>
        </p:spPr>
        <p:txBody>
          <a:bodyPr spcFirstLastPara="1" wrap="square" lIns="89125" tIns="44550" rIns="89125" bIns="44550" anchor="ctr" anchorCtr="0">
            <a:spAutoFit/>
          </a:bodyPr>
          <a:lstStyle/>
          <a:p>
            <a:pPr marR="0" lvl="0" algn="l" rtl="0">
              <a:spcBef>
                <a:spcPts val="0"/>
              </a:spcBef>
              <a:spcAft>
                <a:spcPts val="0"/>
              </a:spcAft>
            </a:pPr>
            <a:r>
              <a:rPr lang="ja-JP" altLang="en-US" sz="1600" b="1" dirty="0">
                <a:latin typeface="BIZ UDPゴシック" panose="020B0400000000000000" pitchFamily="50" charset="-128"/>
                <a:ea typeface="BIZ UDPゴシック" panose="020B0400000000000000" pitchFamily="50" charset="-128"/>
                <a:cs typeface="Calibri"/>
                <a:sym typeface="Calibri"/>
              </a:rPr>
              <a:t>大川氏、浜野氏によるトークセッション</a:t>
            </a:r>
            <a:endParaRPr lang="en-US" altLang="ja-JP" sz="1600" b="1" dirty="0">
              <a:latin typeface="BIZ UDPゴシック" panose="020B0400000000000000" pitchFamily="50" charset="-128"/>
              <a:ea typeface="BIZ UDPゴシック" panose="020B0400000000000000" pitchFamily="50" charset="-128"/>
              <a:cs typeface="Calibri"/>
              <a:sym typeface="Calibri"/>
            </a:endParaRPr>
          </a:p>
          <a:p>
            <a:pPr marR="0" lvl="0" algn="l" rtl="0">
              <a:spcBef>
                <a:spcPts val="0"/>
              </a:spcBef>
              <a:spcAft>
                <a:spcPts val="0"/>
              </a:spcAft>
            </a:pPr>
            <a:r>
              <a:rPr lang="ja-JP" altLang="en-US" sz="2000" b="1" dirty="0">
                <a:latin typeface="BIZ UDPゴシック" panose="020B0400000000000000" pitchFamily="50" charset="-128"/>
                <a:ea typeface="BIZ UDPゴシック" panose="020B0400000000000000" pitchFamily="50" charset="-128"/>
                <a:cs typeface="Calibri"/>
                <a:sym typeface="Calibri"/>
              </a:rPr>
              <a:t>～</a:t>
            </a:r>
            <a:r>
              <a:rPr lang="en-US" altLang="ja-JP" sz="2000" b="1" dirty="0">
                <a:latin typeface="BIZ UDPゴシック" panose="020B0400000000000000" pitchFamily="50" charset="-128"/>
                <a:ea typeface="BIZ UDPゴシック" panose="020B0400000000000000" pitchFamily="50" charset="-128"/>
                <a:cs typeface="Calibri"/>
              </a:rPr>
              <a:t>DX</a:t>
            </a:r>
            <a:r>
              <a:rPr lang="ja-JP" altLang="en-US" sz="2000" b="1" dirty="0">
                <a:latin typeface="BIZ UDPゴシック" panose="020B0400000000000000" pitchFamily="50" charset="-128"/>
                <a:ea typeface="BIZ UDPゴシック" panose="020B0400000000000000" pitchFamily="50" charset="-128"/>
                <a:cs typeface="Calibri"/>
              </a:rPr>
              <a:t>の舞台裏：成功の秘訣～</a:t>
            </a:r>
            <a:endParaRPr lang="en-US" altLang="ja-JP" sz="2000" b="1" dirty="0">
              <a:latin typeface="BIZ UDPゴシック" panose="020B0400000000000000" pitchFamily="50" charset="-128"/>
              <a:ea typeface="BIZ UDPゴシック" panose="020B0400000000000000" pitchFamily="50" charset="-128"/>
              <a:cs typeface="Calibri"/>
            </a:endParaRPr>
          </a:p>
        </p:txBody>
      </p:sp>
      <p:cxnSp>
        <p:nvCxnSpPr>
          <p:cNvPr id="14" name="直線コネクタ 13">
            <a:extLst>
              <a:ext uri="{FF2B5EF4-FFF2-40B4-BE49-F238E27FC236}">
                <a16:creationId xmlns:a16="http://schemas.microsoft.com/office/drawing/2014/main" id="{7F0B43F7-6737-66EB-D006-928BC3F33D39}"/>
              </a:ext>
            </a:extLst>
          </p:cNvPr>
          <p:cNvCxnSpPr>
            <a:cxnSpLocks/>
          </p:cNvCxnSpPr>
          <p:nvPr/>
        </p:nvCxnSpPr>
        <p:spPr>
          <a:xfrm>
            <a:off x="450623" y="6688407"/>
            <a:ext cx="6120000" cy="0"/>
          </a:xfrm>
          <a:prstGeom prst="line">
            <a:avLst/>
          </a:prstGeom>
          <a:ln>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C35C6F5E-1B39-E5F6-8747-E477E901C45F}"/>
              </a:ext>
            </a:extLst>
          </p:cNvPr>
          <p:cNvSpPr txBox="1"/>
          <p:nvPr/>
        </p:nvSpPr>
        <p:spPr>
          <a:xfrm>
            <a:off x="272406" y="2122021"/>
            <a:ext cx="795663" cy="338554"/>
          </a:xfrm>
          <a:prstGeom prst="rect">
            <a:avLst/>
          </a:prstGeom>
          <a:solidFill>
            <a:srgbClr val="00A4EF"/>
          </a:solidFill>
          <a:ln w="1270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cs typeface="Calibri"/>
                <a:sym typeface="Calibri"/>
              </a:rPr>
              <a:t>第１部</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8E75A77A-9526-F063-6508-F8C1AA5E1C6C}"/>
              </a:ext>
            </a:extLst>
          </p:cNvPr>
          <p:cNvSpPr txBox="1"/>
          <p:nvPr/>
        </p:nvSpPr>
        <p:spPr>
          <a:xfrm>
            <a:off x="272406" y="4102197"/>
            <a:ext cx="795663" cy="338554"/>
          </a:xfrm>
          <a:prstGeom prst="rect">
            <a:avLst/>
          </a:prstGeom>
          <a:solidFill>
            <a:srgbClr val="00A4EF"/>
          </a:solidFill>
          <a:ln w="1270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cs typeface="Calibri"/>
                <a:sym typeface="Calibri"/>
              </a:rPr>
              <a:t>第２部</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C03126E4-462F-0FF4-3C9C-89205383BECB}"/>
              </a:ext>
            </a:extLst>
          </p:cNvPr>
          <p:cNvSpPr txBox="1"/>
          <p:nvPr/>
        </p:nvSpPr>
        <p:spPr>
          <a:xfrm>
            <a:off x="272406" y="6892660"/>
            <a:ext cx="795663" cy="338554"/>
          </a:xfrm>
          <a:prstGeom prst="rect">
            <a:avLst/>
          </a:prstGeom>
          <a:solidFill>
            <a:srgbClr val="00A4EF"/>
          </a:solidFill>
          <a:ln w="12700">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cs typeface="Calibri"/>
                <a:sym typeface="Calibri"/>
              </a:rPr>
              <a:t>第３部</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4" name="Google Shape;78;p16">
            <a:extLst>
              <a:ext uri="{FF2B5EF4-FFF2-40B4-BE49-F238E27FC236}">
                <a16:creationId xmlns:a16="http://schemas.microsoft.com/office/drawing/2014/main" id="{6CCBD874-B18C-5399-022A-10CCB29E335A}"/>
              </a:ext>
            </a:extLst>
          </p:cNvPr>
          <p:cNvSpPr/>
          <p:nvPr/>
        </p:nvSpPr>
        <p:spPr>
          <a:xfrm>
            <a:off x="2899510" y="5135382"/>
            <a:ext cx="1916191" cy="438186"/>
          </a:xfrm>
          <a:prstGeom prst="rect">
            <a:avLst/>
          </a:prstGeom>
          <a:noFill/>
          <a:ln>
            <a:noFill/>
          </a:ln>
        </p:spPr>
        <p:txBody>
          <a:bodyPr spcFirstLastPara="1" wrap="square" lIns="89125" tIns="44550" rIns="89125" bIns="44550" anchor="t" anchorCtr="0">
            <a:noAutofit/>
          </a:bodyPr>
          <a:lstStyle/>
          <a:p>
            <a:pPr marL="0" marR="0" lvl="0" indent="0" algn="l" rtl="0">
              <a:spcBef>
                <a:spcPts val="0"/>
              </a:spcBef>
              <a:spcAft>
                <a:spcPts val="0"/>
              </a:spcAft>
              <a:buNone/>
            </a:pPr>
            <a:r>
              <a:rPr lang="zh-TW" altLang="en-US" sz="2000" b="1" dirty="0">
                <a:solidFill>
                  <a:schemeClr val="dk1"/>
                </a:solidFill>
                <a:latin typeface="ＭＳ Ｐゴシック" panose="020B0600070205080204" pitchFamily="50" charset="-128"/>
                <a:ea typeface="ＭＳ Ｐゴシック" panose="020B0600070205080204" pitchFamily="50" charset="-128"/>
                <a:cs typeface="MS Gothic"/>
                <a:sym typeface="MS Gothic"/>
              </a:rPr>
              <a:t>浜野　慶一 </a:t>
            </a:r>
            <a:r>
              <a:rPr lang="ja-JP" altLang="en-US" sz="2000" b="1" dirty="0">
                <a:solidFill>
                  <a:schemeClr val="dk1"/>
                </a:solidFill>
                <a:latin typeface="ＭＳ Ｐゴシック" panose="020B0600070205080204" pitchFamily="50" charset="-128"/>
                <a:ea typeface="ＭＳ Ｐゴシック" panose="020B0600070205080204" pitchFamily="50" charset="-128"/>
                <a:cs typeface="MS Gothic"/>
                <a:sym typeface="MS Gothic"/>
              </a:rPr>
              <a:t>氏</a:t>
            </a:r>
            <a:endParaRPr lang="en-US" altLang="ja-JP" sz="1400" dirty="0">
              <a:latin typeface="ＭＳ ゴシック" panose="020B0609070205080204" pitchFamily="49" charset="-128"/>
              <a:ea typeface="ＭＳ ゴシック" panose="020B0609070205080204" pitchFamily="49" charset="-128"/>
            </a:endParaRPr>
          </a:p>
        </p:txBody>
      </p:sp>
      <p:sp>
        <p:nvSpPr>
          <p:cNvPr id="6" name="Google Shape;78;p16">
            <a:extLst>
              <a:ext uri="{FF2B5EF4-FFF2-40B4-BE49-F238E27FC236}">
                <a16:creationId xmlns:a16="http://schemas.microsoft.com/office/drawing/2014/main" id="{1BD65FF5-42B5-6357-4410-D56C0039D14F}"/>
              </a:ext>
            </a:extLst>
          </p:cNvPr>
          <p:cNvSpPr/>
          <p:nvPr/>
        </p:nvSpPr>
        <p:spPr>
          <a:xfrm>
            <a:off x="2899510" y="2626062"/>
            <a:ext cx="1969991" cy="679589"/>
          </a:xfrm>
          <a:prstGeom prst="rect">
            <a:avLst/>
          </a:prstGeom>
          <a:noFill/>
          <a:ln>
            <a:noFill/>
          </a:ln>
        </p:spPr>
        <p:txBody>
          <a:bodyPr spcFirstLastPara="1" wrap="square" lIns="89125" tIns="44550" rIns="89125" bIns="44550" anchor="t" anchorCtr="0">
            <a:noAutofit/>
          </a:bodyPr>
          <a:lstStyle/>
          <a:p>
            <a:pPr marL="0" marR="0" lvl="0" indent="0" algn="l" rtl="0">
              <a:spcBef>
                <a:spcPts val="0"/>
              </a:spcBef>
              <a:spcAft>
                <a:spcPts val="0"/>
              </a:spcAft>
              <a:buNone/>
            </a:pPr>
            <a:r>
              <a:rPr lang="ja-JP" altLang="en-US" sz="2000" b="1" dirty="0">
                <a:solidFill>
                  <a:schemeClr val="dk1"/>
                </a:solidFill>
                <a:latin typeface="ＭＳ Ｐゴシック" panose="020B0600070205080204" pitchFamily="50" charset="-128"/>
                <a:ea typeface="ＭＳ Ｐゴシック" panose="020B0600070205080204" pitchFamily="50" charset="-128"/>
                <a:sym typeface="MS Gothic"/>
              </a:rPr>
              <a:t>大</a:t>
            </a:r>
            <a:r>
              <a:rPr lang="ja-JP" altLang="en-US" sz="2000" b="1" dirty="0">
                <a:solidFill>
                  <a:schemeClr val="dk1"/>
                </a:solidFill>
                <a:latin typeface="ＭＳ Ｐゴシック" panose="020B0600070205080204" pitchFamily="50" charset="-128"/>
                <a:ea typeface="ＭＳ Ｐゴシック" panose="020B0600070205080204" pitchFamily="50" charset="-128"/>
                <a:cs typeface="MS Gothic"/>
                <a:sym typeface="MS Gothic"/>
              </a:rPr>
              <a:t>川　真史 氏</a:t>
            </a:r>
            <a:endParaRPr lang="en-US" altLang="ja-JP" sz="20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6018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106">
            <a:extLst>
              <a:ext uri="{FF2B5EF4-FFF2-40B4-BE49-F238E27FC236}">
                <a16:creationId xmlns:a16="http://schemas.microsoft.com/office/drawing/2014/main" id="{5AF6ECB7-6862-E653-F4B8-084E3AD58A02}"/>
              </a:ext>
            </a:extLst>
          </p:cNvPr>
          <p:cNvGraphicFramePr>
            <a:graphicFrameLocks noGrp="1"/>
          </p:cNvGraphicFramePr>
          <p:nvPr>
            <p:extLst>
              <p:ext uri="{D42A27DB-BD31-4B8C-83A1-F6EECF244321}">
                <p14:modId xmlns:p14="http://schemas.microsoft.com/office/powerpoint/2010/main" val="919534582"/>
              </p:ext>
            </p:extLst>
          </p:nvPr>
        </p:nvGraphicFramePr>
        <p:xfrm>
          <a:off x="156336" y="2194053"/>
          <a:ext cx="6593984"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099745">
                  <a:extLst>
                    <a:ext uri="{9D8B030D-6E8A-4147-A177-3AD203B41FA5}">
                      <a16:colId xmlns:a16="http://schemas.microsoft.com/office/drawing/2014/main" val="510801032"/>
                    </a:ext>
                  </a:extLst>
                </a:gridCol>
                <a:gridCol w="939800">
                  <a:extLst>
                    <a:ext uri="{9D8B030D-6E8A-4147-A177-3AD203B41FA5}">
                      <a16:colId xmlns:a16="http://schemas.microsoft.com/office/drawing/2014/main" val="20001"/>
                    </a:ext>
                  </a:extLst>
                </a:gridCol>
                <a:gridCol w="2470420">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 name="Rectangle 2">
            <a:extLst>
              <a:ext uri="{FF2B5EF4-FFF2-40B4-BE49-F238E27FC236}">
                <a16:creationId xmlns:a16="http://schemas.microsoft.com/office/drawing/2014/main" id="{00803F62-F705-E7C0-3125-9236F9FEB473}"/>
              </a:ext>
            </a:extLst>
          </p:cNvPr>
          <p:cNvSpPr>
            <a:spLocks noChangeArrowheads="1"/>
          </p:cNvSpPr>
          <p:nvPr/>
        </p:nvSpPr>
        <p:spPr bwMode="auto">
          <a:xfrm>
            <a:off x="-3755" y="0"/>
            <a:ext cx="6861756" cy="377503"/>
          </a:xfrm>
          <a:prstGeom prst="rect">
            <a:avLst/>
          </a:prstGeom>
          <a:solidFill>
            <a:schemeClr val="accent1"/>
          </a:solidFill>
          <a:ln>
            <a:noFill/>
          </a:ln>
          <a:effectLst/>
        </p:spPr>
        <p:txBody>
          <a:bodyPr wrap="none" anchor="ctr"/>
          <a:lstStyle/>
          <a:p>
            <a:pPr algn="ctr"/>
            <a:r>
              <a:rPr lang="en-US" altLang="ja-JP" sz="2000" b="1" dirty="0">
                <a:solidFill>
                  <a:schemeClr val="bg1">
                    <a:lumMod val="95000"/>
                  </a:schemeClr>
                </a:solidFill>
                <a:latin typeface="Meiryo UI" panose="020B0604030504040204" pitchFamily="50" charset="-128"/>
                <a:ea typeface="Meiryo UI" panose="020B0604030504040204" pitchFamily="50" charset="-128"/>
              </a:rPr>
              <a:t>【 </a:t>
            </a:r>
            <a:r>
              <a:rPr lang="ja-JP" altLang="en-US" sz="2000" b="1" dirty="0">
                <a:solidFill>
                  <a:schemeClr val="bg1">
                    <a:lumMod val="95000"/>
                  </a:schemeClr>
                </a:solidFill>
                <a:latin typeface="Meiryo UI" panose="020B0604030504040204" pitchFamily="50" charset="-128"/>
                <a:ea typeface="Meiryo UI" panose="020B0604030504040204" pitchFamily="50" charset="-128"/>
              </a:rPr>
              <a:t>参 加 申 込 書 </a:t>
            </a:r>
            <a:r>
              <a:rPr lang="en-US" altLang="ja-JP" sz="20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2000" b="1" dirty="0">
              <a:solidFill>
                <a:schemeClr val="bg1">
                  <a:lumMod val="95000"/>
                </a:schemeClr>
              </a:solidFill>
              <a:latin typeface="Meiryo UI" panose="020B0604030504040204" pitchFamily="50" charset="-128"/>
              <a:ea typeface="Meiryo UI" panose="020B0604030504040204" pitchFamily="50" charset="-128"/>
            </a:endParaRPr>
          </a:p>
        </p:txBody>
      </p:sp>
      <p:graphicFrame>
        <p:nvGraphicFramePr>
          <p:cNvPr id="6" name="Group 106">
            <a:extLst>
              <a:ext uri="{FF2B5EF4-FFF2-40B4-BE49-F238E27FC236}">
                <a16:creationId xmlns:a16="http://schemas.microsoft.com/office/drawing/2014/main" id="{6DD1271F-B6B3-4635-D7FA-F6DFA4A3C885}"/>
              </a:ext>
            </a:extLst>
          </p:cNvPr>
          <p:cNvGraphicFramePr>
            <a:graphicFrameLocks noGrp="1"/>
          </p:cNvGraphicFramePr>
          <p:nvPr>
            <p:extLst>
              <p:ext uri="{D42A27DB-BD31-4B8C-83A1-F6EECF244321}">
                <p14:modId xmlns:p14="http://schemas.microsoft.com/office/powerpoint/2010/main" val="93159457"/>
              </p:ext>
            </p:extLst>
          </p:nvPr>
        </p:nvGraphicFramePr>
        <p:xfrm>
          <a:off x="156336" y="662093"/>
          <a:ext cx="6593985" cy="1224642"/>
        </p:xfrm>
        <a:graphic>
          <a:graphicData uri="http://schemas.openxmlformats.org/drawingml/2006/table">
            <a:tbl>
              <a:tblPr/>
              <a:tblGrid>
                <a:gridCol w="1075564">
                  <a:extLst>
                    <a:ext uri="{9D8B030D-6E8A-4147-A177-3AD203B41FA5}">
                      <a16:colId xmlns:a16="http://schemas.microsoft.com/office/drawing/2014/main" val="20000"/>
                    </a:ext>
                  </a:extLst>
                </a:gridCol>
                <a:gridCol w="5518421">
                  <a:extLst>
                    <a:ext uri="{9D8B030D-6E8A-4147-A177-3AD203B41FA5}">
                      <a16:colId xmlns:a16="http://schemas.microsoft.com/office/drawing/2014/main" val="20001"/>
                    </a:ext>
                  </a:extLst>
                </a:gridCol>
              </a:tblGrid>
              <a:tr h="3385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貴社</a:t>
                      </a:r>
                      <a:r>
                        <a:rPr kumimoji="1" lang="en-US" altLang="zh-TW"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04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26" name="Text Box 5">
            <a:extLst>
              <a:ext uri="{FF2B5EF4-FFF2-40B4-BE49-F238E27FC236}">
                <a16:creationId xmlns:a16="http://schemas.microsoft.com/office/drawing/2014/main" id="{C54D61FA-BA75-824F-A126-3348315DFA06}"/>
              </a:ext>
            </a:extLst>
          </p:cNvPr>
          <p:cNvSpPr txBox="1">
            <a:spLocks noChangeArrowheads="1"/>
          </p:cNvSpPr>
          <p:nvPr/>
        </p:nvSpPr>
        <p:spPr bwMode="auto">
          <a:xfrm>
            <a:off x="3463249" y="6074545"/>
            <a:ext cx="224518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申込方法</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WEB</a:t>
            </a:r>
            <a:r>
              <a:rPr lang="ja-JP" altLang="en-US" sz="1100" b="1" u="none" dirty="0">
                <a:solidFill>
                  <a:srgbClr val="020812"/>
                </a:solidFill>
                <a:latin typeface="Meiryo UI" panose="020B0604030504040204" pitchFamily="50" charset="-128"/>
                <a:ea typeface="Meiryo UI" panose="020B0604030504040204" pitchFamily="50" charset="-128"/>
              </a:rPr>
              <a:t>申込フォームあるいは、参加</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申込書に所定事項をご記入の上、</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下記問合せ先のメールアドレスへ</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spcAft>
                <a:spcPts val="600"/>
              </a:spcAft>
            </a:pPr>
            <a:r>
              <a:rPr lang="ja-JP" altLang="en-US" sz="1100" b="1" u="none" dirty="0">
                <a:solidFill>
                  <a:srgbClr val="020812"/>
                </a:solidFill>
                <a:latin typeface="Meiryo UI" panose="020B0604030504040204" pitchFamily="50" charset="-128"/>
                <a:ea typeface="Meiryo UI" panose="020B0604030504040204" pitchFamily="50" charset="-128"/>
              </a:rPr>
              <a:t> 送付下さい。</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a:t>
            </a:r>
            <a:r>
              <a:rPr lang="ja-JP" altLang="en-US" sz="1100" b="1" u="none" dirty="0">
                <a:solidFill>
                  <a:srgbClr val="020812"/>
                </a:solidFill>
                <a:latin typeface="Meiryo UI" panose="020B0604030504040204" pitchFamily="50" charset="-128"/>
                <a:ea typeface="Meiryo UI" panose="020B0604030504040204" pitchFamily="50" charset="-128"/>
              </a:rPr>
              <a:t>オンライン参加用リンクは、開催　</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日前日までにメールにてご連絡さ</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せていただきます。</a:t>
            </a:r>
          </a:p>
        </p:txBody>
      </p:sp>
      <p:sp>
        <p:nvSpPr>
          <p:cNvPr id="28" name="Text Box 6">
            <a:extLst>
              <a:ext uri="{FF2B5EF4-FFF2-40B4-BE49-F238E27FC236}">
                <a16:creationId xmlns:a16="http://schemas.microsoft.com/office/drawing/2014/main" id="{9D5E5551-8729-7158-A912-2057A354CFFE}"/>
              </a:ext>
            </a:extLst>
          </p:cNvPr>
          <p:cNvSpPr txBox="1">
            <a:spLocks noChangeArrowheads="1"/>
          </p:cNvSpPr>
          <p:nvPr/>
        </p:nvSpPr>
        <p:spPr bwMode="auto">
          <a:xfrm>
            <a:off x="3463249" y="8217243"/>
            <a:ext cx="3342905" cy="139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問合せ先</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920-8580</a:t>
            </a:r>
            <a:r>
              <a:rPr lang="ja-JP" altLang="en-US" sz="1100" b="1" u="none" dirty="0">
                <a:solidFill>
                  <a:srgbClr val="020812"/>
                </a:solidFill>
                <a:latin typeface="Meiryo UI" panose="020B0604030504040204" pitchFamily="50" charset="-128"/>
                <a:ea typeface="Meiryo UI" panose="020B0604030504040204" pitchFamily="50" charset="-128"/>
              </a:rPr>
              <a:t>　石川県金沢市鞍月</a:t>
            </a:r>
            <a:r>
              <a:rPr lang="en-US" altLang="ja-JP" sz="1100" b="1" u="none" dirty="0">
                <a:solidFill>
                  <a:srgbClr val="020812"/>
                </a:solidFill>
                <a:latin typeface="Meiryo UI" panose="020B0604030504040204" pitchFamily="50" charset="-128"/>
                <a:ea typeface="Meiryo UI" panose="020B0604030504040204" pitchFamily="50" charset="-128"/>
              </a:rPr>
              <a:t>1-1</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石川県商工労働部産業政策課</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産業デジタル化支援グループ 庄田、山本</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TEL</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1519</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FAX</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1514</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Mail</a:t>
            </a:r>
            <a:r>
              <a:rPr lang="ja-JP" altLang="en-US" sz="1100" b="1" u="none" dirty="0">
                <a:solidFill>
                  <a:srgbClr val="020812"/>
                </a:solidFill>
                <a:latin typeface="Meiryo UI" panose="020B0604030504040204" pitchFamily="50" charset="-128"/>
                <a:ea typeface="Meiryo UI" panose="020B0604030504040204" pitchFamily="50" charset="-128"/>
              </a:rPr>
              <a:t>： </a:t>
            </a:r>
            <a:r>
              <a:rPr lang="en-US" altLang="ja-JP" sz="1100" dirty="0">
                <a:solidFill>
                  <a:srgbClr val="00A4EF"/>
                </a:solidFill>
                <a:latin typeface="Meiryo UI" panose="020B0604030504040204" pitchFamily="50" charset="-128"/>
                <a:ea typeface="Meiryo UI" panose="020B0604030504040204" pitchFamily="50" charset="-128"/>
              </a:rPr>
              <a:t>syoukou@pref.ishikawa.lg.jp</a:t>
            </a:r>
            <a:endParaRPr lang="ja-JP" altLang="en-US" sz="1100" dirty="0">
              <a:solidFill>
                <a:srgbClr val="00A4EF"/>
              </a:solidFill>
              <a:latin typeface="Meiryo UI" panose="020B0604030504040204" pitchFamily="50" charset="-128"/>
              <a:ea typeface="Meiryo UI" panose="020B0604030504040204" pitchFamily="50" charset="-128"/>
            </a:endParaRPr>
          </a:p>
        </p:txBody>
      </p:sp>
      <p:sp>
        <p:nvSpPr>
          <p:cNvPr id="30" name="Rectangle 2">
            <a:extLst>
              <a:ext uri="{FF2B5EF4-FFF2-40B4-BE49-F238E27FC236}">
                <a16:creationId xmlns:a16="http://schemas.microsoft.com/office/drawing/2014/main" id="{CE686D09-EB28-5500-D086-526B2232C88E}"/>
              </a:ext>
            </a:extLst>
          </p:cNvPr>
          <p:cNvSpPr>
            <a:spLocks noChangeArrowheads="1"/>
          </p:cNvSpPr>
          <p:nvPr/>
        </p:nvSpPr>
        <p:spPr bwMode="auto">
          <a:xfrm>
            <a:off x="3500783" y="5711480"/>
            <a:ext cx="3249537" cy="302802"/>
          </a:xfrm>
          <a:prstGeom prst="rect">
            <a:avLst/>
          </a:prstGeom>
          <a:solidFill>
            <a:schemeClr val="accent1"/>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申込み 及び 問合せ先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pic>
        <p:nvPicPr>
          <p:cNvPr id="42" name="図 41">
            <a:extLst>
              <a:ext uri="{FF2B5EF4-FFF2-40B4-BE49-F238E27FC236}">
                <a16:creationId xmlns:a16="http://schemas.microsoft.com/office/drawing/2014/main" id="{EE73F407-BC39-C2E8-BD6D-03513BE90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4" y="6108232"/>
            <a:ext cx="3228923" cy="3228923"/>
          </a:xfrm>
          <a:prstGeom prst="rect">
            <a:avLst/>
          </a:prstGeom>
        </p:spPr>
      </p:pic>
      <p:cxnSp>
        <p:nvCxnSpPr>
          <p:cNvPr id="47" name="直線コネクタ 46">
            <a:extLst>
              <a:ext uri="{FF2B5EF4-FFF2-40B4-BE49-F238E27FC236}">
                <a16:creationId xmlns:a16="http://schemas.microsoft.com/office/drawing/2014/main" id="{2371615B-4379-1596-4042-C121E4AFFC7D}"/>
              </a:ext>
            </a:extLst>
          </p:cNvPr>
          <p:cNvCxnSpPr>
            <a:cxnSpLocks/>
          </p:cNvCxnSpPr>
          <p:nvPr/>
        </p:nvCxnSpPr>
        <p:spPr>
          <a:xfrm>
            <a:off x="156337" y="7375790"/>
            <a:ext cx="1294201"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a:extLst>
              <a:ext uri="{FF2B5EF4-FFF2-40B4-BE49-F238E27FC236}">
                <a16:creationId xmlns:a16="http://schemas.microsoft.com/office/drawing/2014/main" id="{20CFCE8B-82C3-8561-DABB-41615AA929C1}"/>
              </a:ext>
            </a:extLst>
          </p:cNvPr>
          <p:cNvCxnSpPr>
            <a:cxnSpLocks/>
          </p:cNvCxnSpPr>
          <p:nvPr/>
        </p:nvCxnSpPr>
        <p:spPr>
          <a:xfrm>
            <a:off x="1456733" y="7365497"/>
            <a:ext cx="63392" cy="225993"/>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9" name="正方形/長方形 48">
            <a:extLst>
              <a:ext uri="{FF2B5EF4-FFF2-40B4-BE49-F238E27FC236}">
                <a16:creationId xmlns:a16="http://schemas.microsoft.com/office/drawing/2014/main" id="{8C8C6CC3-1CC2-BF9C-E733-A2B9AF64DB49}"/>
              </a:ext>
            </a:extLst>
          </p:cNvPr>
          <p:cNvSpPr/>
          <p:nvPr/>
        </p:nvSpPr>
        <p:spPr>
          <a:xfrm>
            <a:off x="1450538" y="7591490"/>
            <a:ext cx="233685" cy="2562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FE38C21-A1D1-72F2-EAB7-9E769C46AC90}"/>
              </a:ext>
            </a:extLst>
          </p:cNvPr>
          <p:cNvSpPr txBox="1"/>
          <p:nvPr/>
        </p:nvSpPr>
        <p:spPr>
          <a:xfrm>
            <a:off x="3525155" y="7673536"/>
            <a:ext cx="3357534"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申込</a:t>
            </a:r>
            <a:r>
              <a:rPr kumimoji="1" lang="en-US" altLang="ja-JP" sz="1200" b="1" dirty="0">
                <a:latin typeface="Meiryo UI" panose="020B0604030504040204" pitchFamily="50" charset="-128"/>
                <a:ea typeface="Meiryo UI" panose="020B0604030504040204" pitchFamily="50" charset="-128"/>
              </a:rPr>
              <a:t>URL</a:t>
            </a:r>
          </a:p>
          <a:p>
            <a:r>
              <a:rPr lang="en-US" altLang="ja-JP" sz="1200" u="sng" dirty="0">
                <a:solidFill>
                  <a:srgbClr val="00A4EF"/>
                </a:solidFill>
                <a:latin typeface="Meiryo UI" panose="020B0604030504040204" pitchFamily="50" charset="-128"/>
                <a:ea typeface="Meiryo UI" panose="020B0604030504040204" pitchFamily="50" charset="-128"/>
              </a:rPr>
              <a:t>https://forms.gle/5iYXqAqK9YzvvJqA6</a:t>
            </a:r>
            <a:endParaRPr kumimoji="1" lang="en-US" altLang="ja-JP" sz="1200" u="sng" dirty="0">
              <a:solidFill>
                <a:srgbClr val="00A4E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FFFBF30-2135-869C-A70E-F951051D8A68}"/>
              </a:ext>
            </a:extLst>
          </p:cNvPr>
          <p:cNvSpPr/>
          <p:nvPr/>
        </p:nvSpPr>
        <p:spPr>
          <a:xfrm>
            <a:off x="-3756" y="9598223"/>
            <a:ext cx="6861756" cy="307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a:extLst>
              <a:ext uri="{FF2B5EF4-FFF2-40B4-BE49-F238E27FC236}">
                <a16:creationId xmlns:a16="http://schemas.microsoft.com/office/drawing/2014/main" id="{D0D615AC-8902-39A2-590F-C38CBFAA2405}"/>
              </a:ext>
            </a:extLst>
          </p:cNvPr>
          <p:cNvSpPr>
            <a:spLocks noChangeArrowheads="1"/>
          </p:cNvSpPr>
          <p:nvPr/>
        </p:nvSpPr>
        <p:spPr bwMode="auto">
          <a:xfrm>
            <a:off x="95208" y="5712653"/>
            <a:ext cx="3220442" cy="306670"/>
          </a:xfrm>
          <a:prstGeom prst="rect">
            <a:avLst/>
          </a:prstGeom>
          <a:solidFill>
            <a:schemeClr val="accent1"/>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会 場 周 辺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sp>
        <p:nvSpPr>
          <p:cNvPr id="34" name="Text Box 107">
            <a:extLst>
              <a:ext uri="{FF2B5EF4-FFF2-40B4-BE49-F238E27FC236}">
                <a16:creationId xmlns:a16="http://schemas.microsoft.com/office/drawing/2014/main" id="{0D3D2107-8DD9-BDC0-2420-F2600086287C}"/>
              </a:ext>
            </a:extLst>
          </p:cNvPr>
          <p:cNvSpPr txBox="1">
            <a:spLocks noChangeArrowheads="1"/>
          </p:cNvSpPr>
          <p:nvPr/>
        </p:nvSpPr>
        <p:spPr bwMode="auto">
          <a:xfrm>
            <a:off x="5566556" y="7281339"/>
            <a:ext cx="14021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900" u="none" dirty="0">
                <a:solidFill>
                  <a:srgbClr val="020812"/>
                </a:solidFill>
                <a:latin typeface="Meiryo UI" panose="020B0604030504040204" pitchFamily="50" charset="-128"/>
                <a:ea typeface="Meiryo UI" panose="020B0604030504040204" pitchFamily="50" charset="-128"/>
              </a:rPr>
              <a:t>↑</a:t>
            </a:r>
            <a:r>
              <a:rPr lang="en-US" altLang="ja-JP" sz="900" u="none" dirty="0">
                <a:solidFill>
                  <a:srgbClr val="020812"/>
                </a:solidFill>
                <a:latin typeface="Meiryo UI" panose="020B0604030504040204" pitchFamily="50" charset="-128"/>
                <a:ea typeface="Meiryo UI" panose="020B0604030504040204" pitchFamily="50" charset="-128"/>
              </a:rPr>
              <a:t>WEB</a:t>
            </a:r>
            <a:r>
              <a:rPr lang="ja-JP" altLang="en-US" sz="900" u="none" dirty="0">
                <a:solidFill>
                  <a:srgbClr val="020812"/>
                </a:solidFill>
                <a:latin typeface="Meiryo UI" panose="020B0604030504040204" pitchFamily="50" charset="-128"/>
                <a:ea typeface="Meiryo UI" panose="020B0604030504040204" pitchFamily="50" charset="-128"/>
              </a:rPr>
              <a:t>申込みは、下記</a:t>
            </a:r>
            <a:r>
              <a:rPr lang="en-US" altLang="ja-JP" sz="900" u="none" dirty="0">
                <a:solidFill>
                  <a:srgbClr val="020812"/>
                </a:solidFill>
                <a:latin typeface="Meiryo UI" panose="020B0604030504040204" pitchFamily="50" charset="-128"/>
                <a:ea typeface="Meiryo UI" panose="020B0604030504040204" pitchFamily="50" charset="-128"/>
              </a:rPr>
              <a:t>URL</a:t>
            </a:r>
            <a:r>
              <a:rPr lang="ja-JP" altLang="en-US" sz="900" u="none" dirty="0">
                <a:solidFill>
                  <a:srgbClr val="020812"/>
                </a:solidFill>
                <a:latin typeface="Meiryo UI" panose="020B0604030504040204" pitchFamily="50" charset="-128"/>
                <a:ea typeface="Meiryo UI" panose="020B0604030504040204" pitchFamily="50" charset="-128"/>
              </a:rPr>
              <a:t>もしくはこちらの</a:t>
            </a:r>
            <a:r>
              <a:rPr lang="en-US" altLang="ja-JP" sz="900" u="none" dirty="0">
                <a:solidFill>
                  <a:srgbClr val="020812"/>
                </a:solidFill>
                <a:latin typeface="Meiryo UI" panose="020B0604030504040204" pitchFamily="50" charset="-128"/>
                <a:ea typeface="Meiryo UI" panose="020B0604030504040204" pitchFamily="50" charset="-128"/>
              </a:rPr>
              <a:t>QR</a:t>
            </a:r>
            <a:r>
              <a:rPr lang="ja-JP" altLang="en-US" sz="900" u="none" dirty="0">
                <a:solidFill>
                  <a:srgbClr val="020812"/>
                </a:solidFill>
                <a:latin typeface="Meiryo UI" panose="020B0604030504040204" pitchFamily="50" charset="-128"/>
                <a:ea typeface="Meiryo UI" panose="020B0604030504040204" pitchFamily="50" charset="-128"/>
              </a:rPr>
              <a:t>コードを読み取り下さい</a:t>
            </a:r>
            <a:endParaRPr lang="en-US" altLang="ja-JP" sz="900" u="none" dirty="0">
              <a:solidFill>
                <a:srgbClr val="020812"/>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8538586-ED0E-3BFA-BE17-3A9958438A54}"/>
              </a:ext>
            </a:extLst>
          </p:cNvPr>
          <p:cNvSpPr txBox="1"/>
          <p:nvPr/>
        </p:nvSpPr>
        <p:spPr>
          <a:xfrm>
            <a:off x="-3756" y="392979"/>
            <a:ext cx="1224208"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企業情報</a:t>
            </a:r>
            <a:r>
              <a:rPr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157B795-FFF7-79FB-8BB6-03F06D2C4D41}"/>
              </a:ext>
            </a:extLst>
          </p:cNvPr>
          <p:cNvSpPr txBox="1"/>
          <p:nvPr/>
        </p:nvSpPr>
        <p:spPr>
          <a:xfrm>
            <a:off x="-6819" y="1909390"/>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1】</a:t>
            </a:r>
            <a:endParaRPr kumimoji="1" lang="ja-JP" altLang="en-US" sz="13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57D05992-9787-5B77-6021-7856E5530913}"/>
              </a:ext>
            </a:extLst>
          </p:cNvPr>
          <p:cNvSpPr/>
          <p:nvPr/>
        </p:nvSpPr>
        <p:spPr>
          <a:xfrm>
            <a:off x="5576963" y="260472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F75728B0-E562-427C-9C2A-8B8E660E642B}"/>
              </a:ext>
            </a:extLst>
          </p:cNvPr>
          <p:cNvSpPr/>
          <p:nvPr/>
        </p:nvSpPr>
        <p:spPr>
          <a:xfrm>
            <a:off x="4695054" y="261752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EDE713-6FFF-D6E5-4767-C45CD0365684}"/>
              </a:ext>
            </a:extLst>
          </p:cNvPr>
          <p:cNvSpPr txBox="1"/>
          <p:nvPr/>
        </p:nvSpPr>
        <p:spPr>
          <a:xfrm>
            <a:off x="-6820" y="2980245"/>
            <a:ext cx="1498253" cy="292388"/>
          </a:xfrm>
          <a:prstGeom prst="rect">
            <a:avLst/>
          </a:prstGeom>
          <a:noFill/>
        </p:spPr>
        <p:txBody>
          <a:bodyPr wrap="square" rtlCol="0">
            <a:spAutoFit/>
          </a:bodyPr>
          <a:lstStyle/>
          <a:p>
            <a:r>
              <a:rPr lang="en-US" altLang="ja-JP" sz="1300">
                <a:latin typeface="Meiryo UI" panose="020B0604030504040204" pitchFamily="50" charset="-128"/>
                <a:ea typeface="Meiryo UI" panose="020B0604030504040204" pitchFamily="50" charset="-128"/>
              </a:rPr>
              <a:t>【</a:t>
            </a:r>
            <a:r>
              <a:rPr lang="ja-JP" altLang="en-US" sz="1300">
                <a:latin typeface="Meiryo UI" panose="020B0604030504040204" pitchFamily="50" charset="-128"/>
                <a:ea typeface="Meiryo UI" panose="020B0604030504040204" pitchFamily="50" charset="-128"/>
              </a:rPr>
              <a:t>参加者情報</a:t>
            </a:r>
            <a:r>
              <a:rPr lang="en-US" altLang="ja-JP" sz="1300">
                <a:latin typeface="Meiryo UI" panose="020B0604030504040204" pitchFamily="50" charset="-128"/>
                <a:ea typeface="Meiryo UI" panose="020B0604030504040204" pitchFamily="50" charset="-128"/>
              </a:rPr>
              <a:t>2】</a:t>
            </a:r>
            <a:endParaRPr kumimoji="1" lang="ja-JP" altLang="en-US" sz="13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D2314FD-2494-1542-838C-59A2E460FA7F}"/>
              </a:ext>
            </a:extLst>
          </p:cNvPr>
          <p:cNvSpPr txBox="1"/>
          <p:nvPr/>
        </p:nvSpPr>
        <p:spPr>
          <a:xfrm>
            <a:off x="-25053" y="4055655"/>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3】</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22" name="Group 106">
            <a:extLst>
              <a:ext uri="{FF2B5EF4-FFF2-40B4-BE49-F238E27FC236}">
                <a16:creationId xmlns:a16="http://schemas.microsoft.com/office/drawing/2014/main" id="{2A530F5B-460B-6030-2BC2-6CF0F7C6E813}"/>
              </a:ext>
            </a:extLst>
          </p:cNvPr>
          <p:cNvGraphicFramePr>
            <a:graphicFrameLocks noGrp="1"/>
          </p:cNvGraphicFramePr>
          <p:nvPr>
            <p:extLst>
              <p:ext uri="{D42A27DB-BD31-4B8C-83A1-F6EECF244321}">
                <p14:modId xmlns:p14="http://schemas.microsoft.com/office/powerpoint/2010/main" val="368703093"/>
              </p:ext>
            </p:extLst>
          </p:nvPr>
        </p:nvGraphicFramePr>
        <p:xfrm>
          <a:off x="156336" y="3269515"/>
          <a:ext cx="6593983"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106095">
                  <a:extLst>
                    <a:ext uri="{9D8B030D-6E8A-4147-A177-3AD203B41FA5}">
                      <a16:colId xmlns:a16="http://schemas.microsoft.com/office/drawing/2014/main" val="510801032"/>
                    </a:ext>
                  </a:extLst>
                </a:gridCol>
                <a:gridCol w="933450">
                  <a:extLst>
                    <a:ext uri="{9D8B030D-6E8A-4147-A177-3AD203B41FA5}">
                      <a16:colId xmlns:a16="http://schemas.microsoft.com/office/drawing/2014/main" val="20001"/>
                    </a:ext>
                  </a:extLst>
                </a:gridCol>
                <a:gridCol w="2470419">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graphicFrame>
        <p:nvGraphicFramePr>
          <p:cNvPr id="23" name="Group 106">
            <a:extLst>
              <a:ext uri="{FF2B5EF4-FFF2-40B4-BE49-F238E27FC236}">
                <a16:creationId xmlns:a16="http://schemas.microsoft.com/office/drawing/2014/main" id="{409EC85E-8E30-2F91-82C3-BD59B6330A94}"/>
              </a:ext>
            </a:extLst>
          </p:cNvPr>
          <p:cNvGraphicFramePr>
            <a:graphicFrameLocks noGrp="1"/>
          </p:cNvGraphicFramePr>
          <p:nvPr>
            <p:extLst>
              <p:ext uri="{D42A27DB-BD31-4B8C-83A1-F6EECF244321}">
                <p14:modId xmlns:p14="http://schemas.microsoft.com/office/powerpoint/2010/main" val="3206655991"/>
              </p:ext>
            </p:extLst>
          </p:nvPr>
        </p:nvGraphicFramePr>
        <p:xfrm>
          <a:off x="156337" y="4333458"/>
          <a:ext cx="6585267" cy="757096"/>
        </p:xfrm>
        <a:graphic>
          <a:graphicData uri="http://schemas.openxmlformats.org/drawingml/2006/table">
            <a:tbl>
              <a:tblPr/>
              <a:tblGrid>
                <a:gridCol w="1082586">
                  <a:extLst>
                    <a:ext uri="{9D8B030D-6E8A-4147-A177-3AD203B41FA5}">
                      <a16:colId xmlns:a16="http://schemas.microsoft.com/office/drawing/2014/main" val="20000"/>
                    </a:ext>
                  </a:extLst>
                </a:gridCol>
                <a:gridCol w="2107527">
                  <a:extLst>
                    <a:ext uri="{9D8B030D-6E8A-4147-A177-3AD203B41FA5}">
                      <a16:colId xmlns:a16="http://schemas.microsoft.com/office/drawing/2014/main" val="510801032"/>
                    </a:ext>
                  </a:extLst>
                </a:gridCol>
                <a:gridCol w="946150">
                  <a:extLst>
                    <a:ext uri="{9D8B030D-6E8A-4147-A177-3AD203B41FA5}">
                      <a16:colId xmlns:a16="http://schemas.microsoft.com/office/drawing/2014/main" val="20001"/>
                    </a:ext>
                  </a:extLst>
                </a:gridCol>
                <a:gridCol w="2449004">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2" name="楕円 31">
            <a:extLst>
              <a:ext uri="{FF2B5EF4-FFF2-40B4-BE49-F238E27FC236}">
                <a16:creationId xmlns:a16="http://schemas.microsoft.com/office/drawing/2014/main" id="{DF7BE22F-F73A-B71A-DFD3-94EE4FBA1886}"/>
              </a:ext>
            </a:extLst>
          </p:cNvPr>
          <p:cNvSpPr/>
          <p:nvPr/>
        </p:nvSpPr>
        <p:spPr>
          <a:xfrm>
            <a:off x="5576963" y="3660033"/>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47600C0B-1879-420F-9C7C-AB14EDE9A74D}"/>
              </a:ext>
            </a:extLst>
          </p:cNvPr>
          <p:cNvSpPr/>
          <p:nvPr/>
        </p:nvSpPr>
        <p:spPr>
          <a:xfrm>
            <a:off x="4695054" y="3672830"/>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D84D298E-8246-98E3-E54D-B6794B406BA0}"/>
              </a:ext>
            </a:extLst>
          </p:cNvPr>
          <p:cNvSpPr/>
          <p:nvPr/>
        </p:nvSpPr>
        <p:spPr>
          <a:xfrm>
            <a:off x="5566556" y="471853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21F1FC3-A453-327D-7F89-A73CBDB6B6BF}"/>
              </a:ext>
            </a:extLst>
          </p:cNvPr>
          <p:cNvSpPr/>
          <p:nvPr/>
        </p:nvSpPr>
        <p:spPr>
          <a:xfrm>
            <a:off x="4684647" y="473133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F3DE7BF-6AA3-47F2-BCAB-6558D7DED9DA}"/>
              </a:ext>
            </a:extLst>
          </p:cNvPr>
          <p:cNvSpPr txBox="1"/>
          <p:nvPr/>
        </p:nvSpPr>
        <p:spPr>
          <a:xfrm>
            <a:off x="76007" y="5130456"/>
            <a:ext cx="6702230" cy="554062"/>
          </a:xfrm>
          <a:prstGeom prst="rect">
            <a:avLst/>
          </a:prstGeom>
          <a:noFill/>
        </p:spPr>
        <p:txBody>
          <a:bodyPr wrap="square">
            <a:spAutoFit/>
          </a:bodyPr>
          <a:lstStyle/>
          <a:p>
            <a:pPr>
              <a:lnSpc>
                <a:spcPts val="9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900"/>
              </a:lnSpc>
              <a:defRPr/>
            </a:pPr>
            <a:r>
              <a:rPr lang="ja-JP" altLang="en-US" sz="800" u="none" dirty="0">
                <a:latin typeface="AR P丸ゴシック体M" pitchFamily="50" charset="-128"/>
                <a:ea typeface="AR P丸ゴシック体M" pitchFamily="50" charset="-128"/>
              </a:rPr>
              <a:t>　　セミナーご応募の際にお伺いする個人情報は、石川県で実施する事業で使用します（参加者名簿の作成、セミナー開催に関する連絡及び</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情報提供等）。また、お客様の同意がある場合及び法令等に基づく要請があった場合を除き、当該個人情報の第三者への提供または開示を</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いたしません。ご提供いただいた個人情報を正確に処理するように努めます。</a:t>
            </a:r>
          </a:p>
        </p:txBody>
      </p:sp>
      <p:pic>
        <p:nvPicPr>
          <p:cNvPr id="7" name="図 6">
            <a:extLst>
              <a:ext uri="{FF2B5EF4-FFF2-40B4-BE49-F238E27FC236}">
                <a16:creationId xmlns:a16="http://schemas.microsoft.com/office/drawing/2014/main" id="{A018DDD1-8A83-4C1D-B666-24668280CF89}"/>
              </a:ext>
            </a:extLst>
          </p:cNvPr>
          <p:cNvPicPr>
            <a:picLocks noChangeAspect="1"/>
          </p:cNvPicPr>
          <p:nvPr/>
        </p:nvPicPr>
        <p:blipFill>
          <a:blip r:embed="rId3"/>
          <a:stretch>
            <a:fillRect/>
          </a:stretch>
        </p:blipFill>
        <p:spPr>
          <a:xfrm>
            <a:off x="5652661" y="6165767"/>
            <a:ext cx="1097658" cy="1097658"/>
          </a:xfrm>
          <a:prstGeom prst="rect">
            <a:avLst/>
          </a:prstGeom>
        </p:spPr>
      </p:pic>
    </p:spTree>
    <p:extLst>
      <p:ext uri="{BB962C8B-B14F-4D97-AF65-F5344CB8AC3E}">
        <p14:creationId xmlns:p14="http://schemas.microsoft.com/office/powerpoint/2010/main" val="25325644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TotalTime>
  <Words>683</Words>
  <Application>Microsoft Office PowerPoint</Application>
  <PresentationFormat>A4 210 x 297 mm</PresentationFormat>
  <Paragraphs>84</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AR P丸ゴシック体M</vt:lpstr>
      <vt:lpstr>BIZ UDPゴシック</vt:lpstr>
      <vt:lpstr>HGP創英角ｺﾞｼｯｸUB</vt:lpstr>
      <vt:lpstr>Meiryo UI</vt:lpstr>
      <vt:lpstr>ＭＳ Ｐゴシック</vt:lpstr>
      <vt:lpstr>ＭＳ ゴシック</vt:lpstr>
      <vt:lpstr>ＭＳ ゴシック</vt:lpstr>
      <vt:lpstr>SyntaxNext</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Hirama Kazuto (平間 和人)</dc:creator>
  <cp:lastModifiedBy>HW53749</cp:lastModifiedBy>
  <cp:revision>17</cp:revision>
  <cp:lastPrinted>2024-06-25T06:37:02Z</cp:lastPrinted>
  <dcterms:created xsi:type="dcterms:W3CDTF">2023-07-14T13:25:46Z</dcterms:created>
  <dcterms:modified xsi:type="dcterms:W3CDTF">2024-06-25T06:48:05Z</dcterms:modified>
</cp:coreProperties>
</file>