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Lst>
  <p:notesMasterIdLst>
    <p:notesMasterId r:id="rId4"/>
  </p:notesMasterIdLst>
  <p:sldIdLst>
    <p:sldId id="263" r:id="rId2"/>
    <p:sldId id="264"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DF4616B2-1F91-48EC-AED4-F0CA207945C1}">
          <p14:sldIdLst>
            <p14:sldId id="263"/>
            <p14:sldId id="264"/>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5A90"/>
    <a:srgbClr val="054773"/>
    <a:srgbClr val="C62324"/>
    <a:srgbClr val="FFFFFF"/>
    <a:srgbClr val="FFFF00"/>
    <a:srgbClr val="E04E4E"/>
    <a:srgbClr val="146194"/>
    <a:srgbClr val="1870A1"/>
    <a:srgbClr val="2885B1"/>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2358" y="4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1EE8A50-C848-4B22-B77B-F8A3DC30F69A}" type="datetimeFigureOut">
              <a:rPr kumimoji="1" lang="ja-JP" altLang="en-US" smtClean="0"/>
              <a:t>2019/8/6</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6986ACD6-CBA1-4BB2-8F5F-CB14872D1CCB}" type="slidenum">
              <a:rPr kumimoji="1" lang="ja-JP" altLang="en-US" smtClean="0"/>
              <a:t>‹#›</a:t>
            </a:fld>
            <a:endParaRPr kumimoji="1" lang="ja-JP" altLang="en-US"/>
          </a:p>
        </p:txBody>
      </p:sp>
    </p:spTree>
    <p:extLst>
      <p:ext uri="{BB962C8B-B14F-4D97-AF65-F5344CB8AC3E}">
        <p14:creationId xmlns:p14="http://schemas.microsoft.com/office/powerpoint/2010/main" val="19818458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986ACD6-CBA1-4BB2-8F5F-CB14872D1CCB}" type="slidenum">
              <a:rPr kumimoji="1" lang="ja-JP" altLang="en-US" smtClean="0"/>
              <a:t>2</a:t>
            </a:fld>
            <a:endParaRPr kumimoji="1" lang="ja-JP" altLang="en-US"/>
          </a:p>
        </p:txBody>
      </p:sp>
    </p:spTree>
    <p:extLst>
      <p:ext uri="{BB962C8B-B14F-4D97-AF65-F5344CB8AC3E}">
        <p14:creationId xmlns:p14="http://schemas.microsoft.com/office/powerpoint/2010/main" val="2175393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499A76-703B-4D6A-B659-067D8F84D023}"/>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73E6681-8A80-42DD-8C5F-9DEAF91D1F16}"/>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95477FB-D767-400F-80B5-A5315A607F2E}"/>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5" name="フッター プレースホルダー 4">
            <a:extLst>
              <a:ext uri="{FF2B5EF4-FFF2-40B4-BE49-F238E27FC236}">
                <a16:creationId xmlns:a16="http://schemas.microsoft.com/office/drawing/2014/main" id="{393AA1A4-4DB9-4F57-8F53-B4C0CC70B7B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488593-CC5E-44C7-B135-959047AF9645}"/>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152468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1899D4-C0B5-4DF7-844B-66FE2176BF8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6D899C2-673F-4571-BD5B-85FA47D6FC5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B9AB11D-8279-4BAD-9740-D390CEDB97D9}"/>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5" name="フッター プレースホルダー 4">
            <a:extLst>
              <a:ext uri="{FF2B5EF4-FFF2-40B4-BE49-F238E27FC236}">
                <a16:creationId xmlns:a16="http://schemas.microsoft.com/office/drawing/2014/main" id="{6341E6BA-9B10-490A-BCCD-A1F4D33E581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2BA39A-A550-4B0D-80E7-A849B3D472A9}"/>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67031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98FE348-B9EB-452E-8329-BF8E2C28B787}"/>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7EEBE9-CB0E-455E-9453-01C5478D6E15}"/>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B1B9208-0F1C-4013-AB15-BDEF00365FA5}"/>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5" name="フッター プレースホルダー 4">
            <a:extLst>
              <a:ext uri="{FF2B5EF4-FFF2-40B4-BE49-F238E27FC236}">
                <a16:creationId xmlns:a16="http://schemas.microsoft.com/office/drawing/2014/main" id="{A99FF308-DCD7-47D5-92B9-1491F5644E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502470D-3391-42FE-854D-5FE8FD8B843E}"/>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847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D24DE3-C072-45EE-B679-02B6D483B03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2904DC-DC4D-4A2A-956B-49942DDAE3F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7E0FEEE-0525-4988-BC9A-A93680EADB78}"/>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5" name="フッター プレースホルダー 4">
            <a:extLst>
              <a:ext uri="{FF2B5EF4-FFF2-40B4-BE49-F238E27FC236}">
                <a16:creationId xmlns:a16="http://schemas.microsoft.com/office/drawing/2014/main" id="{C4E3928D-04BB-4C18-B0CD-36CC2A8A1C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CAB535-7F61-4454-9DCE-F6922AAFE0C7}"/>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664974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C4D15F-CCBB-4BEA-AC60-88C29A407A89}"/>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173128-0BD3-4E6B-87A5-AC6035B8E765}"/>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28BF20B-CED8-4686-8D49-DE25F9DE36BF}"/>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5" name="フッター プレースホルダー 4">
            <a:extLst>
              <a:ext uri="{FF2B5EF4-FFF2-40B4-BE49-F238E27FC236}">
                <a16:creationId xmlns:a16="http://schemas.microsoft.com/office/drawing/2014/main" id="{E5A40B29-5FA3-499C-99DB-0B3AE6BBEC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1F91F4-37FD-4145-B554-C046AEE42340}"/>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0254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FEDAD0-0B7F-47A0-8B15-C1FD864CF5A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2B1C34-506A-4C46-BB9D-DBE1A74864A5}"/>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594398D-4C84-419E-8685-846D0DCEA7E7}"/>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B7194FC-F613-49E0-BA13-9187D9021A3C}"/>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6" name="フッター プレースホルダー 5">
            <a:extLst>
              <a:ext uri="{FF2B5EF4-FFF2-40B4-BE49-F238E27FC236}">
                <a16:creationId xmlns:a16="http://schemas.microsoft.com/office/drawing/2014/main" id="{D7F654E5-82DF-4142-8BAF-7B25D470E2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9A970A-3A25-4B03-A62F-16B8D598B8DB}"/>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9688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91DFF3-F3E3-4AA7-A197-58C97A67390D}"/>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BD867A-20F0-4E35-9FCD-1231E75F3800}"/>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9CB4C27-0E86-43D5-B122-32D50642C55F}"/>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4129E9-2B7D-4293-8283-42B3D651F368}"/>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B7C66EE-8F41-462A-8228-C44ABBD46C3E}"/>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9682A53-8A55-4589-B471-D20AC6FEA1DD}"/>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8" name="フッター プレースホルダー 7">
            <a:extLst>
              <a:ext uri="{FF2B5EF4-FFF2-40B4-BE49-F238E27FC236}">
                <a16:creationId xmlns:a16="http://schemas.microsoft.com/office/drawing/2014/main" id="{1C212C39-D6D7-4973-A1FB-4C3E63EABF8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29EB15A-980E-4C01-B1DA-0F9DA5E028D1}"/>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33447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63689C-006A-4ECA-ABBB-64BD94119EA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1186B79-FCD7-4464-8BE7-9548E8379782}"/>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4" name="フッター プレースホルダー 3">
            <a:extLst>
              <a:ext uri="{FF2B5EF4-FFF2-40B4-BE49-F238E27FC236}">
                <a16:creationId xmlns:a16="http://schemas.microsoft.com/office/drawing/2014/main" id="{D320D314-D583-4791-A5EE-F3928555B92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5CE12A0-4BD1-4FC6-B44A-6EABB5662061}"/>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1893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53DD326-9C5A-49D6-B0A4-3DB4C4437808}"/>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3" name="フッター プレースホルダー 2">
            <a:extLst>
              <a:ext uri="{FF2B5EF4-FFF2-40B4-BE49-F238E27FC236}">
                <a16:creationId xmlns:a16="http://schemas.microsoft.com/office/drawing/2014/main" id="{C16BB208-5B86-4879-B6AD-18E8BC0AADD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1225323-AE5F-4F24-91A0-B377C04392FD}"/>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37164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9587A1-665E-440B-9D5D-A3D38BCE7A6F}"/>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574F883-BE9F-4284-8FC4-30F146E2DD62}"/>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7C850B4-14A8-49C6-A681-A02C5AFC6BA4}"/>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34C507F-A1E6-4913-BE30-6DF251486979}"/>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6" name="フッター プレースホルダー 5">
            <a:extLst>
              <a:ext uri="{FF2B5EF4-FFF2-40B4-BE49-F238E27FC236}">
                <a16:creationId xmlns:a16="http://schemas.microsoft.com/office/drawing/2014/main" id="{84B49116-CBE4-4E28-BA96-965742C72A1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E9E5F7-1209-41D8-8890-06F35124D149}"/>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21948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FEFDB7-3A36-4C45-9085-C210A188392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56978F3-E067-44E3-BE30-8D49DE9A0A1E}"/>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53B9BFD2-A0BE-45BD-A796-E973B6380348}"/>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08150A-98AF-4738-B2EE-180511140887}"/>
              </a:ext>
            </a:extLst>
          </p:cNvPr>
          <p:cNvSpPr>
            <a:spLocks noGrp="1"/>
          </p:cNvSpPr>
          <p:nvPr>
            <p:ph type="dt" sz="half" idx="10"/>
          </p:nvPr>
        </p:nvSpPr>
        <p:spPr/>
        <p:txBody>
          <a:bodyPr/>
          <a:lstStyle/>
          <a:p>
            <a:fld id="{E90ED720-0104-4369-84BC-D37694168613}" type="datetimeFigureOut">
              <a:rPr kumimoji="1" lang="ja-JP" altLang="en-US" smtClean="0"/>
              <a:t>2019/8/6</a:t>
            </a:fld>
            <a:endParaRPr kumimoji="1" lang="ja-JP" altLang="en-US"/>
          </a:p>
        </p:txBody>
      </p:sp>
      <p:sp>
        <p:nvSpPr>
          <p:cNvPr id="6" name="フッター プレースホルダー 5">
            <a:extLst>
              <a:ext uri="{FF2B5EF4-FFF2-40B4-BE49-F238E27FC236}">
                <a16:creationId xmlns:a16="http://schemas.microsoft.com/office/drawing/2014/main" id="{295E3CF2-C2CF-4E7F-9EC7-5D04218C024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154880-E62A-4ED2-B29E-88FA90454FD7}"/>
              </a:ext>
            </a:extLst>
          </p:cNvPr>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25043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919618E-8077-4FCA-81BD-A410076CCCFC}"/>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E57201-EDB8-4539-839C-81041266C3D4}"/>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54B1E8-FFD8-4847-A57B-5F35F6F077EF}"/>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E90ED720-0104-4369-84BC-D37694168613}" type="datetimeFigureOut">
              <a:rPr kumimoji="1" lang="ja-JP" altLang="en-US" smtClean="0"/>
              <a:t>2019/8/6</a:t>
            </a:fld>
            <a:endParaRPr kumimoji="1" lang="ja-JP" altLang="en-US"/>
          </a:p>
        </p:txBody>
      </p:sp>
      <p:sp>
        <p:nvSpPr>
          <p:cNvPr id="5" name="フッター プレースホルダー 4">
            <a:extLst>
              <a:ext uri="{FF2B5EF4-FFF2-40B4-BE49-F238E27FC236}">
                <a16:creationId xmlns:a16="http://schemas.microsoft.com/office/drawing/2014/main" id="{2BDAE9F2-1C5E-4CFB-A337-E9CB8C998B82}"/>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256B2A9-BB7B-4C57-9078-714E3BE88C24}"/>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38956000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CE6480C-B0C6-444E-A634-4F49CC579909}"/>
              </a:ext>
            </a:extLst>
          </p:cNvPr>
          <p:cNvPicPr>
            <a:picLocks noChangeAspect="1"/>
          </p:cNvPicPr>
          <p:nvPr/>
        </p:nvPicPr>
        <p:blipFill>
          <a:blip r:embed="rId2"/>
          <a:stretch>
            <a:fillRect/>
          </a:stretch>
        </p:blipFill>
        <p:spPr>
          <a:xfrm>
            <a:off x="719495" y="3577515"/>
            <a:ext cx="1535670" cy="1157456"/>
          </a:xfrm>
          <a:prstGeom prst="rect">
            <a:avLst/>
          </a:prstGeom>
        </p:spPr>
      </p:pic>
      <p:pic>
        <p:nvPicPr>
          <p:cNvPr id="10" name="図 9">
            <a:extLst>
              <a:ext uri="{FF2B5EF4-FFF2-40B4-BE49-F238E27FC236}">
                <a16:creationId xmlns:a16="http://schemas.microsoft.com/office/drawing/2014/main" id="{EE1CDD1D-88D5-4787-A312-B058A282EE71}"/>
              </a:ext>
            </a:extLst>
          </p:cNvPr>
          <p:cNvPicPr>
            <a:picLocks noChangeAspect="1"/>
          </p:cNvPicPr>
          <p:nvPr/>
        </p:nvPicPr>
        <p:blipFill>
          <a:blip r:embed="rId3"/>
          <a:stretch>
            <a:fillRect/>
          </a:stretch>
        </p:blipFill>
        <p:spPr>
          <a:xfrm>
            <a:off x="2366972" y="3578716"/>
            <a:ext cx="1535670" cy="1157456"/>
          </a:xfrm>
          <a:prstGeom prst="rect">
            <a:avLst/>
          </a:prstGeom>
        </p:spPr>
      </p:pic>
      <p:pic>
        <p:nvPicPr>
          <p:cNvPr id="19" name="図 18">
            <a:extLst>
              <a:ext uri="{FF2B5EF4-FFF2-40B4-BE49-F238E27FC236}">
                <a16:creationId xmlns:a16="http://schemas.microsoft.com/office/drawing/2014/main" id="{2E498EBF-14AF-433D-B9FC-0B3E1EDC8A8C}"/>
              </a:ext>
            </a:extLst>
          </p:cNvPr>
          <p:cNvPicPr>
            <a:picLocks noChangeAspect="1"/>
          </p:cNvPicPr>
          <p:nvPr/>
        </p:nvPicPr>
        <p:blipFill>
          <a:blip r:embed="rId4"/>
          <a:stretch>
            <a:fillRect/>
          </a:stretch>
        </p:blipFill>
        <p:spPr>
          <a:xfrm>
            <a:off x="3994797" y="3580597"/>
            <a:ext cx="1535670" cy="1157456"/>
          </a:xfrm>
          <a:prstGeom prst="rect">
            <a:avLst/>
          </a:prstGeom>
        </p:spPr>
      </p:pic>
      <p:sp>
        <p:nvSpPr>
          <p:cNvPr id="15" name="正方形/長方形 14"/>
          <p:cNvSpPr/>
          <p:nvPr/>
        </p:nvSpPr>
        <p:spPr>
          <a:xfrm>
            <a:off x="1412776" y="9091928"/>
            <a:ext cx="5445224" cy="814072"/>
          </a:xfrm>
          <a:prstGeom prst="rect">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6200000" scaled="1"/>
            <a:tileRect/>
          </a:gra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nSpc>
                <a:spcPct val="90000"/>
              </a:lnSpc>
            </a:pPr>
            <a:r>
              <a:rPr lang="ja-JP" altLang="en-US" sz="1400" b="1" dirty="0">
                <a:latin typeface="メイリオ" panose="020B0604030504040204" pitchFamily="50" charset="-128"/>
              </a:rPr>
              <a:t>　一般社団法人 </a:t>
            </a:r>
            <a:r>
              <a:rPr lang="ja-JP" altLang="en-US" sz="2000" b="1" dirty="0">
                <a:latin typeface="メイリオ" panose="020B0604030504040204" pitchFamily="50" charset="-128"/>
              </a:rPr>
              <a:t>石川県情報システム工業会</a:t>
            </a:r>
            <a:endParaRPr lang="en-US" altLang="ja-JP" sz="2000" b="1" dirty="0">
              <a:latin typeface="メイリオ" panose="020B0604030504040204" pitchFamily="50" charset="-128"/>
            </a:endParaRPr>
          </a:p>
          <a:p>
            <a:pPr>
              <a:lnSpc>
                <a:spcPct val="90000"/>
              </a:lnSpc>
            </a:pPr>
            <a:r>
              <a:rPr lang="ja-JP" altLang="en-US" sz="1600" b="1" dirty="0">
                <a:latin typeface="Meiryo UI" panose="020B0604030504040204" pitchFamily="50" charset="-128"/>
                <a:ea typeface="Meiryo UI" panose="020B0604030504040204" pitchFamily="50" charset="-128"/>
              </a:rPr>
              <a:t>   　TEL：0</a:t>
            </a:r>
            <a:r>
              <a:rPr lang="en-US" altLang="ja-JP" sz="1600" b="1" dirty="0">
                <a:latin typeface="Meiryo UI" panose="020B0604030504040204" pitchFamily="50" charset="-128"/>
                <a:ea typeface="Meiryo UI" panose="020B0604030504040204" pitchFamily="50" charset="-128"/>
              </a:rPr>
              <a:t>76</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267</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4741    FAX</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076-267-4499</a:t>
            </a:r>
          </a:p>
          <a:p>
            <a:pPr>
              <a:lnSpc>
                <a:spcPct val="90000"/>
              </a:lnSpc>
            </a:pPr>
            <a:r>
              <a:rPr lang="en-US" altLang="ja-JP"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MAIL</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jimukyoku@isa.or.jp</a:t>
            </a:r>
            <a:endParaRPr lang="en-US" altLang="ja-JP" b="1" dirty="0">
              <a:latin typeface="メイリオ" panose="020B0604030504040204" pitchFamily="50" charset="-128"/>
            </a:endParaRPr>
          </a:p>
        </p:txBody>
      </p:sp>
      <p:sp>
        <p:nvSpPr>
          <p:cNvPr id="3" name="正方形/長方形 2"/>
          <p:cNvSpPr/>
          <p:nvPr/>
        </p:nvSpPr>
        <p:spPr>
          <a:xfrm>
            <a:off x="0" y="9091928"/>
            <a:ext cx="1412776" cy="814072"/>
          </a:xfrm>
          <a:prstGeom prst="rect">
            <a:avLst/>
          </a:prstGeom>
          <a:gradFill flip="none" rotWithShape="1">
            <a:gsLst>
              <a:gs pos="0">
                <a:srgbClr val="C62324">
                  <a:shade val="30000"/>
                  <a:satMod val="115000"/>
                </a:srgbClr>
              </a:gs>
              <a:gs pos="50000">
                <a:srgbClr val="C62324">
                  <a:shade val="67500"/>
                  <a:satMod val="115000"/>
                </a:srgbClr>
              </a:gs>
              <a:gs pos="100000">
                <a:srgbClr val="C62324">
                  <a:shade val="100000"/>
                  <a:satMod val="115000"/>
                </a:srgbClr>
              </a:gs>
            </a:gsLst>
            <a:lin ang="16200000" scaled="1"/>
            <a:tileRect/>
          </a:gra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87000"/>
              </a:lnSpc>
            </a:pPr>
            <a:r>
              <a:rPr lang="ja-JP" altLang="en-US" b="1" dirty="0">
                <a:latin typeface="Meiryo UI" panose="020B0604030504040204" pitchFamily="50" charset="-128"/>
                <a:ea typeface="Meiryo UI" panose="020B0604030504040204" pitchFamily="50" charset="-128"/>
              </a:rPr>
              <a:t>申込</a:t>
            </a:r>
            <a:endParaRPr lang="en-US" altLang="ja-JP" b="1" dirty="0">
              <a:latin typeface="Meiryo UI" panose="020B0604030504040204" pitchFamily="50" charset="-128"/>
              <a:ea typeface="Meiryo UI" panose="020B0604030504040204" pitchFamily="50" charset="-128"/>
            </a:endParaRPr>
          </a:p>
          <a:p>
            <a:pPr algn="ctr">
              <a:lnSpc>
                <a:spcPct val="87000"/>
              </a:lnSpc>
            </a:pPr>
            <a:r>
              <a:rPr lang="ja-JP" altLang="en-US" b="1" dirty="0">
                <a:latin typeface="Meiryo UI" panose="020B0604030504040204" pitchFamily="50" charset="-128"/>
                <a:ea typeface="Meiryo UI" panose="020B0604030504040204" pitchFamily="50" charset="-128"/>
              </a:rPr>
              <a:t>・</a:t>
            </a:r>
            <a:endParaRPr lang="en-US" altLang="ja-JP" b="1" dirty="0">
              <a:latin typeface="Meiryo UI" panose="020B0604030504040204" pitchFamily="50" charset="-128"/>
              <a:ea typeface="Meiryo UI" panose="020B0604030504040204" pitchFamily="50" charset="-128"/>
            </a:endParaRPr>
          </a:p>
          <a:p>
            <a:pPr algn="ctr">
              <a:lnSpc>
                <a:spcPct val="87000"/>
              </a:lnSpc>
            </a:pPr>
            <a:r>
              <a:rPr lang="ja-JP" altLang="en-US" b="1" dirty="0">
                <a:latin typeface="Meiryo UI" panose="020B0604030504040204" pitchFamily="50" charset="-128"/>
                <a:ea typeface="Meiryo UI" panose="020B0604030504040204" pitchFamily="50" charset="-128"/>
              </a:rPr>
              <a:t>問合先</a:t>
            </a:r>
            <a:endParaRPr lang="en-US" altLang="ja-JP" b="1" dirty="0">
              <a:latin typeface="Meiryo UI" panose="020B0604030504040204" pitchFamily="50" charset="-128"/>
              <a:ea typeface="Meiryo UI" panose="020B0604030504040204" pitchFamily="50" charset="-128"/>
            </a:endParaRPr>
          </a:p>
        </p:txBody>
      </p:sp>
      <p:sp>
        <p:nvSpPr>
          <p:cNvPr id="6" name="タイトル 1"/>
          <p:cNvSpPr>
            <a:spLocks noGrp="1"/>
          </p:cNvSpPr>
          <p:nvPr>
            <p:ph type="ctrTitle"/>
          </p:nvPr>
        </p:nvSpPr>
        <p:spPr>
          <a:xfrm>
            <a:off x="-81593" y="-144015"/>
            <a:ext cx="6885383" cy="1352599"/>
          </a:xfrm>
          <a:noFill/>
          <a:ln>
            <a:noFill/>
          </a:ln>
        </p:spPr>
        <p:txBody>
          <a:bodyPr>
            <a:noAutofit/>
          </a:bodyPr>
          <a:lstStyle/>
          <a:p>
            <a:pPr algn="ctr">
              <a:lnSpc>
                <a:spcPct val="87000"/>
              </a:lnSpc>
            </a:pPr>
            <a:r>
              <a:rPr lang="ja-JP" altLang="en-US" sz="2400" b="1" dirty="0">
                <a:solidFill>
                  <a:srgbClr val="FF0000"/>
                </a:solidFill>
                <a:latin typeface="Meiryo UI" panose="020B0604030504040204" pitchFamily="50" charset="-128"/>
                <a:ea typeface="Meiryo UI" panose="020B0604030504040204" pitchFamily="50" charset="-128"/>
              </a:rPr>
              <a:t>デジタル化時代に率先して取り組む</a:t>
            </a:r>
            <a:r>
              <a:rPr lang="ja-JP" altLang="en-US" sz="2800" b="1" dirty="0">
                <a:solidFill>
                  <a:srgbClr val="FF0000"/>
                </a:solidFill>
                <a:latin typeface="Meiryo UI" panose="020B0604030504040204" pitchFamily="50" charset="-128"/>
                <a:ea typeface="Meiryo UI" panose="020B0604030504040204" pitchFamily="50" charset="-128"/>
              </a:rPr>
              <a:t>　</a:t>
            </a:r>
            <a:br>
              <a:rPr lang="en-US" altLang="ja-JP" sz="3600" b="1" dirty="0">
                <a:solidFill>
                  <a:schemeClr val="tx1"/>
                </a:solidFill>
                <a:latin typeface="Meiryo UI" panose="020B0604030504040204" pitchFamily="50" charset="-128"/>
                <a:ea typeface="Meiryo UI" panose="020B0604030504040204" pitchFamily="50" charset="-128"/>
              </a:rPr>
            </a:br>
            <a:r>
              <a:rPr lang="ja-JP" altLang="en-US" sz="3200" b="1" dirty="0">
                <a:solidFill>
                  <a:schemeClr val="tx1"/>
                </a:solidFill>
                <a:latin typeface="Meiryo UI" panose="020B0604030504040204" pitchFamily="50" charset="-128"/>
                <a:ea typeface="Meiryo UI" panose="020B0604030504040204" pitchFamily="50" charset="-128"/>
              </a:rPr>
              <a:t>事務部門の働き方改革特別講座</a:t>
            </a:r>
            <a:br>
              <a:rPr lang="en-US" altLang="ja-JP" sz="32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br>
            <a:r>
              <a:rPr lang="ja-JP" altLang="en-US" sz="1600" dirty="0">
                <a:ln w="0"/>
                <a:solidFill>
                  <a:srgbClr val="FF0000"/>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～長年、改善活動を実践してきた企業のオフィス見学と座学でそのノウハウを学ぶ</a:t>
            </a:r>
            <a:r>
              <a:rPr lang="ja-JP" altLang="en-US" sz="1800" dirty="0">
                <a:ln w="0"/>
                <a:solidFill>
                  <a:srgbClr val="FF0000"/>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　</a:t>
            </a:r>
            <a:br>
              <a:rPr lang="en-US" altLang="ja-JP" sz="1800" b="1" dirty="0">
                <a:solidFill>
                  <a:srgbClr val="FF0000"/>
                </a:solidFill>
                <a:latin typeface="Meiryo UI" panose="020B0604030504040204" pitchFamily="50" charset="-128"/>
                <a:ea typeface="Meiryo UI" panose="020B0604030504040204" pitchFamily="50" charset="-128"/>
              </a:rPr>
            </a:br>
            <a:endParaRPr lang="ja-JP" altLang="en-US" sz="800" dirty="0">
              <a:solidFill>
                <a:srgbClr val="FF0000"/>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99807" y="4792256"/>
            <a:ext cx="6624736" cy="2162580"/>
          </a:xfrm>
          <a:prstGeom prst="rect">
            <a:avLst/>
          </a:prstGeom>
          <a:noFill/>
          <a:ln>
            <a:noFill/>
          </a:ln>
        </p:spPr>
        <p:txBody>
          <a:bodyPr vert="horz" anchor="ctr">
            <a:noAutofit/>
          </a:bodyPr>
          <a:lstStyle>
            <a:lvl1pPr algn="l" rtl="0" eaLnBrk="1" latinLnBrk="0" hangingPunct="1">
              <a:spcBef>
                <a:spcPct val="0"/>
              </a:spcBef>
              <a:buNone/>
              <a:defRPr kumimoji="1" sz="4400" kern="1200">
                <a:solidFill>
                  <a:schemeClr val="bg1"/>
                </a:solidFill>
                <a:latin typeface="+mj-lt"/>
                <a:ea typeface="+mj-ea"/>
                <a:cs typeface="+mj-cs"/>
              </a:defRPr>
            </a:lvl1pPr>
          </a:lstStyle>
          <a:p>
            <a:pPr defTabSz="990570">
              <a:lnSpc>
                <a:spcPct val="90000"/>
              </a:lnSpc>
            </a:pPr>
            <a:r>
              <a:rPr lang="ja-JP" altLang="en-US" sz="2000" b="1" dirty="0">
                <a:solidFill>
                  <a:schemeClr val="tx1"/>
                </a:solidFill>
              </a:rPr>
              <a:t>日　時：</a:t>
            </a:r>
            <a:r>
              <a:rPr lang="ja-JP" altLang="en-US" sz="1800" b="1" dirty="0">
                <a:solidFill>
                  <a:schemeClr val="tx1"/>
                </a:solidFill>
              </a:rPr>
              <a:t>２０１９年</a:t>
            </a:r>
            <a:r>
              <a:rPr lang="en-US" altLang="ja-JP" b="1" dirty="0">
                <a:solidFill>
                  <a:schemeClr val="tx1"/>
                </a:solidFill>
              </a:rPr>
              <a:t>9</a:t>
            </a:r>
            <a:r>
              <a:rPr lang="ja-JP" altLang="en-US" sz="1800" b="1" dirty="0">
                <a:solidFill>
                  <a:schemeClr val="tx1"/>
                </a:solidFill>
              </a:rPr>
              <a:t>月</a:t>
            </a:r>
            <a:r>
              <a:rPr lang="en-US" altLang="ja-JP" b="1" dirty="0">
                <a:solidFill>
                  <a:schemeClr val="tx1"/>
                </a:solidFill>
              </a:rPr>
              <a:t>26</a:t>
            </a:r>
            <a:r>
              <a:rPr lang="ja-JP" altLang="en-US" sz="1800" b="1" dirty="0">
                <a:solidFill>
                  <a:schemeClr val="tx1"/>
                </a:solidFill>
              </a:rPr>
              <a:t>日（木）</a:t>
            </a:r>
            <a:r>
              <a:rPr lang="en-US" altLang="ja-JP" sz="2000" b="1" dirty="0">
                <a:solidFill>
                  <a:schemeClr val="tx1"/>
                </a:solidFill>
              </a:rPr>
              <a:t>13:00</a:t>
            </a:r>
            <a:r>
              <a:rPr lang="ja-JP" altLang="en-US" sz="2000" b="1" dirty="0">
                <a:solidFill>
                  <a:schemeClr val="tx1"/>
                </a:solidFill>
              </a:rPr>
              <a:t>～</a:t>
            </a:r>
            <a:r>
              <a:rPr lang="en-US" altLang="ja-JP" sz="2000" b="1" dirty="0">
                <a:solidFill>
                  <a:schemeClr val="tx1"/>
                </a:solidFill>
              </a:rPr>
              <a:t>17:00</a:t>
            </a:r>
            <a:endParaRPr lang="en-US" altLang="ja-JP" sz="2800" b="1" dirty="0">
              <a:solidFill>
                <a:schemeClr val="tx1"/>
              </a:solidFill>
            </a:endParaRPr>
          </a:p>
          <a:p>
            <a:pPr defTabSz="990570">
              <a:lnSpc>
                <a:spcPct val="90000"/>
              </a:lnSpc>
            </a:pPr>
            <a:r>
              <a:rPr lang="ja-JP" altLang="en-US" sz="2000" b="1" dirty="0">
                <a:solidFill>
                  <a:schemeClr val="tx1"/>
                </a:solidFill>
              </a:rPr>
              <a:t>会　場：ＰＦＵクリエイティブサービス 株式会社 </a:t>
            </a:r>
            <a:endParaRPr lang="en-US" altLang="ja-JP" sz="2000" b="1" dirty="0">
              <a:solidFill>
                <a:schemeClr val="tx1"/>
              </a:solidFill>
            </a:endParaRPr>
          </a:p>
          <a:p>
            <a:pPr defTabSz="990570">
              <a:lnSpc>
                <a:spcPct val="90000"/>
              </a:lnSpc>
            </a:pPr>
            <a:r>
              <a:rPr lang="ja-JP" altLang="en-US" sz="2000" b="1" dirty="0">
                <a:solidFill>
                  <a:schemeClr val="tx1"/>
                </a:solidFill>
              </a:rPr>
              <a:t>　　　　</a:t>
            </a:r>
            <a:r>
              <a:rPr lang="ja-JP" altLang="en-US" sz="1400" b="1" dirty="0">
                <a:solidFill>
                  <a:schemeClr val="tx1"/>
                </a:solidFill>
              </a:rPr>
              <a:t>（石川県かほく市宇野気ヌ </a:t>
            </a:r>
            <a:r>
              <a:rPr lang="en-US" altLang="ja-JP" sz="1400" b="1" dirty="0">
                <a:solidFill>
                  <a:schemeClr val="tx1"/>
                </a:solidFill>
              </a:rPr>
              <a:t>98-2</a:t>
            </a:r>
            <a:r>
              <a:rPr lang="ja-JP" altLang="en-US" sz="1400" b="1" dirty="0">
                <a:solidFill>
                  <a:schemeClr val="tx1"/>
                </a:solidFill>
              </a:rPr>
              <a:t>　</a:t>
            </a:r>
            <a:r>
              <a:rPr lang="en-US" altLang="ja-JP" sz="1400" b="1" dirty="0">
                <a:solidFill>
                  <a:schemeClr val="tx1"/>
                </a:solidFill>
              </a:rPr>
              <a:t>TEL 076-283-8625</a:t>
            </a:r>
            <a:r>
              <a:rPr lang="ja-JP" altLang="en-US" sz="1400" b="1" dirty="0">
                <a:solidFill>
                  <a:schemeClr val="tx1"/>
                </a:solidFill>
              </a:rPr>
              <a:t>）</a:t>
            </a:r>
            <a:endParaRPr lang="en-US" altLang="ja-JP" sz="1400" b="1" dirty="0">
              <a:solidFill>
                <a:schemeClr val="tx1"/>
              </a:solidFill>
            </a:endParaRPr>
          </a:p>
          <a:p>
            <a:pPr defTabSz="990570">
              <a:lnSpc>
                <a:spcPct val="90000"/>
              </a:lnSpc>
            </a:pPr>
            <a:r>
              <a:rPr lang="ja-JP" altLang="en-US" sz="2000" b="1" dirty="0">
                <a:solidFill>
                  <a:schemeClr val="tx1"/>
                </a:solidFill>
              </a:rPr>
              <a:t>定　員：先着限定３０名　　</a:t>
            </a:r>
            <a:endParaRPr lang="en-US" altLang="ja-JP" sz="2000" b="1" dirty="0">
              <a:solidFill>
                <a:schemeClr val="tx1"/>
              </a:solidFill>
            </a:endParaRPr>
          </a:p>
          <a:p>
            <a:pPr defTabSz="990570">
              <a:lnSpc>
                <a:spcPct val="90000"/>
              </a:lnSpc>
            </a:pPr>
            <a:r>
              <a:rPr lang="ja-JP" altLang="en-US" sz="2000" b="1" dirty="0">
                <a:solidFill>
                  <a:schemeClr val="tx1"/>
                </a:solidFill>
              </a:rPr>
              <a:t>参加費：</a:t>
            </a:r>
            <a:r>
              <a:rPr lang="ja-JP" altLang="en-US" sz="1400" b="1" dirty="0">
                <a:solidFill>
                  <a:schemeClr val="tx1"/>
                </a:solidFill>
              </a:rPr>
              <a:t>お一人様 </a:t>
            </a:r>
            <a:r>
              <a:rPr lang="en-US" altLang="ja-JP" sz="2000" b="1" dirty="0">
                <a:solidFill>
                  <a:schemeClr val="tx1"/>
                </a:solidFill>
              </a:rPr>
              <a:t>10,000</a:t>
            </a:r>
            <a:r>
              <a:rPr lang="ja-JP" altLang="en-US" sz="2000" b="1" dirty="0">
                <a:solidFill>
                  <a:schemeClr val="tx1"/>
                </a:solidFill>
              </a:rPr>
              <a:t>円</a:t>
            </a:r>
            <a:r>
              <a:rPr lang="en-US" altLang="ja-JP" sz="1100" b="1" dirty="0">
                <a:solidFill>
                  <a:schemeClr val="tx1"/>
                </a:solidFill>
              </a:rPr>
              <a:t>(</a:t>
            </a:r>
            <a:r>
              <a:rPr lang="ja-JP" altLang="en-US" sz="1100" b="1" dirty="0">
                <a:solidFill>
                  <a:schemeClr val="tx1"/>
                </a:solidFill>
              </a:rPr>
              <a:t>消費税込み</a:t>
            </a:r>
            <a:r>
              <a:rPr lang="en-US" altLang="ja-JP" sz="1100" b="1" dirty="0">
                <a:solidFill>
                  <a:schemeClr val="tx1"/>
                </a:solidFill>
              </a:rPr>
              <a:t>) </a:t>
            </a:r>
            <a:r>
              <a:rPr lang="ja-JP" altLang="en-US" sz="1100" b="1" dirty="0">
                <a:solidFill>
                  <a:schemeClr val="tx1"/>
                </a:solidFill>
              </a:rPr>
              <a:t>　当日、受付でお支払い、領収書発行します</a:t>
            </a:r>
            <a:br>
              <a:rPr lang="en-US" altLang="ja-JP" sz="1400" b="1" dirty="0">
                <a:solidFill>
                  <a:schemeClr val="tx1"/>
                </a:solidFill>
              </a:rPr>
            </a:br>
            <a:r>
              <a:rPr lang="ja-JP" altLang="en-US" sz="1400" b="1" dirty="0">
                <a:solidFill>
                  <a:schemeClr val="tx1"/>
                </a:solidFill>
              </a:rPr>
              <a:t>主　催　　　</a:t>
            </a:r>
            <a:r>
              <a:rPr lang="en-US" altLang="ja-JP" sz="1400" b="1" dirty="0">
                <a:solidFill>
                  <a:schemeClr val="tx1"/>
                </a:solidFill>
              </a:rPr>
              <a:t>(</a:t>
            </a:r>
            <a:r>
              <a:rPr lang="ja-JP" altLang="en-US" sz="1400" b="1" dirty="0">
                <a:solidFill>
                  <a:schemeClr val="tx1"/>
                </a:solidFill>
              </a:rPr>
              <a:t>一社</a:t>
            </a:r>
            <a:r>
              <a:rPr lang="en-US" altLang="ja-JP" sz="1400" b="1" dirty="0">
                <a:solidFill>
                  <a:schemeClr val="tx1"/>
                </a:solidFill>
              </a:rPr>
              <a:t>)</a:t>
            </a:r>
            <a:r>
              <a:rPr lang="ja-JP" altLang="en-US" sz="1400" b="1" dirty="0">
                <a:solidFill>
                  <a:schemeClr val="tx1"/>
                </a:solidFill>
              </a:rPr>
              <a:t>石川県情報システム工業会</a:t>
            </a:r>
            <a:endParaRPr lang="en-US" altLang="ja-JP" sz="1200" b="1" dirty="0">
              <a:solidFill>
                <a:schemeClr val="tx1"/>
              </a:solidFill>
            </a:endParaRPr>
          </a:p>
          <a:p>
            <a:pPr defTabSz="990570">
              <a:lnSpc>
                <a:spcPct val="90000"/>
              </a:lnSpc>
            </a:pPr>
            <a:r>
              <a:rPr lang="ja-JP" altLang="en-US" sz="1400" b="1" dirty="0">
                <a:solidFill>
                  <a:schemeClr val="tx1"/>
                </a:solidFill>
              </a:rPr>
              <a:t>後　援　 　（一社）石川県経営者協会</a:t>
            </a:r>
            <a:endParaRPr lang="en-US" altLang="ja-JP" sz="1400" b="1" dirty="0">
              <a:solidFill>
                <a:schemeClr val="tx1"/>
              </a:solidFill>
            </a:endParaRPr>
          </a:p>
          <a:p>
            <a:pPr defTabSz="990570">
              <a:lnSpc>
                <a:spcPct val="90000"/>
              </a:lnSpc>
            </a:pPr>
            <a:r>
              <a:rPr lang="ja-JP" altLang="en-US" sz="1400" b="1" dirty="0">
                <a:solidFill>
                  <a:schemeClr val="tx1"/>
                </a:solidFill>
              </a:rPr>
              <a:t>　　　　</a:t>
            </a:r>
            <a:endParaRPr lang="en-US" altLang="ja-JP" sz="2000" b="1" dirty="0">
              <a:solidFill>
                <a:schemeClr val="tx1"/>
              </a:solidFill>
            </a:endParaRPr>
          </a:p>
        </p:txBody>
      </p:sp>
      <p:graphicFrame>
        <p:nvGraphicFramePr>
          <p:cNvPr id="16" name="表 15"/>
          <p:cNvGraphicFramePr>
            <a:graphicFrameLocks noGrp="1"/>
          </p:cNvGraphicFramePr>
          <p:nvPr>
            <p:extLst>
              <p:ext uri="{D42A27DB-BD31-4B8C-83A1-F6EECF244321}">
                <p14:modId xmlns:p14="http://schemas.microsoft.com/office/powerpoint/2010/main" val="1977025557"/>
              </p:ext>
            </p:extLst>
          </p:nvPr>
        </p:nvGraphicFramePr>
        <p:xfrm>
          <a:off x="134431" y="7401272"/>
          <a:ext cx="6606938" cy="1603199"/>
        </p:xfrm>
        <a:graphic>
          <a:graphicData uri="http://schemas.openxmlformats.org/drawingml/2006/table">
            <a:tbl>
              <a:tblPr firstRow="1" bandRow="1">
                <a:tableStyleId>{5C22544A-7EE6-4342-B048-85BDC9FD1C3A}</a:tableStyleId>
              </a:tblPr>
              <a:tblGrid>
                <a:gridCol w="1350353">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2232249">
                  <a:extLst>
                    <a:ext uri="{9D8B030D-6E8A-4147-A177-3AD203B41FA5}">
                      <a16:colId xmlns:a16="http://schemas.microsoft.com/office/drawing/2014/main" val="20004"/>
                    </a:ext>
                  </a:extLst>
                </a:gridCol>
              </a:tblGrid>
              <a:tr h="394082">
                <a:tc>
                  <a:txBody>
                    <a:bodyPr/>
                    <a:lstStyle/>
                    <a:p>
                      <a:pPr algn="ctr"/>
                      <a:r>
                        <a:rPr kumimoji="1" lang="ja-JP" altLang="en-US" sz="1500" dirty="0"/>
                        <a:t>会社名</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ja-JP" altLang="en-US" sz="1500" dirty="0"/>
                        <a:t>役職</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ja-JP" altLang="en-US" sz="1500" dirty="0"/>
                        <a:t>氏名</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ja-JP" altLang="en-US" sz="1500" dirty="0"/>
                        <a:t>電話番号</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en-US" altLang="ja-JP" sz="1500" dirty="0"/>
                        <a:t>E-mail</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extLst>
                  <a:ext uri="{0D108BD9-81ED-4DB2-BD59-A6C34878D82A}">
                    <a16:rowId xmlns:a16="http://schemas.microsoft.com/office/drawing/2014/main" val="10000"/>
                  </a:ext>
                </a:extLst>
              </a:tr>
              <a:tr h="403039">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extLst>
                  <a:ext uri="{0D108BD9-81ED-4DB2-BD59-A6C34878D82A}">
                    <a16:rowId xmlns:a16="http://schemas.microsoft.com/office/drawing/2014/main" val="10001"/>
                  </a:ext>
                </a:extLst>
              </a:tr>
              <a:tr h="403039">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extLst>
                  <a:ext uri="{0D108BD9-81ED-4DB2-BD59-A6C34878D82A}">
                    <a16:rowId xmlns:a16="http://schemas.microsoft.com/office/drawing/2014/main" val="10002"/>
                  </a:ext>
                </a:extLst>
              </a:tr>
              <a:tr h="403039">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extLst>
                  <a:ext uri="{0D108BD9-81ED-4DB2-BD59-A6C34878D82A}">
                    <a16:rowId xmlns:a16="http://schemas.microsoft.com/office/drawing/2014/main" val="2957279477"/>
                  </a:ext>
                </a:extLst>
              </a:tr>
            </a:tbl>
          </a:graphicData>
        </a:graphic>
      </p:graphicFrame>
      <p:sp>
        <p:nvSpPr>
          <p:cNvPr id="17" name="タイトル 1"/>
          <p:cNvSpPr txBox="1">
            <a:spLocks/>
          </p:cNvSpPr>
          <p:nvPr/>
        </p:nvSpPr>
        <p:spPr>
          <a:xfrm>
            <a:off x="116631" y="6836539"/>
            <a:ext cx="6885383" cy="469584"/>
          </a:xfrm>
          <a:prstGeom prst="rect">
            <a:avLst/>
          </a:prstGeom>
          <a:noFill/>
        </p:spPr>
        <p:txBody>
          <a:bodyPr vert="horz" anchor="ctr">
            <a:noAutofit/>
          </a:bodyPr>
          <a:lstStyle>
            <a:lvl1pPr algn="l" rtl="0" eaLnBrk="1" latinLnBrk="0" hangingPunct="1">
              <a:spcBef>
                <a:spcPct val="0"/>
              </a:spcBef>
              <a:buNone/>
              <a:defRPr kumimoji="1" sz="4400" kern="1200">
                <a:solidFill>
                  <a:schemeClr val="bg1"/>
                </a:solidFill>
                <a:latin typeface="+mj-lt"/>
                <a:ea typeface="+mj-ea"/>
                <a:cs typeface="+mj-cs"/>
              </a:defRPr>
            </a:lvl1pPr>
          </a:lstStyle>
          <a:p>
            <a:pPr defTabSz="990570"/>
            <a:r>
              <a:rPr lang="en-US" altLang="ja-JP" sz="1600" b="1" dirty="0">
                <a:solidFill>
                  <a:schemeClr val="tx1"/>
                </a:solidFill>
              </a:rPr>
              <a:t>※</a:t>
            </a:r>
            <a:r>
              <a:rPr lang="ja-JP" altLang="en-US" sz="1600" b="1" dirty="0">
                <a:solidFill>
                  <a:schemeClr val="tx1"/>
                </a:solidFill>
              </a:rPr>
              <a:t>参加申込は、下記にご記入の上、メール又は</a:t>
            </a:r>
            <a:r>
              <a:rPr lang="en-US" altLang="ja-JP" sz="1600" b="1" dirty="0">
                <a:solidFill>
                  <a:schemeClr val="tx1"/>
                </a:solidFill>
              </a:rPr>
              <a:t>FAX</a:t>
            </a:r>
            <a:r>
              <a:rPr lang="ja-JP" altLang="en-US" sz="1600" b="1" dirty="0" err="1">
                <a:solidFill>
                  <a:schemeClr val="tx1"/>
                </a:solidFill>
              </a:rPr>
              <a:t>にて</a:t>
            </a:r>
            <a:r>
              <a:rPr lang="ja-JP" altLang="en-US" sz="1600" b="1" dirty="0">
                <a:solidFill>
                  <a:schemeClr val="tx1"/>
                </a:solidFill>
              </a:rPr>
              <a:t>お送りください。</a:t>
            </a:r>
            <a:endParaRPr lang="en-US" altLang="ja-JP" sz="1600" b="1" dirty="0">
              <a:solidFill>
                <a:schemeClr val="tx1"/>
              </a:solidFill>
            </a:endParaRPr>
          </a:p>
          <a:p>
            <a:pPr defTabSz="990570"/>
            <a:r>
              <a:rPr lang="ja-JP" altLang="en-US" sz="1600" b="1" dirty="0">
                <a:solidFill>
                  <a:schemeClr val="tx1"/>
                </a:solidFill>
              </a:rPr>
              <a:t>　（お申込締切／２０１９年９月１２日（木））　</a:t>
            </a:r>
          </a:p>
        </p:txBody>
      </p:sp>
      <p:cxnSp>
        <p:nvCxnSpPr>
          <p:cNvPr id="5" name="直線コネクタ 4"/>
          <p:cNvCxnSpPr/>
          <p:nvPr/>
        </p:nvCxnSpPr>
        <p:spPr>
          <a:xfrm>
            <a:off x="1412776" y="9091928"/>
            <a:ext cx="0" cy="81407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F286E679-2821-4FF0-9AFF-8A8EF81FD4A6}"/>
              </a:ext>
            </a:extLst>
          </p:cNvPr>
          <p:cNvSpPr/>
          <p:nvPr/>
        </p:nvSpPr>
        <p:spPr>
          <a:xfrm>
            <a:off x="87905" y="1136576"/>
            <a:ext cx="6715885" cy="2239074"/>
          </a:xfrm>
          <a:prstGeom prst="rect">
            <a:avLst/>
          </a:prstGeom>
        </p:spPr>
        <p:txBody>
          <a:bodyPr wrap="square">
            <a:spAutoFit/>
          </a:bodyPr>
          <a:lstStyle/>
          <a:p>
            <a:pPr>
              <a:spcAft>
                <a:spcPts val="300"/>
              </a:spcAft>
            </a:pPr>
            <a:r>
              <a:rPr lang="en-US" altLang="ja-JP" sz="1200" b="1" dirty="0"/>
              <a:t> 『</a:t>
            </a:r>
            <a:r>
              <a:rPr lang="ja-JP" altLang="en-US" sz="1200" b="1" dirty="0"/>
              <a:t>労働生産性の国際比較</a:t>
            </a:r>
            <a:r>
              <a:rPr lang="en-US" altLang="ja-JP" sz="1200" b="1" dirty="0"/>
              <a:t>2018</a:t>
            </a:r>
            <a:r>
              <a:rPr lang="ja-JP" altLang="en-US" sz="1200" b="1" dirty="0"/>
              <a:t>年版</a:t>
            </a:r>
            <a:r>
              <a:rPr lang="en-US" altLang="ja-JP" sz="1200" b="1" dirty="0"/>
              <a:t>』</a:t>
            </a:r>
            <a:r>
              <a:rPr lang="ja-JP" altLang="en-US" sz="1200" b="1" dirty="0"/>
              <a:t>（</a:t>
            </a:r>
            <a:r>
              <a:rPr lang="ja-JP" altLang="en-US" sz="1200" b="1" dirty="0">
                <a:solidFill>
                  <a:prstClr val="black"/>
                </a:solidFill>
              </a:rPr>
              <a:t>日本生産性本部）によれば</a:t>
            </a:r>
            <a:r>
              <a:rPr lang="ja-JP" altLang="en-US" sz="1200" b="1" dirty="0"/>
              <a:t>、日本の生産性はＯＥＣＤ加盟国</a:t>
            </a:r>
            <a:r>
              <a:rPr lang="en-US" altLang="ja-JP" sz="1200" b="1" dirty="0"/>
              <a:t>36</a:t>
            </a:r>
            <a:r>
              <a:rPr lang="ja-JP" altLang="en-US" sz="1200" b="1" dirty="0"/>
              <a:t>か国中</a:t>
            </a:r>
            <a:r>
              <a:rPr lang="en-US" altLang="ja-JP" sz="1200" b="1" dirty="0"/>
              <a:t>20</a:t>
            </a:r>
            <a:r>
              <a:rPr lang="ja-JP" altLang="en-US" sz="1200" b="1" dirty="0"/>
              <a:t>位。業務改革の立ち遅れが目立つ事務部門の影響が大きいとも言われています。</a:t>
            </a:r>
            <a:endParaRPr lang="en-US" altLang="ja-JP" sz="1200" b="1" dirty="0"/>
          </a:p>
          <a:p>
            <a:pPr>
              <a:spcAft>
                <a:spcPts val="300"/>
              </a:spcAft>
            </a:pPr>
            <a:r>
              <a:rPr lang="ja-JP" altLang="en-US" sz="1200" b="1" dirty="0"/>
              <a:t>　毎日当たり前のように行っている事務作業の中に、実は多くのムダが潜んでいます。「この仕事は本当に必要なのか？」「もっとよいやり方はないのか？」という問題意識を持つことから改善はスタートします。</a:t>
            </a:r>
            <a:endParaRPr lang="en-US" altLang="ja-JP" sz="1200" b="1" dirty="0"/>
          </a:p>
          <a:p>
            <a:pPr>
              <a:spcAft>
                <a:spcPts val="300"/>
              </a:spcAft>
            </a:pPr>
            <a:r>
              <a:rPr lang="ja-JP" altLang="en-US" sz="1200" b="1" dirty="0"/>
              <a:t>　ＰＦＵクリエイティブサービス㈱では、</a:t>
            </a:r>
            <a:r>
              <a:rPr lang="en-US" altLang="ja-JP" sz="1200" b="1" dirty="0"/>
              <a:t>2011</a:t>
            </a:r>
            <a:r>
              <a:rPr lang="ja-JP" altLang="en-US" sz="1200" b="1" dirty="0"/>
              <a:t>年にスタートした</a:t>
            </a:r>
            <a:r>
              <a:rPr lang="en-US" altLang="ja-JP" sz="1200" b="1" dirty="0"/>
              <a:t>『</a:t>
            </a:r>
            <a:r>
              <a:rPr lang="ja-JP" altLang="en-US" sz="1200" b="1" dirty="0"/>
              <a:t>徹底３Ｓ活動</a:t>
            </a:r>
            <a:r>
              <a:rPr lang="en-US" altLang="ja-JP" sz="1200" b="1" dirty="0"/>
              <a:t>』</a:t>
            </a:r>
            <a:r>
              <a:rPr lang="ja-JP" altLang="en-US" sz="1200" b="1" dirty="0"/>
              <a:t>（３Ｓをベースにした発見型改善活動）によって、事務担当者が自ら業務を改善し、ＩＣＴ化やペーパーレス化も進めて、</a:t>
            </a:r>
            <a:r>
              <a:rPr lang="ja-JP" altLang="en-US" sz="1200" b="1" dirty="0">
                <a:solidFill>
                  <a:prstClr val="black"/>
                </a:solidFill>
              </a:rPr>
              <a:t>テレワーク</a:t>
            </a:r>
            <a:r>
              <a:rPr lang="ja-JP" altLang="en-US" sz="1200" b="1" dirty="0"/>
              <a:t>や長期休暇取得が可能になりました。</a:t>
            </a:r>
            <a:endParaRPr lang="en-US" altLang="ja-JP" sz="1200" b="1" dirty="0"/>
          </a:p>
          <a:p>
            <a:pPr>
              <a:spcAft>
                <a:spcPts val="300"/>
              </a:spcAft>
            </a:pPr>
            <a:r>
              <a:rPr lang="ja-JP" altLang="en-US" sz="1200" b="1" dirty="0"/>
              <a:t>　本講座では、事務部門の方を対象に、同社の取組み事例を学びます。「仕事のムダをなくしたい」「仕事のやり方を抜本的に改善したい」など</a:t>
            </a:r>
            <a:r>
              <a:rPr lang="en-US" altLang="ja-JP" sz="1200" b="1" dirty="0"/>
              <a:t>､</a:t>
            </a:r>
            <a:r>
              <a:rPr lang="ja-JP" altLang="en-US" sz="1200" b="1" dirty="0"/>
              <a:t>問題意識をお持ちの中小企業の方のご参加をお待ちしております。</a:t>
            </a:r>
          </a:p>
        </p:txBody>
      </p:sp>
      <p:sp>
        <p:nvSpPr>
          <p:cNvPr id="8" name="テキスト ボックス 7">
            <a:extLst>
              <a:ext uri="{FF2B5EF4-FFF2-40B4-BE49-F238E27FC236}">
                <a16:creationId xmlns:a16="http://schemas.microsoft.com/office/drawing/2014/main" id="{6EAB59E7-9068-4B48-84E4-E738DA11C86A}"/>
              </a:ext>
            </a:extLst>
          </p:cNvPr>
          <p:cNvSpPr txBox="1"/>
          <p:nvPr/>
        </p:nvSpPr>
        <p:spPr>
          <a:xfrm>
            <a:off x="620688" y="3323238"/>
            <a:ext cx="3279293" cy="261610"/>
          </a:xfrm>
          <a:prstGeom prst="rect">
            <a:avLst/>
          </a:prstGeom>
          <a:noFill/>
        </p:spPr>
        <p:txBody>
          <a:bodyPr wrap="square" rtlCol="0">
            <a:spAutoFit/>
          </a:bodyPr>
          <a:lstStyle/>
          <a:p>
            <a:r>
              <a:rPr kumimoji="1" lang="ja-JP" altLang="en-US" sz="1100" b="1" dirty="0">
                <a:solidFill>
                  <a:srgbClr val="FF0000"/>
                </a:solidFill>
              </a:rPr>
              <a:t>見学先　</a:t>
            </a:r>
            <a:r>
              <a:rPr kumimoji="1" lang="en-US" altLang="ja-JP" sz="1100" b="1" dirty="0">
                <a:solidFill>
                  <a:srgbClr val="FF0000"/>
                </a:solidFill>
              </a:rPr>
              <a:t>PFU</a:t>
            </a:r>
            <a:r>
              <a:rPr kumimoji="1" lang="ja-JP" altLang="en-US" sz="1100" b="1" dirty="0">
                <a:solidFill>
                  <a:srgbClr val="FF0000"/>
                </a:solidFill>
              </a:rPr>
              <a:t>クリエイティブサービス株式会社</a:t>
            </a:r>
          </a:p>
        </p:txBody>
      </p:sp>
      <p:sp>
        <p:nvSpPr>
          <p:cNvPr id="18" name="テキスト ボックス 17">
            <a:extLst>
              <a:ext uri="{FF2B5EF4-FFF2-40B4-BE49-F238E27FC236}">
                <a16:creationId xmlns:a16="http://schemas.microsoft.com/office/drawing/2014/main" id="{9FF5BCE6-67FA-4D35-98C1-5E6BB9ABD724}"/>
              </a:ext>
            </a:extLst>
          </p:cNvPr>
          <p:cNvSpPr txBox="1"/>
          <p:nvPr/>
        </p:nvSpPr>
        <p:spPr>
          <a:xfrm>
            <a:off x="4118110" y="3298550"/>
            <a:ext cx="1714500" cy="261610"/>
          </a:xfrm>
          <a:prstGeom prst="rect">
            <a:avLst/>
          </a:prstGeom>
          <a:noFill/>
        </p:spPr>
        <p:txBody>
          <a:bodyPr wrap="square" rtlCol="0">
            <a:spAutoFit/>
          </a:bodyPr>
          <a:lstStyle/>
          <a:p>
            <a:r>
              <a:rPr kumimoji="1" lang="ja-JP" altLang="en-US" sz="1050" b="1" dirty="0">
                <a:solidFill>
                  <a:srgbClr val="FF0000"/>
                </a:solidFill>
              </a:rPr>
              <a:t>同社　事務作業風景</a:t>
            </a:r>
          </a:p>
        </p:txBody>
      </p:sp>
    </p:spTree>
    <p:extLst>
      <p:ext uri="{BB962C8B-B14F-4D97-AF65-F5344CB8AC3E}">
        <p14:creationId xmlns:p14="http://schemas.microsoft.com/office/powerpoint/2010/main" val="3171951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a:extLst>
              <a:ext uri="{FF2B5EF4-FFF2-40B4-BE49-F238E27FC236}">
                <a16:creationId xmlns:a16="http://schemas.microsoft.com/office/drawing/2014/main" id="{B3BFADF6-0405-4F45-99A8-584280A9F23C}"/>
              </a:ext>
            </a:extLst>
          </p:cNvPr>
          <p:cNvSpPr txBox="1">
            <a:spLocks/>
          </p:cNvSpPr>
          <p:nvPr/>
        </p:nvSpPr>
        <p:spPr>
          <a:xfrm>
            <a:off x="296652" y="432338"/>
            <a:ext cx="6264696" cy="1743052"/>
          </a:xfrm>
          <a:prstGeom prst="rect">
            <a:avLst/>
          </a:prstGeom>
        </p:spPr>
        <p:txBody>
          <a:bodyPr vert="horz" rtlCol="0">
            <a:noAutofit/>
          </a:bodyPr>
          <a:lstStyle>
            <a:lvl1pPr marL="0" indent="0" algn="ctr" rtl="0" eaLnBrk="1" latinLnBrk="0" hangingPunct="1">
              <a:spcBef>
                <a:spcPct val="20000"/>
              </a:spcBef>
              <a:buClr>
                <a:srgbClr val="C00000"/>
              </a:buClr>
              <a:buSzPct val="80000"/>
              <a:buFont typeface="Wingdings"/>
              <a:buNone/>
              <a:defRPr kumimoji="1" sz="3200" baseline="0">
                <a:solidFill>
                  <a:schemeClr val="tx2"/>
                </a:solidFill>
                <a:latin typeface="+mn-lt"/>
                <a:ea typeface="+mn-ea"/>
                <a:cs typeface="+mn-cs"/>
              </a:defRPr>
            </a:lvl1pPr>
            <a:lvl2pPr marL="457200" indent="0" algn="ctr" rtl="0" eaLnBrk="1" latinLnBrk="0" hangingPunct="1">
              <a:spcBef>
                <a:spcPct val="20000"/>
              </a:spcBef>
              <a:buClr>
                <a:srgbClr val="C00000"/>
              </a:buClr>
              <a:buSzPct val="65000"/>
              <a:buFont typeface="Wingdings"/>
              <a:buNone/>
              <a:defRPr kumimoji="1" sz="2800" baseline="0">
                <a:solidFill>
                  <a:schemeClr val="tx1">
                    <a:tint val="75000"/>
                  </a:schemeClr>
                </a:solidFill>
                <a:latin typeface="+mn-lt"/>
                <a:ea typeface="+mn-ea"/>
                <a:cs typeface="+mn-cs"/>
              </a:defRPr>
            </a:lvl2pPr>
            <a:lvl3pPr marL="914400" indent="0" algn="ctr" rtl="0" eaLnBrk="1" latinLnBrk="0" hangingPunct="1">
              <a:spcBef>
                <a:spcPct val="20000"/>
              </a:spcBef>
              <a:buClr>
                <a:srgbClr val="C00000"/>
              </a:buClr>
              <a:buSzPct val="60000"/>
              <a:buFont typeface="Wingdings"/>
              <a:buNone/>
              <a:defRPr kumimoji="1" sz="2400" baseline="0">
                <a:solidFill>
                  <a:schemeClr val="tx1">
                    <a:tint val="75000"/>
                  </a:schemeClr>
                </a:solidFill>
                <a:latin typeface="+mn-lt"/>
                <a:ea typeface="+mn-ea"/>
                <a:cs typeface="+mn-cs"/>
              </a:defRPr>
            </a:lvl3pPr>
            <a:lvl4pPr marL="1371600" indent="0" algn="ctr" rtl="0" eaLnBrk="1" latinLnBrk="0" hangingPunct="1">
              <a:spcBef>
                <a:spcPct val="20000"/>
              </a:spcBef>
              <a:buClr>
                <a:schemeClr val="accent1"/>
              </a:buClr>
              <a:buSzPct val="60000"/>
              <a:buFont typeface="Wingdings"/>
              <a:buNone/>
              <a:defRPr kumimoji="1" sz="2000" baseline="0">
                <a:solidFill>
                  <a:schemeClr val="tx1">
                    <a:tint val="75000"/>
                  </a:schemeClr>
                </a:solidFill>
                <a:latin typeface="+mn-lt"/>
                <a:ea typeface="+mn-ea"/>
                <a:cs typeface="+mn-cs"/>
              </a:defRPr>
            </a:lvl4pPr>
            <a:lvl5pPr marL="1828800" indent="0" algn="ctr" rtl="0" eaLnBrk="1" latinLnBrk="0" hangingPunct="1">
              <a:spcBef>
                <a:spcPct val="20000"/>
              </a:spcBef>
              <a:buClr>
                <a:schemeClr val="accent1"/>
              </a:buClr>
              <a:buSzPct val="55000"/>
              <a:buFont typeface="Wingdings"/>
              <a:buNone/>
              <a:defRPr kumimoji="1" sz="2000" baseline="0">
                <a:solidFill>
                  <a:schemeClr val="tx1">
                    <a:tint val="75000"/>
                  </a:schemeClr>
                </a:solidFill>
                <a:latin typeface="+mn-lt"/>
                <a:ea typeface="+mn-ea"/>
                <a:cs typeface="+mn-cs"/>
              </a:defRPr>
            </a:lvl5pPr>
            <a:lvl6pPr marL="2286000" indent="0" algn="ctr" rtl="0" eaLnBrk="1" latinLnBrk="0" hangingPunct="1">
              <a:spcBef>
                <a:spcPct val="20000"/>
              </a:spcBef>
              <a:buClr>
                <a:schemeClr val="accent1"/>
              </a:buClr>
              <a:buSzPct val="50000"/>
              <a:buFont typeface="Wingdings"/>
              <a:buNone/>
              <a:defRPr kumimoji="1" sz="1900">
                <a:solidFill>
                  <a:schemeClr val="tx1">
                    <a:tint val="75000"/>
                  </a:schemeClr>
                </a:solidFill>
                <a:latin typeface="+mn-lt"/>
                <a:ea typeface="+mn-ea"/>
                <a:cs typeface="+mn-cs"/>
              </a:defRPr>
            </a:lvl6pPr>
            <a:lvl7pPr marL="27432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7pPr>
            <a:lvl8pPr marL="32004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8pPr>
            <a:lvl9pPr marL="36576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9pPr>
          </a:lstStyle>
          <a:p>
            <a:pPr algn="l"/>
            <a:r>
              <a:rPr lang="ja-JP" altLang="en-US" sz="2000" b="1" kern="0" dirty="0">
                <a:solidFill>
                  <a:schemeClr val="accent4">
                    <a:lumMod val="75000"/>
                  </a:schemeClr>
                </a:solidFill>
                <a:latin typeface="ＭＳ ゴシック" panose="020B0609070205080204" pitchFamily="49" charset="-128"/>
                <a:ea typeface="ＭＳ ゴシック" panose="020B0609070205080204" pitchFamily="49" charset="-128"/>
              </a:rPr>
              <a:t>ＰＦＵクリエイティブサービス</a:t>
            </a:r>
            <a:r>
              <a:rPr lang="ja-JP" altLang="en-US" sz="1800" b="1" kern="0" dirty="0">
                <a:solidFill>
                  <a:schemeClr val="accent4">
                    <a:lumMod val="75000"/>
                  </a:schemeClr>
                </a:solidFill>
                <a:latin typeface="ＭＳ ゴシック" panose="020B0609070205080204" pitchFamily="49" charset="-128"/>
                <a:ea typeface="ＭＳ ゴシック" panose="020B0609070205080204" pitchFamily="49" charset="-128"/>
              </a:rPr>
              <a:t>株式会社 紹介</a:t>
            </a:r>
            <a:endParaRPr lang="en-US" altLang="ja-JP" sz="1800" b="1" kern="0" dirty="0">
              <a:solidFill>
                <a:schemeClr val="accent4">
                  <a:lumMod val="75000"/>
                </a:schemeClr>
              </a:solidFill>
              <a:latin typeface="ＭＳ ゴシック" panose="020B0609070205080204" pitchFamily="49" charset="-128"/>
              <a:ea typeface="ＭＳ ゴシック" panose="020B0609070205080204" pitchFamily="49" charset="-128"/>
            </a:endParaRPr>
          </a:p>
          <a:p>
            <a:pPr algn="l"/>
            <a:r>
              <a:rPr lang="en-US" altLang="ja-JP" sz="1400" b="1" kern="0" dirty="0">
                <a:solidFill>
                  <a:schemeClr val="tx1"/>
                </a:solidFill>
                <a:latin typeface="ＭＳ ゴシック" panose="020B0609070205080204" pitchFamily="49" charset="-128"/>
                <a:ea typeface="ＭＳ ゴシック" panose="020B0609070205080204" pitchFamily="49" charset="-128"/>
              </a:rPr>
              <a:t>PFU</a:t>
            </a:r>
            <a:r>
              <a:rPr lang="ja-JP" altLang="en-US" sz="1400" b="1" kern="0" dirty="0">
                <a:solidFill>
                  <a:schemeClr val="tx1"/>
                </a:solidFill>
                <a:latin typeface="ＭＳ ゴシック" panose="020B0609070205080204" pitchFamily="49" charset="-128"/>
                <a:ea typeface="ＭＳ ゴシック" panose="020B0609070205080204" pitchFamily="49" charset="-128"/>
              </a:rPr>
              <a:t>グループのシェアードサービス会社として、人事・総務・経理事務などのバックオフィス機能を一手に担っているのが同社。 </a:t>
            </a:r>
            <a:br>
              <a:rPr lang="en-US" altLang="ja-JP" sz="1400" b="1" kern="0" dirty="0">
                <a:solidFill>
                  <a:schemeClr val="tx1"/>
                </a:solidFill>
                <a:latin typeface="ＭＳ ゴシック" panose="020B0609070205080204" pitchFamily="49" charset="-128"/>
                <a:ea typeface="ＭＳ ゴシック" panose="020B0609070205080204" pitchFamily="49" charset="-128"/>
              </a:rPr>
            </a:br>
            <a:r>
              <a:rPr lang="ja-JP" altLang="en-US" sz="1400" b="1" kern="0" dirty="0">
                <a:solidFill>
                  <a:schemeClr val="tx1"/>
                </a:solidFill>
                <a:latin typeface="ＭＳ ゴシック" panose="020B0609070205080204" pitchFamily="49" charset="-128"/>
                <a:ea typeface="ＭＳ ゴシック" panose="020B0609070205080204" pitchFamily="49" charset="-128"/>
              </a:rPr>
              <a:t>膨大な事務作業をいかに効率的に行い、顧客満足度と社員の働きがいを高い水準で両立させる真の「働き方改革」を実現するかを命題に掲げ、８６名の社員が日々改善に取り組んでいる。 </a:t>
            </a:r>
          </a:p>
        </p:txBody>
      </p:sp>
      <p:sp>
        <p:nvSpPr>
          <p:cNvPr id="6" name="サブタイトル 2">
            <a:extLst>
              <a:ext uri="{FF2B5EF4-FFF2-40B4-BE49-F238E27FC236}">
                <a16:creationId xmlns:a16="http://schemas.microsoft.com/office/drawing/2014/main" id="{5EAD0E02-ED1E-4D4E-AA64-0A12DD52D781}"/>
              </a:ext>
            </a:extLst>
          </p:cNvPr>
          <p:cNvSpPr txBox="1">
            <a:spLocks/>
          </p:cNvSpPr>
          <p:nvPr/>
        </p:nvSpPr>
        <p:spPr>
          <a:xfrm>
            <a:off x="296652" y="2072680"/>
            <a:ext cx="6264696" cy="7509748"/>
          </a:xfrm>
          <a:prstGeom prst="rect">
            <a:avLst/>
          </a:prstGeom>
          <a:ln>
            <a:solidFill>
              <a:schemeClr val="accent2"/>
            </a:solidFill>
          </a:ln>
        </p:spPr>
        <p:txBody>
          <a:bodyPr vert="horz" rtlCol="0">
            <a:spAutoFit/>
          </a:bodyPr>
          <a:lstStyle>
            <a:lvl1pPr marL="0" indent="0" algn="ctr" rtl="0" eaLnBrk="1" latinLnBrk="0" hangingPunct="1">
              <a:spcBef>
                <a:spcPct val="20000"/>
              </a:spcBef>
              <a:buClr>
                <a:srgbClr val="C00000"/>
              </a:buClr>
              <a:buSzPct val="80000"/>
              <a:buFont typeface="Wingdings"/>
              <a:buNone/>
              <a:defRPr kumimoji="1" sz="3200" baseline="0">
                <a:solidFill>
                  <a:schemeClr val="tx2"/>
                </a:solidFill>
                <a:latin typeface="+mn-lt"/>
                <a:ea typeface="+mn-ea"/>
                <a:cs typeface="+mn-cs"/>
              </a:defRPr>
            </a:lvl1pPr>
            <a:lvl2pPr marL="457200" indent="0" algn="ctr" rtl="0" eaLnBrk="1" latinLnBrk="0" hangingPunct="1">
              <a:spcBef>
                <a:spcPct val="20000"/>
              </a:spcBef>
              <a:buClr>
                <a:srgbClr val="C00000"/>
              </a:buClr>
              <a:buSzPct val="65000"/>
              <a:buFont typeface="Wingdings"/>
              <a:buNone/>
              <a:defRPr kumimoji="1" sz="2800" baseline="0">
                <a:solidFill>
                  <a:schemeClr val="tx1">
                    <a:tint val="75000"/>
                  </a:schemeClr>
                </a:solidFill>
                <a:latin typeface="+mn-lt"/>
                <a:ea typeface="+mn-ea"/>
                <a:cs typeface="+mn-cs"/>
              </a:defRPr>
            </a:lvl2pPr>
            <a:lvl3pPr marL="914400" indent="0" algn="ctr" rtl="0" eaLnBrk="1" latinLnBrk="0" hangingPunct="1">
              <a:spcBef>
                <a:spcPct val="20000"/>
              </a:spcBef>
              <a:buClr>
                <a:srgbClr val="C00000"/>
              </a:buClr>
              <a:buSzPct val="60000"/>
              <a:buFont typeface="Wingdings"/>
              <a:buNone/>
              <a:defRPr kumimoji="1" sz="2400" baseline="0">
                <a:solidFill>
                  <a:schemeClr val="tx1">
                    <a:tint val="75000"/>
                  </a:schemeClr>
                </a:solidFill>
                <a:latin typeface="+mn-lt"/>
                <a:ea typeface="+mn-ea"/>
                <a:cs typeface="+mn-cs"/>
              </a:defRPr>
            </a:lvl3pPr>
            <a:lvl4pPr marL="1371600" indent="0" algn="ctr" rtl="0" eaLnBrk="1" latinLnBrk="0" hangingPunct="1">
              <a:spcBef>
                <a:spcPct val="20000"/>
              </a:spcBef>
              <a:buClr>
                <a:schemeClr val="accent1"/>
              </a:buClr>
              <a:buSzPct val="60000"/>
              <a:buFont typeface="Wingdings"/>
              <a:buNone/>
              <a:defRPr kumimoji="1" sz="2000" baseline="0">
                <a:solidFill>
                  <a:schemeClr val="tx1">
                    <a:tint val="75000"/>
                  </a:schemeClr>
                </a:solidFill>
                <a:latin typeface="+mn-lt"/>
                <a:ea typeface="+mn-ea"/>
                <a:cs typeface="+mn-cs"/>
              </a:defRPr>
            </a:lvl4pPr>
            <a:lvl5pPr marL="1828800" indent="0" algn="ctr" rtl="0" eaLnBrk="1" latinLnBrk="0" hangingPunct="1">
              <a:spcBef>
                <a:spcPct val="20000"/>
              </a:spcBef>
              <a:buClr>
                <a:schemeClr val="accent1"/>
              </a:buClr>
              <a:buSzPct val="55000"/>
              <a:buFont typeface="Wingdings"/>
              <a:buNone/>
              <a:defRPr kumimoji="1" sz="2000" baseline="0">
                <a:solidFill>
                  <a:schemeClr val="tx1">
                    <a:tint val="75000"/>
                  </a:schemeClr>
                </a:solidFill>
                <a:latin typeface="+mn-lt"/>
                <a:ea typeface="+mn-ea"/>
                <a:cs typeface="+mn-cs"/>
              </a:defRPr>
            </a:lvl5pPr>
            <a:lvl6pPr marL="2286000" indent="0" algn="ctr" rtl="0" eaLnBrk="1" latinLnBrk="0" hangingPunct="1">
              <a:spcBef>
                <a:spcPct val="20000"/>
              </a:spcBef>
              <a:buClr>
                <a:schemeClr val="accent1"/>
              </a:buClr>
              <a:buSzPct val="50000"/>
              <a:buFont typeface="Wingdings"/>
              <a:buNone/>
              <a:defRPr kumimoji="1" sz="1900">
                <a:solidFill>
                  <a:schemeClr val="tx1">
                    <a:tint val="75000"/>
                  </a:schemeClr>
                </a:solidFill>
                <a:latin typeface="+mn-lt"/>
                <a:ea typeface="+mn-ea"/>
                <a:cs typeface="+mn-cs"/>
              </a:defRPr>
            </a:lvl6pPr>
            <a:lvl7pPr marL="27432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7pPr>
            <a:lvl8pPr marL="32004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8pPr>
            <a:lvl9pPr marL="36576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9pPr>
          </a:lstStyle>
          <a:p>
            <a:pPr algn="l">
              <a:spcBef>
                <a:spcPts val="0"/>
              </a:spcBef>
            </a:pPr>
            <a:r>
              <a:rPr lang="ja-JP" altLang="en-US" sz="2000" b="1" kern="0" dirty="0">
                <a:solidFill>
                  <a:schemeClr val="accent4">
                    <a:lumMod val="75000"/>
                  </a:schemeClr>
                </a:solidFill>
                <a:latin typeface="ＭＳ ゴシック" panose="020B0609070205080204" pitchFamily="49" charset="-128"/>
                <a:ea typeface="ＭＳ ゴシック" panose="020B0609070205080204" pitchFamily="49" charset="-128"/>
              </a:rPr>
              <a:t>研修プログラム（</a:t>
            </a:r>
            <a:r>
              <a:rPr lang="en-US" altLang="ja-JP" sz="2000" b="1" kern="0" dirty="0">
                <a:solidFill>
                  <a:schemeClr val="accent4">
                    <a:lumMod val="75000"/>
                  </a:schemeClr>
                </a:solidFill>
                <a:latin typeface="ＭＳ ゴシック" panose="020B0609070205080204" pitchFamily="49" charset="-128"/>
                <a:ea typeface="ＭＳ ゴシック" panose="020B0609070205080204" pitchFamily="49" charset="-128"/>
              </a:rPr>
              <a:t>13:00</a:t>
            </a:r>
            <a:r>
              <a:rPr lang="ja-JP" altLang="en-US" sz="2000" b="1" kern="0" dirty="0">
                <a:solidFill>
                  <a:schemeClr val="accent4">
                    <a:lumMod val="75000"/>
                  </a:schemeClr>
                </a:solidFill>
                <a:latin typeface="ＭＳ ゴシック" panose="020B0609070205080204" pitchFamily="49" charset="-128"/>
                <a:ea typeface="ＭＳ ゴシック" panose="020B0609070205080204" pitchFamily="49" charset="-128"/>
              </a:rPr>
              <a:t>～</a:t>
            </a:r>
            <a:r>
              <a:rPr lang="en-US" altLang="ja-JP" sz="2000" b="1" kern="0" dirty="0">
                <a:solidFill>
                  <a:schemeClr val="accent4">
                    <a:lumMod val="75000"/>
                  </a:schemeClr>
                </a:solidFill>
                <a:latin typeface="ＭＳ ゴシック" panose="020B0609070205080204" pitchFamily="49" charset="-128"/>
                <a:ea typeface="ＭＳ ゴシック" panose="020B0609070205080204" pitchFamily="49" charset="-128"/>
              </a:rPr>
              <a:t>17:00</a:t>
            </a:r>
            <a:r>
              <a:rPr lang="ja-JP" altLang="en-US" sz="2000" b="1" kern="0" dirty="0">
                <a:solidFill>
                  <a:schemeClr val="accent4">
                    <a:lumMod val="75000"/>
                  </a:schemeClr>
                </a:solidFill>
                <a:latin typeface="ＭＳ ゴシック" panose="020B0609070205080204" pitchFamily="49" charset="-128"/>
                <a:ea typeface="ＭＳ ゴシック" panose="020B0609070205080204" pitchFamily="49" charset="-128"/>
              </a:rPr>
              <a:t>）</a:t>
            </a:r>
            <a:endParaRPr lang="en-US" altLang="ja-JP" sz="2000" b="1" kern="0" dirty="0">
              <a:solidFill>
                <a:schemeClr val="accent4">
                  <a:lumMod val="75000"/>
                </a:schemeClr>
              </a:solidFill>
              <a:latin typeface="ＭＳ ゴシック" panose="020B0609070205080204" pitchFamily="49" charset="-128"/>
              <a:ea typeface="ＭＳ ゴシック" panose="020B0609070205080204" pitchFamily="49" charset="-128"/>
            </a:endParaRPr>
          </a:p>
          <a:p>
            <a:pPr algn="l">
              <a:spcBef>
                <a:spcPts val="0"/>
              </a:spcBef>
            </a:pPr>
            <a:endParaRPr lang="en-US" altLang="ja-JP" sz="1800" b="1" kern="0" dirty="0">
              <a:solidFill>
                <a:schemeClr val="accent4">
                  <a:lumMod val="75000"/>
                </a:schemeClr>
              </a:solidFill>
              <a:latin typeface="ＭＳ ゴシック" panose="020B0609070205080204" pitchFamily="49" charset="-128"/>
              <a:ea typeface="ＭＳ ゴシック" panose="020B0609070205080204" pitchFamily="49" charset="-128"/>
            </a:endParaRPr>
          </a:p>
          <a:p>
            <a:pPr algn="l">
              <a:spcBef>
                <a:spcPts val="0"/>
              </a:spcBef>
            </a:pPr>
            <a:r>
              <a:rPr lang="en-US" altLang="ja-JP" sz="1800" b="1" kern="0" dirty="0">
                <a:solidFill>
                  <a:schemeClr val="tx1"/>
                </a:solidFill>
                <a:latin typeface="ＭＳ ゴシック" panose="020B0609070205080204" pitchFamily="49" charset="-128"/>
                <a:ea typeface="ＭＳ ゴシック" panose="020B0609070205080204" pitchFamily="49" charset="-128"/>
              </a:rPr>
              <a:t>1. </a:t>
            </a:r>
            <a:r>
              <a:rPr lang="ja-JP" altLang="en-US" sz="1800" b="1" kern="0" dirty="0">
                <a:solidFill>
                  <a:schemeClr val="tx1"/>
                </a:solidFill>
                <a:latin typeface="ＭＳ ゴシック" panose="020B0609070205080204" pitchFamily="49" charset="-128"/>
                <a:ea typeface="ＭＳ ゴシック" panose="020B0609070205080204" pitchFamily="49" charset="-128"/>
              </a:rPr>
              <a:t>働き方改革と事務改善  </a:t>
            </a:r>
            <a:r>
              <a:rPr lang="en-US" altLang="ja-JP" sz="1800" b="1" kern="0" dirty="0">
                <a:solidFill>
                  <a:schemeClr val="tx1"/>
                </a:solidFill>
                <a:latin typeface="ＭＳ ゴシック" panose="020B0609070205080204" pitchFamily="49" charset="-128"/>
                <a:ea typeface="ＭＳ ゴシック" panose="020B0609070205080204" pitchFamily="49" charset="-128"/>
              </a:rPr>
              <a:t>(</a:t>
            </a:r>
            <a:r>
              <a:rPr lang="ja-JP" altLang="en-US" sz="1800" b="1" kern="0" dirty="0">
                <a:solidFill>
                  <a:schemeClr val="tx1"/>
                </a:solidFill>
                <a:latin typeface="ＭＳ ゴシック" panose="020B0609070205080204" pitchFamily="49" charset="-128"/>
                <a:ea typeface="ＭＳ ゴシック" panose="020B0609070205080204" pitchFamily="49" charset="-128"/>
              </a:rPr>
              <a:t>約</a:t>
            </a:r>
            <a:r>
              <a:rPr lang="en-US" altLang="ja-JP" sz="1800" b="1" kern="0" dirty="0">
                <a:solidFill>
                  <a:schemeClr val="tx1"/>
                </a:solidFill>
                <a:latin typeface="ＭＳ ゴシック" panose="020B0609070205080204" pitchFamily="49" charset="-128"/>
                <a:ea typeface="ＭＳ ゴシック" panose="020B0609070205080204" pitchFamily="49" charset="-128"/>
              </a:rPr>
              <a:t>20</a:t>
            </a:r>
            <a:r>
              <a:rPr lang="ja-JP" altLang="en-US" sz="1800" b="1" kern="0" dirty="0">
                <a:solidFill>
                  <a:schemeClr val="tx1"/>
                </a:solidFill>
                <a:latin typeface="ＭＳ ゴシック" panose="020B0609070205080204" pitchFamily="49" charset="-128"/>
                <a:ea typeface="ＭＳ ゴシック" panose="020B0609070205080204" pitchFamily="49" charset="-128"/>
              </a:rPr>
              <a:t>分</a:t>
            </a:r>
            <a:r>
              <a:rPr lang="en-US" altLang="ja-JP" sz="1800" b="1" kern="0" dirty="0">
                <a:solidFill>
                  <a:schemeClr val="tx1"/>
                </a:solidFill>
                <a:latin typeface="ＭＳ ゴシック" panose="020B0609070205080204" pitchFamily="49" charset="-128"/>
                <a:ea typeface="ＭＳ ゴシック" panose="020B0609070205080204" pitchFamily="49" charset="-128"/>
              </a:rPr>
              <a:t>) </a:t>
            </a:r>
          </a:p>
          <a:p>
            <a:pPr algn="l">
              <a:spcBef>
                <a:spcPts val="0"/>
              </a:spcBef>
            </a:pPr>
            <a:r>
              <a:rPr lang="ja-JP" altLang="en-US" sz="1600" b="1" kern="0" dirty="0">
                <a:solidFill>
                  <a:schemeClr val="tx1"/>
                </a:solidFill>
                <a:latin typeface="ＭＳ ゴシック" panose="020B0609070205080204" pitchFamily="49" charset="-128"/>
                <a:ea typeface="ＭＳ ゴシック" panose="020B0609070205080204" pitchFamily="49" charset="-128"/>
              </a:rPr>
              <a:t>　</a:t>
            </a:r>
            <a:r>
              <a:rPr lang="ja-JP" altLang="en-US" sz="1400" b="1" kern="0" dirty="0">
                <a:solidFill>
                  <a:schemeClr val="tx1"/>
                </a:solidFill>
                <a:latin typeface="ＭＳ ゴシック" panose="020B0609070205080204" pitchFamily="49" charset="-128"/>
                <a:ea typeface="ＭＳ ゴシック" panose="020B0609070205080204" pitchFamily="49" charset="-128"/>
              </a:rPr>
              <a:t>・働き方改革の目的とは？　・何から始めたら良いのか？</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en-US" altLang="ja-JP" sz="1800" b="1" kern="0" dirty="0">
                <a:solidFill>
                  <a:schemeClr val="tx1"/>
                </a:solidFill>
                <a:latin typeface="ＭＳ ゴシック" panose="020B0609070205080204" pitchFamily="49" charset="-128"/>
                <a:ea typeface="ＭＳ ゴシック" panose="020B0609070205080204" pitchFamily="49" charset="-128"/>
              </a:rPr>
              <a:t>2. </a:t>
            </a:r>
            <a:r>
              <a:rPr lang="ja-JP" altLang="en-US" sz="1800" b="1" kern="0" dirty="0">
                <a:solidFill>
                  <a:schemeClr val="tx1"/>
                </a:solidFill>
                <a:latin typeface="ＭＳ ゴシック" panose="020B0609070205080204" pitchFamily="49" charset="-128"/>
                <a:ea typeface="ＭＳ ゴシック" panose="020B0609070205080204" pitchFamily="49" charset="-128"/>
              </a:rPr>
              <a:t>事務改善で大幅な効率化  </a:t>
            </a:r>
            <a:r>
              <a:rPr lang="en-US" altLang="ja-JP" sz="1800" b="1" kern="0" dirty="0">
                <a:solidFill>
                  <a:schemeClr val="tx1"/>
                </a:solidFill>
                <a:latin typeface="ＭＳ ゴシック" panose="020B0609070205080204" pitchFamily="49" charset="-128"/>
                <a:ea typeface="ＭＳ ゴシック" panose="020B0609070205080204" pitchFamily="49" charset="-128"/>
              </a:rPr>
              <a:t>(</a:t>
            </a:r>
            <a:r>
              <a:rPr lang="ja-JP" altLang="en-US" sz="1800" b="1" kern="0" dirty="0">
                <a:solidFill>
                  <a:schemeClr val="tx1"/>
                </a:solidFill>
                <a:latin typeface="ＭＳ ゴシック" panose="020B0609070205080204" pitchFamily="49" charset="-128"/>
                <a:ea typeface="ＭＳ ゴシック" panose="020B0609070205080204" pitchFamily="49" charset="-128"/>
              </a:rPr>
              <a:t>約</a:t>
            </a:r>
            <a:r>
              <a:rPr lang="en-US" altLang="ja-JP" sz="1800" b="1" kern="0" dirty="0">
                <a:solidFill>
                  <a:schemeClr val="tx1"/>
                </a:solidFill>
                <a:latin typeface="ＭＳ ゴシック" panose="020B0609070205080204" pitchFamily="49" charset="-128"/>
                <a:ea typeface="ＭＳ ゴシック" panose="020B0609070205080204" pitchFamily="49" charset="-128"/>
              </a:rPr>
              <a:t>30</a:t>
            </a:r>
            <a:r>
              <a:rPr lang="ja-JP" altLang="en-US" sz="1800" b="1" kern="0" dirty="0">
                <a:solidFill>
                  <a:schemeClr val="tx1"/>
                </a:solidFill>
                <a:latin typeface="ＭＳ ゴシック" panose="020B0609070205080204" pitchFamily="49" charset="-128"/>
                <a:ea typeface="ＭＳ ゴシック" panose="020B0609070205080204" pitchFamily="49" charset="-128"/>
              </a:rPr>
              <a:t>分）</a:t>
            </a:r>
            <a:r>
              <a:rPr lang="en-US" altLang="ja-JP" sz="1800" b="1" kern="0" dirty="0">
                <a:solidFill>
                  <a:schemeClr val="tx1"/>
                </a:solidFill>
                <a:latin typeface="ＭＳ ゴシック" panose="020B0609070205080204" pitchFamily="49" charset="-128"/>
                <a:ea typeface="ＭＳ ゴシック" panose="020B0609070205080204" pitchFamily="49" charset="-128"/>
              </a:rPr>
              <a:t> </a:t>
            </a:r>
          </a:p>
          <a:p>
            <a:pPr algn="l">
              <a:spcBef>
                <a:spcPts val="0"/>
              </a:spcBef>
            </a:pPr>
            <a:r>
              <a:rPr lang="ja-JP" altLang="en-US" sz="1400" b="1" kern="0" dirty="0">
                <a:solidFill>
                  <a:schemeClr val="tx1"/>
                </a:solidFill>
                <a:latin typeface="ＭＳ ゴシック" panose="020B0609070205080204" pitchFamily="49" charset="-128"/>
                <a:ea typeface="ＭＳ ゴシック" panose="020B0609070205080204" pitchFamily="49" charset="-128"/>
              </a:rPr>
              <a:t>　Ｓｔｅｐ１　場所とモノの</a:t>
            </a:r>
            <a:r>
              <a:rPr kumimoji="0" lang="ja-JP" altLang="en-US" sz="1400" b="1" kern="0" dirty="0">
                <a:solidFill>
                  <a:prstClr val="black"/>
                </a:solidFill>
                <a:latin typeface="ＭＳ ゴシック" panose="020B0609070205080204" pitchFamily="49" charset="-128"/>
                <a:ea typeface="ＭＳ ゴシック" panose="020B0609070205080204" pitchFamily="49" charset="-128"/>
              </a:rPr>
              <a:t>３</a:t>
            </a:r>
            <a:r>
              <a:rPr kumimoji="0" lang="en-US" altLang="ja-JP" sz="1400" b="1" kern="0" dirty="0">
                <a:solidFill>
                  <a:prstClr val="black"/>
                </a:solidFill>
                <a:latin typeface="ＭＳ ゴシック" panose="020B0609070205080204" pitchFamily="49" charset="-128"/>
                <a:ea typeface="ＭＳ ゴシック" panose="020B0609070205080204" pitchFamily="49" charset="-128"/>
              </a:rPr>
              <a:t>S</a:t>
            </a:r>
            <a:r>
              <a:rPr kumimoji="0" lang="ja-JP" altLang="en-US" sz="1400" b="1" kern="0" dirty="0">
                <a:solidFill>
                  <a:prstClr val="black"/>
                </a:solidFill>
                <a:latin typeface="ＭＳ ゴシック" panose="020B0609070205080204" pitchFamily="49" charset="-128"/>
                <a:ea typeface="ＭＳ ゴシック" panose="020B0609070205080204" pitchFamily="49" charset="-128"/>
              </a:rPr>
              <a:t>活動</a:t>
            </a:r>
            <a:r>
              <a:rPr lang="ja-JP" altLang="en-US" sz="1400" b="1" kern="0" dirty="0">
                <a:solidFill>
                  <a:schemeClr val="tx1"/>
                </a:solidFill>
                <a:latin typeface="ＭＳ ゴシック" panose="020B0609070205080204" pitchFamily="49" charset="-128"/>
                <a:ea typeface="ＭＳ ゴシック" panose="020B0609070205080204" pitchFamily="49" charset="-128"/>
              </a:rPr>
              <a:t>で改善マインド作り　</a:t>
            </a:r>
            <a:br>
              <a:rPr lang="en-US" altLang="ja-JP" sz="1400" b="1" kern="0" dirty="0">
                <a:solidFill>
                  <a:schemeClr val="tx1"/>
                </a:solidFill>
                <a:latin typeface="ＭＳ ゴシック" panose="020B0609070205080204" pitchFamily="49" charset="-128"/>
                <a:ea typeface="ＭＳ ゴシック" panose="020B0609070205080204" pitchFamily="49" charset="-128"/>
              </a:rPr>
            </a:br>
            <a:r>
              <a:rPr lang="ja-JP" altLang="en-US" sz="1400" b="1" kern="0" dirty="0">
                <a:solidFill>
                  <a:schemeClr val="tx1"/>
                </a:solidFill>
                <a:latin typeface="ＭＳ ゴシック" panose="020B0609070205080204" pitchFamily="49" charset="-128"/>
                <a:ea typeface="ＭＳ ゴシック" panose="020B0609070205080204" pitchFamily="49" charset="-128"/>
              </a:rPr>
              <a:t>　Ｓｔｅｐ２　自律的に発見型の改善が継続する職場　</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ja-JP" altLang="en-US" sz="1400" b="1" kern="0" dirty="0">
                <a:solidFill>
                  <a:schemeClr val="tx1"/>
                </a:solidFill>
                <a:latin typeface="ＭＳ ゴシック" panose="020B0609070205080204" pitchFamily="49" charset="-128"/>
                <a:ea typeface="ＭＳ ゴシック" panose="020B0609070205080204" pitchFamily="49" charset="-128"/>
              </a:rPr>
              <a:t>　Ｓｔｅｐ３　</a:t>
            </a:r>
            <a:r>
              <a:rPr lang="en-US" altLang="ja-JP" sz="1400" b="1" kern="0" dirty="0">
                <a:solidFill>
                  <a:schemeClr val="tx1"/>
                </a:solidFill>
                <a:latin typeface="ＭＳ ゴシック" panose="020B0609070205080204" pitchFamily="49" charset="-128"/>
                <a:ea typeface="ＭＳ ゴシック" panose="020B0609070205080204" pitchFamily="49" charset="-128"/>
              </a:rPr>
              <a:t>ICT</a:t>
            </a:r>
            <a:r>
              <a:rPr lang="ja-JP" altLang="en-US" sz="1400" b="1" kern="0" dirty="0">
                <a:solidFill>
                  <a:schemeClr val="tx1"/>
                </a:solidFill>
                <a:latin typeface="ＭＳ ゴシック" panose="020B0609070205080204" pitchFamily="49" charset="-128"/>
                <a:ea typeface="ＭＳ ゴシック" panose="020B0609070205080204" pitchFamily="49" charset="-128"/>
              </a:rPr>
              <a:t>の活用（ペーパーレス、テレワーク、ＲＰＡ　他）　</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endParaRPr lang="en-US" altLang="ja-JP" sz="16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spcAft>
                <a:spcPts val="600"/>
              </a:spcAft>
            </a:pPr>
            <a:r>
              <a:rPr lang="en-US" altLang="ja-JP" sz="1800" b="1" kern="0" dirty="0">
                <a:solidFill>
                  <a:schemeClr val="tx1"/>
                </a:solidFill>
                <a:latin typeface="ＭＳ ゴシック" panose="020B0609070205080204" pitchFamily="49" charset="-128"/>
                <a:ea typeface="ＭＳ ゴシック" panose="020B0609070205080204" pitchFamily="49" charset="-128"/>
              </a:rPr>
              <a:t>3. </a:t>
            </a:r>
            <a:r>
              <a:rPr lang="ja-JP" altLang="en-US" sz="1800" b="1" kern="0" dirty="0">
                <a:solidFill>
                  <a:schemeClr val="tx1"/>
                </a:solidFill>
                <a:latin typeface="ＭＳ ゴシック" panose="020B0609070205080204" pitchFamily="49" charset="-128"/>
                <a:ea typeface="ＭＳ ゴシック" panose="020B0609070205080204" pitchFamily="49" charset="-128"/>
              </a:rPr>
              <a:t>事務改善の具体例紹介</a:t>
            </a:r>
            <a:r>
              <a:rPr lang="en-US" altLang="ja-JP" sz="1800" b="1" kern="0" dirty="0">
                <a:solidFill>
                  <a:schemeClr val="tx1"/>
                </a:solidFill>
                <a:latin typeface="ＭＳ ゴシック" panose="020B0609070205080204" pitchFamily="49" charset="-128"/>
                <a:ea typeface="ＭＳ ゴシック" panose="020B0609070205080204" pitchFamily="49" charset="-128"/>
              </a:rPr>
              <a:t>  (</a:t>
            </a:r>
            <a:r>
              <a:rPr lang="ja-JP" altLang="en-US" sz="1800" b="1" kern="0" dirty="0">
                <a:solidFill>
                  <a:schemeClr val="tx1"/>
                </a:solidFill>
                <a:latin typeface="ＭＳ ゴシック" panose="020B0609070205080204" pitchFamily="49" charset="-128"/>
                <a:ea typeface="ＭＳ ゴシック" panose="020B0609070205080204" pitchFamily="49" charset="-128"/>
              </a:rPr>
              <a:t>約</a:t>
            </a:r>
            <a:r>
              <a:rPr lang="en-US" altLang="ja-JP" sz="1800" b="1" kern="0" dirty="0">
                <a:solidFill>
                  <a:schemeClr val="tx1"/>
                </a:solidFill>
                <a:latin typeface="ＭＳ ゴシック" panose="020B0609070205080204" pitchFamily="49" charset="-128"/>
                <a:ea typeface="ＭＳ ゴシック" panose="020B0609070205080204" pitchFamily="49" charset="-128"/>
              </a:rPr>
              <a:t>60</a:t>
            </a:r>
            <a:r>
              <a:rPr lang="ja-JP" altLang="en-US" sz="1800" b="1" kern="0" dirty="0">
                <a:solidFill>
                  <a:schemeClr val="tx1"/>
                </a:solidFill>
                <a:latin typeface="ＭＳ ゴシック" panose="020B0609070205080204" pitchFamily="49" charset="-128"/>
                <a:ea typeface="ＭＳ ゴシック" panose="020B0609070205080204" pitchFamily="49" charset="-128"/>
              </a:rPr>
              <a:t>分</a:t>
            </a:r>
            <a:r>
              <a:rPr lang="en-US" altLang="ja-JP" sz="1800" b="1" kern="0" dirty="0">
                <a:solidFill>
                  <a:schemeClr val="tx1"/>
                </a:solidFill>
                <a:latin typeface="ＭＳ ゴシック" panose="020B0609070205080204" pitchFamily="49" charset="-128"/>
                <a:ea typeface="ＭＳ ゴシック" panose="020B0609070205080204" pitchFamily="49" charset="-128"/>
              </a:rPr>
              <a:t>)  </a:t>
            </a:r>
          </a:p>
          <a:p>
            <a:pPr algn="l">
              <a:spcBef>
                <a:spcPts val="0"/>
              </a:spcBef>
            </a:pPr>
            <a:r>
              <a:rPr lang="ja-JP" altLang="en-US" sz="1600" b="1" kern="0" dirty="0">
                <a:solidFill>
                  <a:schemeClr val="tx1"/>
                </a:solidFill>
                <a:latin typeface="ＭＳ ゴシック" panose="020B0609070205080204" pitchFamily="49" charset="-128"/>
                <a:ea typeface="ＭＳ ゴシック" panose="020B0609070205080204" pitchFamily="49" charset="-128"/>
              </a:rPr>
              <a:t>　Ｓｔｅｐ</a:t>
            </a:r>
            <a:r>
              <a:rPr lang="en-US" altLang="ja-JP" sz="1600" b="1" kern="0" dirty="0">
                <a:solidFill>
                  <a:schemeClr val="tx1"/>
                </a:solidFill>
                <a:latin typeface="ＭＳ ゴシック" panose="020B0609070205080204" pitchFamily="49" charset="-128"/>
                <a:ea typeface="ＭＳ ゴシック" panose="020B0609070205080204" pitchFamily="49" charset="-128"/>
              </a:rPr>
              <a:t>1 </a:t>
            </a:r>
          </a:p>
          <a:p>
            <a:pPr algn="l">
              <a:spcBef>
                <a:spcPts val="0"/>
              </a:spcBef>
            </a:pPr>
            <a:r>
              <a:rPr lang="ja-JP" altLang="en-US" sz="1600" b="1" kern="0" dirty="0">
                <a:solidFill>
                  <a:schemeClr val="tx1"/>
                </a:solidFill>
                <a:latin typeface="ＭＳ ゴシック" panose="020B0609070205080204" pitchFamily="49" charset="-128"/>
                <a:ea typeface="ＭＳ ゴシック" panose="020B0609070205080204" pitchFamily="49" charset="-128"/>
              </a:rPr>
              <a:t>　　場所モノの３Ｓ  </a:t>
            </a:r>
            <a:endParaRPr lang="en-US" altLang="ja-JP" sz="16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spcAft>
                <a:spcPts val="600"/>
              </a:spcAft>
            </a:pPr>
            <a:r>
              <a:rPr lang="ja-JP" altLang="en-US" sz="1400" b="1" kern="0" dirty="0">
                <a:solidFill>
                  <a:schemeClr val="tx1"/>
                </a:solidFill>
                <a:latin typeface="ＭＳ ゴシック" panose="020B0609070205080204" pitchFamily="49" charset="-128"/>
                <a:ea typeface="ＭＳ ゴシック" panose="020B0609070205080204" pitchFamily="49" charset="-128"/>
              </a:rPr>
              <a:t>　　・キャビネットの“整理”と“整頓”</a:t>
            </a:r>
            <a:r>
              <a:rPr lang="en-US" altLang="ja-JP" sz="1400" b="1" kern="0" dirty="0">
                <a:solidFill>
                  <a:schemeClr val="tx1"/>
                </a:solidFill>
                <a:latin typeface="ＭＳ ゴシック" panose="020B0609070205080204" pitchFamily="49" charset="-128"/>
                <a:ea typeface="ＭＳ ゴシック" panose="020B0609070205080204" pitchFamily="49" charset="-128"/>
              </a:rPr>
              <a:t> </a:t>
            </a:r>
            <a:r>
              <a:rPr lang="ja-JP" altLang="en-US" sz="1400" b="1" kern="0" dirty="0">
                <a:solidFill>
                  <a:schemeClr val="tx1"/>
                </a:solidFill>
                <a:latin typeface="ＭＳ ゴシック" panose="020B0609070205080204" pitchFamily="49" charset="-128"/>
                <a:ea typeface="ＭＳ ゴシック" panose="020B0609070205080204" pitchFamily="49" charset="-128"/>
              </a:rPr>
              <a:t>・文具の共有</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ja-JP" altLang="en-US" sz="1600" b="1" kern="0" dirty="0">
                <a:solidFill>
                  <a:schemeClr val="tx1"/>
                </a:solidFill>
                <a:latin typeface="ＭＳ ゴシック" panose="020B0609070205080204" pitchFamily="49" charset="-128"/>
                <a:ea typeface="ＭＳ ゴシック" panose="020B0609070205080204" pitchFamily="49" charset="-128"/>
              </a:rPr>
              <a:t>　Ｓｔｅｐ２</a:t>
            </a:r>
          </a:p>
          <a:p>
            <a:pPr algn="l">
              <a:spcBef>
                <a:spcPts val="0"/>
              </a:spcBef>
            </a:pPr>
            <a:r>
              <a:rPr lang="ja-JP" altLang="en-US" sz="1600" b="1" kern="0" dirty="0">
                <a:solidFill>
                  <a:schemeClr val="tx1"/>
                </a:solidFill>
                <a:latin typeface="ＭＳ ゴシック" panose="020B0609070205080204" pitchFamily="49" charset="-128"/>
                <a:ea typeface="ＭＳ ゴシック" panose="020B0609070205080204" pitchFamily="49" charset="-128"/>
              </a:rPr>
              <a:t>　　情報の３Ｓ</a:t>
            </a:r>
            <a:endParaRPr lang="en-US" altLang="ja-JP" sz="16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spcAft>
                <a:spcPts val="600"/>
              </a:spcAft>
            </a:pPr>
            <a:r>
              <a:rPr lang="ja-JP" altLang="en-US" sz="1400" b="1" kern="0" dirty="0">
                <a:solidFill>
                  <a:schemeClr val="tx1"/>
                </a:solidFill>
                <a:latin typeface="ＭＳ ゴシック" panose="020B0609070205080204" pitchFamily="49" charset="-128"/>
                <a:ea typeface="ＭＳ ゴシック" panose="020B0609070205080204" pitchFamily="49" charset="-128"/>
              </a:rPr>
              <a:t>　　・</a:t>
            </a:r>
            <a:r>
              <a:rPr lang="en-US" altLang="ja-JP" sz="1400" b="1" kern="0" dirty="0">
                <a:solidFill>
                  <a:schemeClr val="tx1"/>
                </a:solidFill>
                <a:latin typeface="ＭＳ ゴシック" panose="020B0609070205080204" pitchFamily="49" charset="-128"/>
                <a:ea typeface="ＭＳ ゴシック" panose="020B0609070205080204" pitchFamily="49" charset="-128"/>
              </a:rPr>
              <a:t>｢</a:t>
            </a:r>
            <a:r>
              <a:rPr lang="ja-JP" altLang="en-US" sz="1400" b="1" kern="0" dirty="0">
                <a:solidFill>
                  <a:schemeClr val="tx1"/>
                </a:solidFill>
                <a:latin typeface="ＭＳ ゴシック" panose="020B0609070205080204" pitchFamily="49" charset="-128"/>
                <a:ea typeface="ＭＳ ゴシック" panose="020B0609070205080204" pitchFamily="49" charset="-128"/>
              </a:rPr>
              <a:t>決算ススムくん</a:t>
            </a:r>
            <a:r>
              <a:rPr lang="en-US" altLang="ja-JP" sz="1400" b="1" kern="0" dirty="0">
                <a:solidFill>
                  <a:schemeClr val="tx1"/>
                </a:solidFill>
                <a:latin typeface="ＭＳ ゴシック" panose="020B0609070205080204" pitchFamily="49" charset="-128"/>
                <a:ea typeface="ＭＳ ゴシック" panose="020B0609070205080204" pitchFamily="49" charset="-128"/>
              </a:rPr>
              <a:t>｣</a:t>
            </a:r>
            <a:r>
              <a:rPr lang="ja-JP" altLang="en-US" sz="1400" b="1" kern="0" dirty="0">
                <a:solidFill>
                  <a:schemeClr val="tx1"/>
                </a:solidFill>
                <a:latin typeface="ＭＳ ゴシック" panose="020B0609070205080204" pitchFamily="49" charset="-128"/>
                <a:ea typeface="ＭＳ ゴシック" panose="020B0609070205080204" pitchFamily="49" charset="-128"/>
              </a:rPr>
              <a:t>　・</a:t>
            </a:r>
            <a:r>
              <a:rPr lang="en-US" altLang="ja-JP" sz="1400" b="1" kern="0" dirty="0">
                <a:solidFill>
                  <a:schemeClr val="tx1"/>
                </a:solidFill>
                <a:latin typeface="ＭＳ ゴシック" panose="020B0609070205080204" pitchFamily="49" charset="-128"/>
                <a:ea typeface="ＭＳ ゴシック" panose="020B0609070205080204" pitchFamily="49" charset="-128"/>
              </a:rPr>
              <a:t>｢</a:t>
            </a:r>
            <a:r>
              <a:rPr lang="ja-JP" altLang="en-US" sz="1400" b="1" kern="0" dirty="0">
                <a:solidFill>
                  <a:schemeClr val="tx1"/>
                </a:solidFill>
                <a:latin typeface="ＭＳ ゴシック" panose="020B0609070205080204" pitchFamily="49" charset="-128"/>
                <a:ea typeface="ＭＳ ゴシック" panose="020B0609070205080204" pitchFamily="49" charset="-128"/>
              </a:rPr>
              <a:t>吊るすんです」</a:t>
            </a:r>
            <a:r>
              <a:rPr lang="en-US" altLang="ja-JP" sz="1400" b="1" kern="0" dirty="0">
                <a:solidFill>
                  <a:schemeClr val="tx1"/>
                </a:solidFill>
                <a:latin typeface="ＭＳ ゴシック" panose="020B0609070205080204" pitchFamily="49" charset="-128"/>
                <a:ea typeface="ＭＳ ゴシック" panose="020B0609070205080204" pitchFamily="49" charset="-128"/>
              </a:rPr>
              <a:t> </a:t>
            </a:r>
            <a:r>
              <a:rPr lang="ja-JP" altLang="en-US" sz="1400" b="1" kern="0" dirty="0">
                <a:solidFill>
                  <a:schemeClr val="tx1"/>
                </a:solidFill>
                <a:latin typeface="ＭＳ ゴシック" panose="020B0609070205080204" pitchFamily="49" charset="-128"/>
                <a:ea typeface="ＭＳ ゴシック" panose="020B0609070205080204" pitchFamily="49" charset="-128"/>
              </a:rPr>
              <a:t>・</a:t>
            </a:r>
            <a:r>
              <a:rPr lang="en-US" altLang="ja-JP" sz="1400" b="1" kern="0" dirty="0">
                <a:solidFill>
                  <a:schemeClr val="tx1"/>
                </a:solidFill>
                <a:latin typeface="ＭＳ ゴシック" panose="020B0609070205080204" pitchFamily="49" charset="-128"/>
                <a:ea typeface="ＭＳ ゴシック" panose="020B0609070205080204" pitchFamily="49" charset="-128"/>
              </a:rPr>
              <a:t>｢</a:t>
            </a:r>
            <a:r>
              <a:rPr lang="ja-JP" altLang="en-US" sz="1400" b="1" kern="0" dirty="0">
                <a:solidFill>
                  <a:schemeClr val="tx1"/>
                </a:solidFill>
                <a:latin typeface="ＭＳ ゴシック" panose="020B0609070205080204" pitchFamily="49" charset="-128"/>
                <a:ea typeface="ＭＳ ゴシック" panose="020B0609070205080204" pitchFamily="49" charset="-128"/>
              </a:rPr>
              <a:t>アップアップボード</a:t>
            </a:r>
            <a:r>
              <a:rPr lang="en-US" altLang="ja-JP" sz="1400" b="1" kern="0" dirty="0">
                <a:solidFill>
                  <a:schemeClr val="tx1"/>
                </a:solidFill>
                <a:latin typeface="ＭＳ ゴシック" panose="020B0609070205080204" pitchFamily="49" charset="-128"/>
                <a:ea typeface="ＭＳ ゴシック" panose="020B0609070205080204" pitchFamily="49" charset="-128"/>
              </a:rPr>
              <a:t>｣</a:t>
            </a:r>
          </a:p>
          <a:p>
            <a:pPr algn="l">
              <a:spcBef>
                <a:spcPts val="0"/>
              </a:spcBef>
            </a:pPr>
            <a:r>
              <a:rPr lang="ja-JP" altLang="en-US" sz="1600" b="1" kern="0" dirty="0">
                <a:solidFill>
                  <a:schemeClr val="tx1"/>
                </a:solidFill>
                <a:latin typeface="ＭＳ ゴシック" panose="020B0609070205080204" pitchFamily="49" charset="-128"/>
                <a:ea typeface="ＭＳ ゴシック" panose="020B0609070205080204" pitchFamily="49" charset="-128"/>
              </a:rPr>
              <a:t>　　</a:t>
            </a:r>
            <a:r>
              <a:rPr lang="zh-TW" altLang="en-US" sz="1600" b="1" kern="0" dirty="0">
                <a:solidFill>
                  <a:schemeClr val="tx1"/>
                </a:solidFill>
                <a:latin typeface="ＭＳ ゴシック" panose="020B0609070205080204" pitchFamily="49" charset="-128"/>
                <a:ea typeface="ＭＳ ゴシック" panose="020B0609070205080204" pitchFamily="49" charset="-128"/>
              </a:rPr>
              <a:t>多能化、平準化、工程結合、</a:t>
            </a:r>
            <a:r>
              <a:rPr lang="en-US" altLang="zh-TW" sz="1600" b="1" kern="0" dirty="0">
                <a:solidFill>
                  <a:schemeClr val="tx1"/>
                </a:solidFill>
                <a:latin typeface="ＭＳ ゴシック" panose="020B0609070205080204" pitchFamily="49" charset="-128"/>
                <a:ea typeface="ＭＳ ゴシック" panose="020B0609070205080204" pitchFamily="49" charset="-128"/>
              </a:rPr>
              <a:t>OMC</a:t>
            </a:r>
            <a:r>
              <a:rPr lang="zh-TW" altLang="en-US" sz="1600" b="1" kern="0" dirty="0">
                <a:solidFill>
                  <a:schemeClr val="tx1"/>
                </a:solidFill>
                <a:latin typeface="ＭＳ ゴシック" panose="020B0609070205080204" pitchFamily="49" charset="-128"/>
                <a:ea typeface="ＭＳ ゴシック" panose="020B0609070205080204" pitchFamily="49" charset="-128"/>
              </a:rPr>
              <a:t>戦略、</a:t>
            </a:r>
            <a:r>
              <a:rPr lang="en-US" altLang="zh-TW" sz="1600" b="1" kern="0" dirty="0">
                <a:solidFill>
                  <a:schemeClr val="tx1"/>
                </a:solidFill>
                <a:latin typeface="ＭＳ ゴシック" panose="020B0609070205080204" pitchFamily="49" charset="-128"/>
                <a:ea typeface="ＭＳ ゴシック" panose="020B0609070205080204" pitchFamily="49" charset="-128"/>
              </a:rPr>
              <a:t>ECRS</a:t>
            </a:r>
            <a:r>
              <a:rPr lang="zh-TW" altLang="en-US" sz="1600" b="1" kern="0" dirty="0">
                <a:solidFill>
                  <a:schemeClr val="tx1"/>
                </a:solidFill>
                <a:latin typeface="ＭＳ ゴシック" panose="020B0609070205080204" pitchFamily="49" charset="-128"/>
                <a:ea typeface="ＭＳ ゴシック" panose="020B0609070205080204" pitchFamily="49" charset="-128"/>
              </a:rPr>
              <a:t>改善 </a:t>
            </a:r>
            <a:endParaRPr lang="en-US" altLang="zh-TW" sz="16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spcAft>
                <a:spcPts val="600"/>
              </a:spcAft>
            </a:pPr>
            <a:r>
              <a:rPr lang="ja-JP" altLang="en-US" sz="1400" b="1" kern="0" dirty="0">
                <a:solidFill>
                  <a:schemeClr val="tx1"/>
                </a:solidFill>
                <a:latin typeface="ＭＳ ゴシック" panose="020B0609070205080204" pitchFamily="49" charset="-128"/>
                <a:ea typeface="ＭＳ ゴシック" panose="020B0609070205080204" pitchFamily="49" charset="-128"/>
              </a:rPr>
              <a:t>　　・さまざまな改善手法を利用した事務改善</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ja-JP" altLang="en-US" sz="1600" b="1" kern="0" dirty="0">
                <a:solidFill>
                  <a:schemeClr val="tx1"/>
                </a:solidFill>
                <a:latin typeface="ＭＳ ゴシック" panose="020B0609070205080204" pitchFamily="49" charset="-128"/>
                <a:ea typeface="ＭＳ ゴシック" panose="020B0609070205080204" pitchFamily="49" charset="-128"/>
              </a:rPr>
              <a:t>　Ｓｔｅｐ３　</a:t>
            </a:r>
            <a:endParaRPr lang="en-US" altLang="ja-JP" sz="16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ja-JP" altLang="en-US" sz="1600" b="1" kern="0" dirty="0">
                <a:solidFill>
                  <a:schemeClr val="tx1"/>
                </a:solidFill>
                <a:latin typeface="ＭＳ ゴシック" panose="020B0609070205080204" pitchFamily="49" charset="-128"/>
                <a:ea typeface="ＭＳ ゴシック" panose="020B0609070205080204" pitchFamily="49" charset="-128"/>
              </a:rPr>
              <a:t>　　</a:t>
            </a:r>
            <a:r>
              <a:rPr lang="en-US" altLang="ja-JP" sz="1600" b="1" kern="0" dirty="0">
                <a:solidFill>
                  <a:schemeClr val="tx1"/>
                </a:solidFill>
                <a:latin typeface="ＭＳ ゴシック" panose="020B0609070205080204" pitchFamily="49" charset="-128"/>
                <a:ea typeface="ＭＳ ゴシック" panose="020B0609070205080204" pitchFamily="49" charset="-128"/>
              </a:rPr>
              <a:t>ICT</a:t>
            </a:r>
            <a:r>
              <a:rPr lang="ja-JP" altLang="en-US" sz="1600" b="1" kern="0" dirty="0">
                <a:solidFill>
                  <a:schemeClr val="tx1"/>
                </a:solidFill>
                <a:latin typeface="ＭＳ ゴシック" panose="020B0609070205080204" pitchFamily="49" charset="-128"/>
                <a:ea typeface="ＭＳ ゴシック" panose="020B0609070205080204" pitchFamily="49" charset="-128"/>
              </a:rPr>
              <a:t>化、ペーパーレス、</a:t>
            </a:r>
            <a:r>
              <a:rPr lang="en-US" altLang="ja-JP" sz="1600" b="1" kern="0" dirty="0">
                <a:solidFill>
                  <a:schemeClr val="tx1"/>
                </a:solidFill>
                <a:latin typeface="ＭＳ ゴシック" panose="020B0609070205080204" pitchFamily="49" charset="-128"/>
                <a:ea typeface="ＭＳ ゴシック" panose="020B0609070205080204" pitchFamily="49" charset="-128"/>
              </a:rPr>
              <a:t>RPA</a:t>
            </a:r>
          </a:p>
          <a:p>
            <a:pPr algn="l">
              <a:spcBef>
                <a:spcPts val="0"/>
              </a:spcBef>
            </a:pPr>
            <a:r>
              <a:rPr lang="ja-JP" altLang="en-US" sz="1400" b="1" kern="0" dirty="0">
                <a:solidFill>
                  <a:schemeClr val="tx1"/>
                </a:solidFill>
                <a:latin typeface="ＭＳ ゴシック" panose="020B0609070205080204" pitchFamily="49" charset="-128"/>
                <a:ea typeface="ＭＳ ゴシック" panose="020B0609070205080204" pitchFamily="49" charset="-128"/>
              </a:rPr>
              <a:t>　　・</a:t>
            </a:r>
            <a:r>
              <a:rPr lang="en-US" altLang="ja-JP" sz="1400" b="1" kern="0" dirty="0">
                <a:solidFill>
                  <a:schemeClr val="tx1"/>
                </a:solidFill>
                <a:latin typeface="ＭＳ ゴシック" panose="020B0609070205080204" pitchFamily="49" charset="-128"/>
                <a:ea typeface="ＭＳ ゴシック" panose="020B0609070205080204" pitchFamily="49" charset="-128"/>
              </a:rPr>
              <a:t>ICT</a:t>
            </a:r>
            <a:r>
              <a:rPr lang="ja-JP" altLang="en-US" sz="1400" b="1" kern="0" dirty="0">
                <a:solidFill>
                  <a:schemeClr val="tx1"/>
                </a:solidFill>
                <a:latin typeface="ＭＳ ゴシック" panose="020B0609070205080204" pitchFamily="49" charset="-128"/>
                <a:ea typeface="ＭＳ ゴシック" panose="020B0609070205080204" pitchFamily="49" charset="-128"/>
              </a:rPr>
              <a:t>ツールを使い倒す ～ ペーパーレス化、ＲＰＡ </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ja-JP" altLang="en-US" sz="1400" b="1" kern="0" dirty="0">
                <a:solidFill>
                  <a:schemeClr val="tx1"/>
                </a:solidFill>
                <a:latin typeface="ＭＳ ゴシック" panose="020B0609070205080204" pitchFamily="49" charset="-128"/>
                <a:ea typeface="ＭＳ ゴシック" panose="020B0609070205080204" pitchFamily="49" charset="-128"/>
              </a:rPr>
              <a:t>　　　　　　　　　　　　　　　 テレワーク、フリーアドレス～</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endParaRPr lang="en-US" altLang="ja-JP" sz="16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en-US" altLang="ja-JP" sz="1800" b="1" kern="0" dirty="0">
                <a:solidFill>
                  <a:schemeClr val="tx1"/>
                </a:solidFill>
                <a:latin typeface="ＭＳ ゴシック" panose="020B0609070205080204" pitchFamily="49" charset="-128"/>
                <a:ea typeface="ＭＳ ゴシック" panose="020B0609070205080204" pitchFamily="49" charset="-128"/>
              </a:rPr>
              <a:t>4.</a:t>
            </a:r>
            <a:r>
              <a:rPr lang="en-US" altLang="ja-JP" sz="1800" b="1" kern="0" dirty="0">
                <a:solidFill>
                  <a:srgbClr val="FF0000"/>
                </a:solidFill>
                <a:latin typeface="ＭＳ ゴシック" panose="020B0609070205080204" pitchFamily="49" charset="-128"/>
                <a:ea typeface="ＭＳ ゴシック" panose="020B0609070205080204" pitchFamily="49" charset="-128"/>
              </a:rPr>
              <a:t>『</a:t>
            </a:r>
            <a:r>
              <a:rPr kumimoji="0" lang="ja-JP" altLang="en-US" sz="1800" b="1" kern="0" dirty="0">
                <a:solidFill>
                  <a:srgbClr val="FF0000"/>
                </a:solidFill>
                <a:latin typeface="ＭＳ ゴシック" panose="020B0609070205080204" pitchFamily="49" charset="-128"/>
                <a:ea typeface="ＭＳ ゴシック" panose="020B0609070205080204" pitchFamily="49" charset="-128"/>
              </a:rPr>
              <a:t>オフィス見学</a:t>
            </a:r>
            <a:r>
              <a:rPr lang="en-US" altLang="ja-JP" sz="1800" b="1" kern="0" dirty="0">
                <a:solidFill>
                  <a:srgbClr val="FF0000"/>
                </a:solidFill>
                <a:latin typeface="ＭＳ ゴシック" panose="020B0609070205080204" pitchFamily="49" charset="-128"/>
                <a:ea typeface="ＭＳ ゴシック" panose="020B0609070205080204" pitchFamily="49" charset="-128"/>
              </a:rPr>
              <a:t>』</a:t>
            </a:r>
            <a:r>
              <a:rPr lang="ja-JP" altLang="en-US" sz="1800" b="1" kern="0" dirty="0">
                <a:solidFill>
                  <a:schemeClr val="tx1"/>
                </a:solidFill>
                <a:latin typeface="ＭＳ ゴシック" panose="020B0609070205080204" pitchFamily="49" charset="-128"/>
                <a:ea typeface="ＭＳ ゴシック" panose="020B0609070205080204" pitchFamily="49" charset="-128"/>
              </a:rPr>
              <a:t>（約</a:t>
            </a:r>
            <a:r>
              <a:rPr lang="en-US" altLang="ja-JP" sz="1800" b="1" kern="0" dirty="0">
                <a:solidFill>
                  <a:schemeClr val="tx1"/>
                </a:solidFill>
                <a:latin typeface="ＭＳ ゴシック" panose="020B0609070205080204" pitchFamily="49" charset="-128"/>
                <a:ea typeface="ＭＳ ゴシック" panose="020B0609070205080204" pitchFamily="49" charset="-128"/>
              </a:rPr>
              <a:t>60</a:t>
            </a:r>
            <a:r>
              <a:rPr lang="ja-JP" altLang="en-US" sz="1800" b="1" kern="0" dirty="0">
                <a:solidFill>
                  <a:schemeClr val="tx1"/>
                </a:solidFill>
                <a:latin typeface="ＭＳ ゴシック" panose="020B0609070205080204" pitchFamily="49" charset="-128"/>
                <a:ea typeface="ＭＳ ゴシック" panose="020B0609070205080204" pitchFamily="49" charset="-128"/>
              </a:rPr>
              <a:t>分）</a:t>
            </a:r>
            <a:endParaRPr lang="en-US" altLang="ja-JP" sz="18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en-US" altLang="ja-JP" sz="1800" b="1" kern="0" dirty="0">
                <a:solidFill>
                  <a:srgbClr val="FF0000"/>
                </a:solidFill>
                <a:latin typeface="ＭＳ ゴシック" panose="020B0609070205080204" pitchFamily="49" charset="-128"/>
                <a:ea typeface="ＭＳ ゴシック" panose="020B0609070205080204" pitchFamily="49" charset="-128"/>
              </a:rPr>
              <a:t>    </a:t>
            </a:r>
            <a:r>
              <a:rPr lang="ja-JP" altLang="en-US" sz="1600" b="1" kern="0" dirty="0">
                <a:solidFill>
                  <a:schemeClr val="tx1"/>
                </a:solidFill>
                <a:latin typeface="ＭＳ ゴシック" panose="020B0609070205080204" pitchFamily="49" charset="-128"/>
                <a:ea typeface="ＭＳ ゴシック" panose="020B0609070205080204" pitchFamily="49" charset="-128"/>
              </a:rPr>
              <a:t>綺麗で快適、ちょっぴり能率的なオフィス </a:t>
            </a:r>
            <a:endParaRPr lang="en-US" altLang="ja-JP" sz="16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endParaRPr lang="en-US" altLang="ja-JP" sz="1600" b="1" kern="0" dirty="0">
              <a:solidFill>
                <a:schemeClr val="tx1"/>
              </a:solidFill>
              <a:latin typeface="ＭＳ ゴシック" panose="020B0609070205080204" pitchFamily="49" charset="-128"/>
              <a:ea typeface="ＭＳ ゴシック" panose="020B0609070205080204" pitchFamily="49" charset="-128"/>
            </a:endParaRPr>
          </a:p>
          <a:p>
            <a:pPr algn="l">
              <a:spcBef>
                <a:spcPts val="0"/>
              </a:spcBef>
            </a:pPr>
            <a:r>
              <a:rPr lang="en-US" altLang="ja-JP" sz="1800" b="1" kern="0" dirty="0">
                <a:solidFill>
                  <a:schemeClr val="tx1"/>
                </a:solidFill>
                <a:latin typeface="ＭＳ ゴシック" panose="020B0609070205080204" pitchFamily="49" charset="-128"/>
                <a:ea typeface="ＭＳ ゴシック" panose="020B0609070205080204" pitchFamily="49" charset="-128"/>
              </a:rPr>
              <a:t>5. </a:t>
            </a:r>
            <a:r>
              <a:rPr lang="ja-JP" altLang="en-US" sz="1800" b="1" kern="0" dirty="0">
                <a:solidFill>
                  <a:schemeClr val="tx1"/>
                </a:solidFill>
                <a:latin typeface="ＭＳ ゴシック" panose="020B0609070205080204" pitchFamily="49" charset="-128"/>
                <a:ea typeface="ＭＳ ゴシック" panose="020B0609070205080204" pitchFamily="49" charset="-128"/>
              </a:rPr>
              <a:t>改善活動を立上げ、継続するための仕掛け </a:t>
            </a:r>
            <a:r>
              <a:rPr lang="en-US" altLang="ja-JP" sz="1800" b="1" kern="0" dirty="0">
                <a:solidFill>
                  <a:schemeClr val="tx1"/>
                </a:solidFill>
                <a:latin typeface="ＭＳ ゴシック" panose="020B0609070205080204" pitchFamily="49" charset="-128"/>
                <a:ea typeface="ＭＳ ゴシック" panose="020B0609070205080204" pitchFamily="49" charset="-128"/>
              </a:rPr>
              <a:t>(</a:t>
            </a:r>
            <a:r>
              <a:rPr lang="ja-JP" altLang="en-US" sz="1800" b="1" kern="0" dirty="0">
                <a:solidFill>
                  <a:schemeClr val="tx1"/>
                </a:solidFill>
                <a:latin typeface="ＭＳ ゴシック" panose="020B0609070205080204" pitchFamily="49" charset="-128"/>
                <a:ea typeface="ＭＳ ゴシック" panose="020B0609070205080204" pitchFamily="49" charset="-128"/>
              </a:rPr>
              <a:t>約</a:t>
            </a:r>
            <a:r>
              <a:rPr lang="en-US" altLang="ja-JP" sz="1800" b="1" kern="0" dirty="0">
                <a:solidFill>
                  <a:schemeClr val="tx1"/>
                </a:solidFill>
                <a:latin typeface="ＭＳ ゴシック" panose="020B0609070205080204" pitchFamily="49" charset="-128"/>
                <a:ea typeface="ＭＳ ゴシック" panose="020B0609070205080204" pitchFamily="49" charset="-128"/>
              </a:rPr>
              <a:t>30</a:t>
            </a:r>
            <a:r>
              <a:rPr lang="ja-JP" altLang="en-US" sz="1800" b="1" kern="0" dirty="0">
                <a:solidFill>
                  <a:schemeClr val="tx1"/>
                </a:solidFill>
                <a:latin typeface="ＭＳ ゴシック" panose="020B0609070205080204" pitchFamily="49" charset="-128"/>
                <a:ea typeface="ＭＳ ゴシック" panose="020B0609070205080204" pitchFamily="49" charset="-128"/>
              </a:rPr>
              <a:t>分</a:t>
            </a:r>
            <a:r>
              <a:rPr lang="en-US" altLang="ja-JP" sz="1800" b="1" kern="0" dirty="0">
                <a:solidFill>
                  <a:schemeClr val="tx1"/>
                </a:solidFill>
                <a:latin typeface="ＭＳ ゴシック" panose="020B0609070205080204" pitchFamily="49" charset="-128"/>
                <a:ea typeface="ＭＳ ゴシック" panose="020B0609070205080204" pitchFamily="49" charset="-128"/>
              </a:rPr>
              <a:t>) </a:t>
            </a:r>
          </a:p>
          <a:p>
            <a:pPr algn="l">
              <a:spcBef>
                <a:spcPts val="0"/>
              </a:spcBef>
            </a:pPr>
            <a:r>
              <a:rPr lang="ja-JP" altLang="en-US" sz="1400" b="1" kern="0" dirty="0">
                <a:solidFill>
                  <a:schemeClr val="tx1"/>
                </a:solidFill>
                <a:latin typeface="ＭＳ ゴシック" panose="020B0609070205080204" pitchFamily="49" charset="-128"/>
                <a:ea typeface="ＭＳ ゴシック" panose="020B0609070205080204" pitchFamily="49" charset="-128"/>
              </a:rPr>
              <a:t>　・ボトムアップ＋トップダウンの</a:t>
            </a:r>
            <a:r>
              <a:rPr lang="en-US" altLang="ja-JP" sz="1400" b="1" kern="0" dirty="0">
                <a:solidFill>
                  <a:schemeClr val="tx1"/>
                </a:solidFill>
                <a:latin typeface="ＭＳ ゴシック" panose="020B0609070205080204" pitchFamily="49" charset="-128"/>
                <a:ea typeface="ＭＳ ゴシック" panose="020B0609070205080204" pitchFamily="49" charset="-128"/>
              </a:rPr>
              <a:t>『</a:t>
            </a:r>
            <a:r>
              <a:rPr lang="ja-JP" altLang="en-US" sz="1400" b="1" kern="0" dirty="0">
                <a:solidFill>
                  <a:schemeClr val="tx1"/>
                </a:solidFill>
                <a:latin typeface="ＭＳ ゴシック" panose="020B0609070205080204" pitchFamily="49" charset="-128"/>
                <a:ea typeface="ＭＳ ゴシック" panose="020B0609070205080204" pitchFamily="49" charset="-128"/>
              </a:rPr>
              <a:t>小集団活動</a:t>
            </a:r>
            <a:r>
              <a:rPr lang="en-US" altLang="ja-JP" sz="1400" b="1" kern="0" dirty="0">
                <a:solidFill>
                  <a:schemeClr val="tx1"/>
                </a:solidFill>
                <a:latin typeface="ＭＳ ゴシック" panose="020B0609070205080204" pitchFamily="49" charset="-128"/>
                <a:ea typeface="ＭＳ ゴシック" panose="020B0609070205080204" pitchFamily="49" charset="-128"/>
              </a:rPr>
              <a:t>』</a:t>
            </a:r>
            <a:endParaRPr lang="ja-JP" altLang="en-US" sz="1400" b="1" kern="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422336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820</TotalTime>
  <Words>137</Words>
  <Application>Microsoft Office PowerPoint</Application>
  <PresentationFormat>A4 210 x 297 mm</PresentationFormat>
  <Paragraphs>58</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Meiryo UI</vt:lpstr>
      <vt:lpstr>ＭＳ ゴシック</vt:lpstr>
      <vt:lpstr>メイリオ</vt:lpstr>
      <vt:lpstr>游ゴシック</vt:lpstr>
      <vt:lpstr>游ゴシック Light</vt:lpstr>
      <vt:lpstr>Arial</vt:lpstr>
      <vt:lpstr>Wingdings</vt:lpstr>
      <vt:lpstr>Office テーマ</vt:lpstr>
      <vt:lpstr>デジタル化時代に率先して取り組む　 事務部門の働き方改革特別講座 ～長年、改善活動を実践してきた企業のオフィス見学と座学でそのノウハウを学ぶ～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ものづくり産業等I oT化推進研究会セミナー ～製造現場でのI oT活用事例と石川県の補助事業ご紹介～ </dc:title>
  <dc:creator>細川　達也</dc:creator>
  <cp:lastModifiedBy>yoshizawa</cp:lastModifiedBy>
  <cp:revision>85</cp:revision>
  <cp:lastPrinted>2019-08-06T01:17:53Z</cp:lastPrinted>
  <dcterms:modified xsi:type="dcterms:W3CDTF">2019-08-06T08:47:06Z</dcterms:modified>
</cp:coreProperties>
</file>