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90" r:id="rId1"/>
  </p:sldMasterIdLst>
  <p:sldIdLst>
    <p:sldId id="256" r:id="rId2"/>
    <p:sldId id="257" r:id="rId3"/>
  </p:sldIdLst>
  <p:sldSz cx="7559675" cy="10691813"/>
  <p:notesSz cx="6807200" cy="9939338"/>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9999"/>
    <a:srgbClr val="20A3BC"/>
    <a:srgbClr val="33B0B0"/>
    <a:srgbClr val="166EA4"/>
    <a:srgbClr val="29CF86"/>
    <a:srgbClr val="FB004F"/>
    <a:srgbClr val="006666"/>
    <a:srgbClr val="339966"/>
    <a:srgbClr val="0099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44" autoAdjust="0"/>
    <p:restoredTop sz="94660"/>
  </p:normalViewPr>
  <p:slideViewPr>
    <p:cSldViewPr snapToGrid="0">
      <p:cViewPr>
        <p:scale>
          <a:sx n="80" d="100"/>
          <a:sy n="80" d="100"/>
        </p:scale>
        <p:origin x="1320"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31906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1740528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175543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1598112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2115068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104073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8267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3829640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96412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660773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BC18D7-C03E-42EC-B850-305AD9CF96AB}" type="datetimeFigureOut">
              <a:rPr kumimoji="1" lang="ja-JP" altLang="en-US" smtClean="0"/>
              <a:t>2021/12/6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79978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6BC18D7-C03E-42EC-B850-305AD9CF96AB}" type="datetimeFigureOut">
              <a:rPr kumimoji="1" lang="ja-JP" altLang="en-US" smtClean="0"/>
              <a:t>2021/12/6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3712E26-8BC1-4883-818F-934BFBA510CC}" type="slidenum">
              <a:rPr kumimoji="1" lang="ja-JP" altLang="en-US" smtClean="0"/>
              <a:t>‹#›</a:t>
            </a:fld>
            <a:endParaRPr kumimoji="1" lang="ja-JP" altLang="en-US"/>
          </a:p>
        </p:txBody>
      </p:sp>
    </p:spTree>
    <p:extLst>
      <p:ext uri="{BB962C8B-B14F-4D97-AF65-F5344CB8AC3E}">
        <p14:creationId xmlns:p14="http://schemas.microsoft.com/office/powerpoint/2010/main" val="685433893"/>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office-fa.com/" TargetMode="External"/><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nagura@tekkokiden.or.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9" name="正方形/長方形 38">
            <a:extLst>
              <a:ext uri="{FF2B5EF4-FFF2-40B4-BE49-F238E27FC236}">
                <a16:creationId xmlns:a16="http://schemas.microsoft.com/office/drawing/2014/main" id="{F3378199-FF05-EB4D-B557-382BF991A5A3}"/>
              </a:ext>
            </a:extLst>
          </p:cNvPr>
          <p:cNvSpPr/>
          <p:nvPr/>
        </p:nvSpPr>
        <p:spPr>
          <a:xfrm>
            <a:off x="0" y="5561756"/>
            <a:ext cx="7559675" cy="2529632"/>
          </a:xfrm>
          <a:prstGeom prst="rect">
            <a:avLst/>
          </a:prstGeom>
          <a:solidFill>
            <a:srgbClr val="33B0B0">
              <a:alpha val="2504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6251" y="1023171"/>
            <a:ext cx="6612060" cy="769441"/>
          </a:xfrm>
          <a:prstGeom prst="rect">
            <a:avLst/>
          </a:prstGeom>
          <a:noFill/>
        </p:spPr>
        <p:txBody>
          <a:bodyPr wrap="square" rtlCol="0">
            <a:spAutoFit/>
          </a:bodyPr>
          <a:lstStyle/>
          <a:p>
            <a:pPr algn="ctr"/>
            <a:r>
              <a:rPr lang="ja-JP" altLang="en-US" sz="2800" b="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ものづくり</a:t>
            </a:r>
            <a:r>
              <a:rPr lang="en-US" altLang="ja-JP" sz="2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DX</a:t>
            </a:r>
            <a:r>
              <a:rPr lang="ja-JP" altLang="en-US" sz="2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・生産システム導入の基礎講座</a:t>
            </a:r>
            <a:endParaRPr lang="en-US" altLang="ja-JP" sz="2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ユーザー特に中小企業におけるシステム導入の進め方ノウハウの解説</a:t>
            </a:r>
            <a:endParaRPr lang="en-US" altLang="ja-JP" sz="1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411552" y="2809627"/>
            <a:ext cx="6861459" cy="131794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多くの中小製造業は、生産性改善や労働者不足などの問題を抱えて</a:t>
            </a:r>
            <a:r>
              <a:rPr lang="ja-JP" altLang="en-US" sz="1100">
                <a:latin typeface="Meiryo UI" panose="020B0604030504040204" pitchFamily="50" charset="-128"/>
                <a:ea typeface="Meiryo UI" panose="020B0604030504040204" pitchFamily="50" charset="-128"/>
                <a:cs typeface="Meiryo UI" panose="020B0604030504040204" pitchFamily="50" charset="-128"/>
              </a:rPr>
              <a:t>います。</a:t>
            </a:r>
            <a:r>
              <a:rPr lang="ja-JP" altLang="en-US" sz="1100">
                <a:solidFill>
                  <a:schemeClr val="tx1"/>
                </a:solidFill>
                <a:latin typeface="Meiryo UI" panose="020B0604030504040204" pitchFamily="50" charset="-128"/>
                <a:ea typeface="Meiryo UI" panose="020B0604030504040204" pitchFamily="50" charset="-128"/>
              </a:rPr>
              <a:t>それら</a:t>
            </a:r>
            <a:r>
              <a:rPr lang="ja-JP" altLang="en-US" sz="1100" dirty="0">
                <a:solidFill>
                  <a:schemeClr val="tx1"/>
                </a:solidFill>
                <a:latin typeface="Meiryo UI" panose="020B0604030504040204" pitchFamily="50" charset="-128"/>
                <a:ea typeface="Meiryo UI" panose="020B0604030504040204" pitchFamily="50" charset="-128"/>
              </a:rPr>
              <a:t>課題の解決策として、</a:t>
            </a:r>
            <a:r>
              <a:rPr lang="en-US" altLang="ja-JP" sz="1100" dirty="0">
                <a:solidFill>
                  <a:schemeClr val="tx1"/>
                </a:solidFill>
                <a:latin typeface="Meiryo UI" panose="020B0604030504040204" pitchFamily="50" charset="-128"/>
                <a:ea typeface="Meiryo UI" panose="020B0604030504040204" pitchFamily="50" charset="-128"/>
              </a:rPr>
              <a:t>DX</a:t>
            </a:r>
            <a:r>
              <a:rPr lang="ja-JP" altLang="en-US" sz="1100" dirty="0">
                <a:solidFill>
                  <a:schemeClr val="tx1"/>
                </a:solidFill>
                <a:latin typeface="Meiryo UI" panose="020B0604030504040204" pitchFamily="50" charset="-128"/>
                <a:ea typeface="Meiryo UI" panose="020B0604030504040204" pitchFamily="50" charset="-128"/>
              </a:rPr>
              <a:t>やロボットなどのシステムを導入することが注目されています。</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しかし、中小製造業者がそれらをスムーズにうまく導入するには難しいと言われて</a:t>
            </a:r>
            <a:r>
              <a:rPr lang="ja-JP" altLang="en-US" sz="1100">
                <a:solidFill>
                  <a:schemeClr val="tx1"/>
                </a:solidFill>
                <a:latin typeface="Meiryo UI" panose="020B0604030504040204" pitchFamily="50" charset="-128"/>
                <a:ea typeface="Meiryo UI" panose="020B0604030504040204" pitchFamily="50" charset="-128"/>
              </a:rPr>
              <a:t>います。その</a:t>
            </a:r>
            <a:r>
              <a:rPr lang="ja-JP" altLang="en-US" sz="1100" dirty="0">
                <a:solidFill>
                  <a:schemeClr val="tx1"/>
                </a:solidFill>
                <a:latin typeface="Meiryo UI" panose="020B0604030504040204" pitchFamily="50" charset="-128"/>
                <a:ea typeface="Meiryo UI" panose="020B0604030504040204" pitchFamily="50" charset="-128"/>
              </a:rPr>
              <a:t>理由はそのシステムを構築するためのコストや推進者の人材不足だけでは</a:t>
            </a:r>
            <a:r>
              <a:rPr lang="ja-JP" altLang="en-US" sz="1100">
                <a:solidFill>
                  <a:schemeClr val="tx1"/>
                </a:solidFill>
                <a:latin typeface="Meiryo UI" panose="020B0604030504040204" pitchFamily="50" charset="-128"/>
                <a:ea typeface="Meiryo UI" panose="020B0604030504040204" pitchFamily="50" charset="-128"/>
              </a:rPr>
              <a:t>ありません。課題</a:t>
            </a:r>
            <a:r>
              <a:rPr lang="ja-JP" altLang="en-US" sz="1100" dirty="0">
                <a:solidFill>
                  <a:schemeClr val="tx1"/>
                </a:solidFill>
                <a:latin typeface="Meiryo UI" panose="020B0604030504040204" pitchFamily="50" charset="-128"/>
                <a:ea typeface="Meiryo UI" panose="020B0604030504040204" pitchFamily="50" charset="-128"/>
              </a:rPr>
              <a:t>抽出、解決策の検討、外部業者の選定や利用などの方法や進め方に対する知識不足があると言えます。</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この講座では、３回に分けて、以下の内容を事例も引用してわかりやすく詳しく解説します。</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a:solidFill>
                  <a:schemeClr val="tx1"/>
                </a:solidFill>
                <a:latin typeface="Meiryo UI" panose="020B0604030504040204" pitchFamily="50" charset="-128"/>
                <a:ea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endParaRPr>
          </a:p>
        </p:txBody>
      </p:sp>
      <p:pic>
        <p:nvPicPr>
          <p:cNvPr id="33" name="図 32">
            <a:extLst>
              <a:ext uri="{FF2B5EF4-FFF2-40B4-BE49-F238E27FC236}">
                <a16:creationId xmlns:a16="http://schemas.microsoft.com/office/drawing/2014/main" id="{E0FCEAAE-D282-4EAD-9552-E3DAF444073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9910"/>
          <a:stretch/>
        </p:blipFill>
        <p:spPr>
          <a:xfrm>
            <a:off x="557092" y="1747446"/>
            <a:ext cx="1575853" cy="1064764"/>
          </a:xfrm>
          <a:prstGeom prst="rect">
            <a:avLst/>
          </a:prstGeom>
        </p:spPr>
      </p:pic>
      <p:sp>
        <p:nvSpPr>
          <p:cNvPr id="31" name="テキスト ボックス 30">
            <a:extLst>
              <a:ext uri="{FF2B5EF4-FFF2-40B4-BE49-F238E27FC236}">
                <a16:creationId xmlns:a16="http://schemas.microsoft.com/office/drawing/2014/main" id="{508F11D4-CA97-4931-A787-62457BF24387}"/>
              </a:ext>
            </a:extLst>
          </p:cNvPr>
          <p:cNvSpPr txBox="1"/>
          <p:nvPr/>
        </p:nvSpPr>
        <p:spPr>
          <a:xfrm>
            <a:off x="225222" y="8689367"/>
            <a:ext cx="4531729" cy="1754326"/>
          </a:xfrm>
          <a:prstGeom prst="rect">
            <a:avLst/>
          </a:prstGeom>
          <a:noFill/>
        </p:spPr>
        <p:txBody>
          <a:bodyPr wrap="square" rtlCol="0">
            <a:spAutoFit/>
          </a:bodyPr>
          <a:lstStyle/>
          <a:p>
            <a:r>
              <a:rPr kumimoji="1" lang="ja-JP" altLang="en-US" sz="1200">
                <a:latin typeface="Meiryo UI" panose="020B0604030504040204" pitchFamily="50" charset="-128"/>
                <a:ea typeface="Meiryo UI" panose="020B0604030504040204" pitchFamily="50" charset="-128"/>
              </a:rPr>
              <a:t>　当社はファクトリーオートメーションと物流システムを主とするシステムインテグレータです。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日本全国に数多くのロボットシステムを立ち上げた実績があります。また、ロボットシステムインテグレータ協会の設立幹事企業であります。</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2021</a:t>
            </a:r>
            <a:r>
              <a:rPr kumimoji="1" lang="ja-JP" altLang="en-US" sz="120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6</a:t>
            </a:r>
            <a:r>
              <a:rPr kumimoji="1" lang="ja-JP" altLang="en-US" sz="1200">
                <a:latin typeface="Meiryo UI" panose="020B0604030504040204" pitchFamily="50" charset="-128"/>
                <a:ea typeface="Meiryo UI" panose="020B0604030504040204" pitchFamily="50" charset="-128"/>
              </a:rPr>
              <a:t>月には、福島県南相馬市に、自社子会社として部品加工工場を立ち上げました。この工場は従業員は</a:t>
            </a:r>
            <a:r>
              <a:rPr kumimoji="1" lang="en-US" altLang="ja-JP" sz="1200" dirty="0">
                <a:latin typeface="Meiryo UI" panose="020B0604030504040204" pitchFamily="50" charset="-128"/>
                <a:ea typeface="Meiryo UI" panose="020B0604030504040204" pitchFamily="50" charset="-128"/>
              </a:rPr>
              <a:t>30</a:t>
            </a:r>
            <a:r>
              <a:rPr kumimoji="1" lang="ja-JP" altLang="en-US" sz="1200">
                <a:latin typeface="Meiryo UI" panose="020B0604030504040204" pitchFamily="50" charset="-128"/>
                <a:ea typeface="Meiryo UI" panose="020B0604030504040204" pitchFamily="50" charset="-128"/>
              </a:rPr>
              <a:t>名弱の小規模工場ですが、いわゆるデジタルツインを実現しました。</a:t>
            </a:r>
            <a:r>
              <a:rPr kumimoji="1" lang="en-US" altLang="ja-JP" sz="1200" dirty="0">
                <a:latin typeface="Meiryo UI" panose="020B0604030504040204" pitchFamily="50" charset="-128"/>
                <a:ea typeface="Meiryo UI" panose="020B0604030504040204" pitchFamily="50" charset="-128"/>
              </a:rPr>
              <a:t>DX</a:t>
            </a:r>
            <a:r>
              <a:rPr kumimoji="1" lang="ja-JP" altLang="en-US" sz="1200">
                <a:latin typeface="Meiryo UI" panose="020B0604030504040204" pitchFamily="50" charset="-128"/>
                <a:ea typeface="Meiryo UI" panose="020B0604030504040204" pitchFamily="50" charset="-128"/>
              </a:rPr>
              <a:t>に関連したシミュレーション・ロボット・</a:t>
            </a:r>
            <a:r>
              <a:rPr kumimoji="1" lang="en-US" altLang="ja-JP" sz="1200" dirty="0">
                <a:latin typeface="Meiryo UI" panose="020B0604030504040204" pitchFamily="50" charset="-128"/>
                <a:ea typeface="Meiryo UI" panose="020B0604030504040204" pitchFamily="50" charset="-128"/>
              </a:rPr>
              <a:t>AI</a:t>
            </a:r>
            <a:r>
              <a:rPr kumimoji="1" lang="ja-JP" altLang="en-US" sz="1200">
                <a:latin typeface="Meiryo UI" panose="020B0604030504040204" pitchFamily="50" charset="-128"/>
                <a:ea typeface="Meiryo UI" panose="020B0604030504040204" pitchFamily="50" charset="-128"/>
              </a:rPr>
              <a:t>などをフル活用し、自社のエンジニアを投入して立ち上げております。</a:t>
            </a:r>
            <a:endParaRPr kumimoji="1" lang="ja-JP" altLang="en-US"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F334BEF1-56EA-4F6C-949E-701D0BBCCF6F}"/>
              </a:ext>
            </a:extLst>
          </p:cNvPr>
          <p:cNvSpPr txBox="1"/>
          <p:nvPr/>
        </p:nvSpPr>
        <p:spPr>
          <a:xfrm>
            <a:off x="2418307" y="5768930"/>
            <a:ext cx="4729167" cy="2031325"/>
          </a:xfrm>
          <a:prstGeom prst="rect">
            <a:avLst/>
          </a:prstGeom>
          <a:noFill/>
        </p:spPr>
        <p:txBody>
          <a:bodyPr wrap="square" rtlCol="0">
            <a:spAutoFit/>
          </a:bodyPr>
          <a:lstStyle/>
          <a:p>
            <a:r>
              <a:rPr lang="en-US" altLang="ja-JP" sz="1050" b="1" dirty="0">
                <a:latin typeface="Meiryo UI" panose="020B0604030504040204" pitchFamily="50" charset="-128"/>
                <a:ea typeface="Meiryo UI" panose="020B0604030504040204" pitchFamily="50" charset="-128"/>
              </a:rPr>
              <a:t>【</a:t>
            </a:r>
            <a:r>
              <a:rPr lang="ja-JP" altLang="en-US" sz="1050" b="1">
                <a:latin typeface="Meiryo UI" panose="020B0604030504040204" pitchFamily="50" charset="-128"/>
                <a:ea typeface="Meiryo UI" panose="020B0604030504040204" pitchFamily="50" charset="-128"/>
              </a:rPr>
              <a:t>経歴</a:t>
            </a:r>
            <a:r>
              <a:rPr lang="en-US" altLang="ja-JP" sz="1050" b="1" dirty="0">
                <a:latin typeface="Meiryo UI" panose="020B0604030504040204" pitchFamily="50" charset="-128"/>
                <a:ea typeface="Meiryo UI" panose="020B0604030504040204" pitchFamily="50" charset="-128"/>
              </a:rPr>
              <a:t>】</a:t>
            </a:r>
          </a:p>
          <a:p>
            <a:r>
              <a:rPr lang="ja-JP" altLang="en-US" sz="1050">
                <a:latin typeface="Meiryo UI" panose="020B0604030504040204" pitchFamily="50" charset="-128"/>
                <a:ea typeface="Meiryo UI" panose="020B0604030504040204" pitchFamily="50" charset="-128"/>
              </a:rPr>
              <a:t>　経済</a:t>
            </a:r>
            <a:r>
              <a:rPr lang="ja-JP" altLang="en-US" sz="1050" dirty="0">
                <a:latin typeface="Meiryo UI" panose="020B0604030504040204" pitchFamily="50" charset="-128"/>
                <a:ea typeface="Meiryo UI" panose="020B0604030504040204" pitchFamily="50" charset="-128"/>
              </a:rPr>
              <a:t>産業省が推進する</a:t>
            </a:r>
            <a:r>
              <a:rPr lang="en-US" altLang="ja-JP" sz="1050" dirty="0">
                <a:latin typeface="Meiryo UI" panose="020B0604030504040204" pitchFamily="50" charset="-128"/>
                <a:ea typeface="Meiryo UI" panose="020B0604030504040204" pitchFamily="50" charset="-128"/>
              </a:rPr>
              <a:t>DX</a:t>
            </a:r>
            <a:r>
              <a:rPr lang="ja-JP" altLang="en-US" sz="1050" dirty="0">
                <a:latin typeface="Meiryo UI" panose="020B0604030504040204" pitchFamily="50" charset="-128"/>
                <a:ea typeface="Meiryo UI" panose="020B0604030504040204" pitchFamily="50" charset="-128"/>
              </a:rPr>
              <a:t>政策に関連し各自治体が主催するセミナーに講師として複数登壇。</a:t>
            </a:r>
            <a:endParaRPr lang="en-US" altLang="ja-JP" sz="1050" dirty="0">
              <a:latin typeface="Meiryo UI" panose="020B0604030504040204" pitchFamily="50" charset="-128"/>
              <a:ea typeface="Meiryo UI" panose="020B0604030504040204" pitchFamily="50" charset="-128"/>
            </a:endParaRPr>
          </a:p>
          <a:p>
            <a:r>
              <a:rPr lang="ja-JP" altLang="en-US" sz="105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30</a:t>
            </a:r>
            <a:r>
              <a:rPr lang="ja-JP" altLang="en-US" sz="1050" dirty="0">
                <a:latin typeface="Meiryo UI" panose="020B0604030504040204" pitchFamily="50" charset="-128"/>
                <a:ea typeface="Meiryo UI" panose="020B0604030504040204" pitchFamily="50" charset="-128"/>
              </a:rPr>
              <a:t>年以上（株）キーエンスに所属し、</a:t>
            </a:r>
            <a:r>
              <a:rPr lang="en-US" altLang="ja-JP" sz="1050" dirty="0">
                <a:latin typeface="Meiryo UI" panose="020B0604030504040204" pitchFamily="50" charset="-128"/>
                <a:ea typeface="Meiryo UI" panose="020B0604030504040204" pitchFamily="50" charset="-128"/>
              </a:rPr>
              <a:t>FA</a:t>
            </a:r>
            <a:r>
              <a:rPr lang="ja-JP" altLang="en-US" sz="1050" dirty="0">
                <a:latin typeface="Meiryo UI" panose="020B0604030504040204" pitchFamily="50" charset="-128"/>
                <a:ea typeface="Meiryo UI" panose="020B0604030504040204" pitchFamily="50" charset="-128"/>
              </a:rPr>
              <a:t>機器の企画開発に従事。製造業の</a:t>
            </a:r>
            <a:r>
              <a:rPr lang="en-US" altLang="ja-JP" sz="1050" dirty="0">
                <a:latin typeface="Meiryo UI" panose="020B0604030504040204" pitchFamily="50" charset="-128"/>
                <a:ea typeface="Meiryo UI" panose="020B0604030504040204" pitchFamily="50" charset="-128"/>
              </a:rPr>
              <a:t>IoT</a:t>
            </a:r>
            <a:r>
              <a:rPr lang="ja-JP" altLang="en-US" sz="1050" dirty="0">
                <a:latin typeface="Meiryo UI" panose="020B0604030504040204" pitchFamily="50" charset="-128"/>
                <a:ea typeface="Meiryo UI" panose="020B0604030504040204" pitchFamily="50" charset="-128"/>
              </a:rPr>
              <a:t>化やトレーサビリティを実現する機器のマーケティング・商品企画・システム構築が専門分野。また大手モーターメーカーにも所属し</a:t>
            </a:r>
            <a:r>
              <a:rPr lang="en-US" altLang="ja-JP" sz="1050" dirty="0">
                <a:latin typeface="Meiryo UI" panose="020B0604030504040204" pitchFamily="50" charset="-128"/>
                <a:ea typeface="Meiryo UI" panose="020B0604030504040204" pitchFamily="50" charset="-128"/>
              </a:rPr>
              <a:t>DX</a:t>
            </a:r>
            <a:r>
              <a:rPr lang="ja-JP" altLang="en-US" sz="1050" dirty="0">
                <a:latin typeface="Meiryo UI" panose="020B0604030504040204" pitchFamily="50" charset="-128"/>
                <a:ea typeface="Meiryo UI" panose="020B0604030504040204" pitchFamily="50" charset="-128"/>
              </a:rPr>
              <a:t>化を提案し進めた経験を</a:t>
            </a:r>
            <a:r>
              <a:rPr lang="ja-JP" altLang="en-US" sz="1050">
                <a:latin typeface="Meiryo UI" panose="020B0604030504040204" pitchFamily="50" charset="-128"/>
                <a:ea typeface="Meiryo UI" panose="020B0604030504040204" pitchFamily="50" charset="-128"/>
              </a:rPr>
              <a:t>持つ。</a:t>
            </a:r>
            <a:endParaRPr lang="en-US" altLang="ja-JP" sz="1050" dirty="0">
              <a:latin typeface="Meiryo UI" panose="020B0604030504040204" pitchFamily="50" charset="-128"/>
              <a:ea typeface="Meiryo UI" panose="020B0604030504040204" pitchFamily="50" charset="-128"/>
            </a:endParaRPr>
          </a:p>
          <a:p>
            <a:r>
              <a:rPr lang="ja-JP" altLang="en-US" sz="1050">
                <a:latin typeface="Meiryo UI" panose="020B0604030504040204" pitchFamily="50" charset="-128"/>
                <a:ea typeface="Meiryo UI" panose="020B0604030504040204" pitchFamily="50" charset="-128"/>
              </a:rPr>
              <a:t>　現在</a:t>
            </a:r>
            <a:r>
              <a:rPr lang="ja-JP" altLang="en-US" sz="1050" dirty="0">
                <a:latin typeface="Meiryo UI" panose="020B0604030504040204" pitchFamily="50" charset="-128"/>
                <a:ea typeface="Meiryo UI" panose="020B0604030504040204" pitchFamily="50" charset="-128"/>
              </a:rPr>
              <a:t>、半導体業界国際企画団体「</a:t>
            </a:r>
            <a:r>
              <a:rPr lang="en-US" altLang="ja-JP" sz="1050" dirty="0">
                <a:latin typeface="Meiryo UI" panose="020B0604030504040204" pitchFamily="50" charset="-128"/>
                <a:ea typeface="Meiryo UI" panose="020B0604030504040204" pitchFamily="50" charset="-128"/>
              </a:rPr>
              <a:t>SEMI</a:t>
            </a:r>
            <a:r>
              <a:rPr lang="ja-JP" altLang="en-US" sz="1050" dirty="0">
                <a:latin typeface="Meiryo UI" panose="020B0604030504040204" pitchFamily="50" charset="-128"/>
                <a:ea typeface="Meiryo UI" panose="020B0604030504040204" pitchFamily="50" charset="-128"/>
              </a:rPr>
              <a:t>」の国際標準化規格委員でもあり、⽇本地区トレーサビリティ委員会の共同委員⻑を</a:t>
            </a:r>
            <a:r>
              <a:rPr lang="en-US" altLang="ja-JP" sz="1050" dirty="0">
                <a:latin typeface="Meiryo UI" panose="020B0604030504040204" pitchFamily="50" charset="-128"/>
                <a:ea typeface="Meiryo UI" panose="020B0604030504040204" pitchFamily="50" charset="-128"/>
              </a:rPr>
              <a:t>15</a:t>
            </a:r>
            <a:r>
              <a:rPr lang="ja-JP" altLang="en-US" sz="1050" dirty="0">
                <a:latin typeface="Meiryo UI" panose="020B0604030504040204" pitchFamily="50" charset="-128"/>
                <a:ea typeface="Meiryo UI" panose="020B0604030504040204" pitchFamily="50" charset="-128"/>
              </a:rPr>
              <a:t>年間務めている。昨今の半導体不⾜</a:t>
            </a:r>
            <a:r>
              <a:rPr lang="ja-JP" altLang="en-US" sz="1050">
                <a:latin typeface="Meiryo UI" panose="020B0604030504040204" pitchFamily="50" charset="-128"/>
                <a:ea typeface="Meiryo UI" panose="020B0604030504040204" pitchFamily="50" charset="-128"/>
              </a:rPr>
              <a:t>問題による</a:t>
            </a:r>
            <a:r>
              <a:rPr lang="ja-JP" altLang="en-US" sz="1050" dirty="0">
                <a:latin typeface="Meiryo UI" panose="020B0604030504040204" pitchFamily="50" charset="-128"/>
                <a:ea typeface="Meiryo UI" panose="020B0604030504040204" pitchFamily="50" charset="-128"/>
              </a:rPr>
              <a:t>半導体サプライチェーンが注⽬を浴びている中、半導体サプライチェーンを管理する国際規格作成に</a:t>
            </a:r>
            <a:r>
              <a:rPr lang="ja-JP" altLang="en-US" sz="1050">
                <a:latin typeface="Meiryo UI" panose="020B0604030504040204" pitchFamily="50" charset="-128"/>
                <a:ea typeface="Meiryo UI" panose="020B0604030504040204" pitchFamily="50" charset="-128"/>
              </a:rPr>
              <a:t>おいては作成</a:t>
            </a:r>
            <a:r>
              <a:rPr lang="ja-JP" altLang="en-US" sz="1050" dirty="0">
                <a:latin typeface="Meiryo UI" panose="020B0604030504040204" pitchFamily="50" charset="-128"/>
                <a:ea typeface="Meiryo UI" panose="020B0604030504040204" pitchFamily="50" charset="-128"/>
              </a:rPr>
              <a:t>グループのリーダーを務めている。アメリカの規格委員とともに国際規格開発を中⼼的に進めている</a:t>
            </a:r>
            <a:r>
              <a:rPr lang="ja-JP" altLang="en-US" sz="1050">
                <a:latin typeface="Meiryo UI" panose="020B0604030504040204" pitchFamily="50" charset="-128"/>
                <a:ea typeface="Meiryo UI" panose="020B0604030504040204" pitchFamily="50" charset="-128"/>
              </a:rPr>
              <a:t>。半導体サプライチェーン</a:t>
            </a:r>
            <a:r>
              <a:rPr lang="ja-JP" altLang="en-US" sz="1050" dirty="0">
                <a:latin typeface="Meiryo UI" panose="020B0604030504040204" pitchFamily="50" charset="-128"/>
                <a:ea typeface="Meiryo UI" panose="020B0604030504040204" pitchFamily="50" charset="-128"/>
              </a:rPr>
              <a:t>管理や模倣品対策においても数多く登壇。</a:t>
            </a:r>
            <a:endParaRPr lang="en-US" altLang="ja-JP" sz="1050" dirty="0">
              <a:latin typeface="Meiryo UI" panose="020B0604030504040204" pitchFamily="50" charset="-128"/>
              <a:ea typeface="Meiryo UI" panose="020B0604030504040204" pitchFamily="50" charset="-128"/>
            </a:endParaRPr>
          </a:p>
        </p:txBody>
      </p:sp>
      <p:pic>
        <p:nvPicPr>
          <p:cNvPr id="12" name="図 11">
            <a:extLst>
              <a:ext uri="{FF2B5EF4-FFF2-40B4-BE49-F238E27FC236}">
                <a16:creationId xmlns:a16="http://schemas.microsoft.com/office/drawing/2014/main" id="{787C7FFD-9B83-41C0-A1D5-D48C60B7CB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6008" y="82015"/>
            <a:ext cx="3075245" cy="675525"/>
          </a:xfrm>
          <a:prstGeom prst="rect">
            <a:avLst/>
          </a:prstGeom>
        </p:spPr>
      </p:pic>
      <p:pic>
        <p:nvPicPr>
          <p:cNvPr id="8" name="Picture 2" descr="株式会社 オフィス エフエイ・コム">
            <a:extLst>
              <a:ext uri="{FF2B5EF4-FFF2-40B4-BE49-F238E27FC236}">
                <a16:creationId xmlns:a16="http://schemas.microsoft.com/office/drawing/2014/main" id="{C35D5B28-2781-40C3-AA79-C3BAB2B104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8117" y="177226"/>
            <a:ext cx="1625652" cy="581591"/>
          </a:xfrm>
          <a:prstGeom prst="rect">
            <a:avLst/>
          </a:prstGeom>
          <a:noFill/>
          <a:extLst>
            <a:ext uri="{909E8E84-426E-40DD-AFC4-6F175D3DCCD1}">
              <a14:hiddenFill xmlns:a14="http://schemas.microsoft.com/office/drawing/2010/main">
                <a:solidFill>
                  <a:srgbClr val="FFFFFF"/>
                </a:solidFill>
              </a14:hiddenFill>
            </a:ext>
          </a:extLst>
        </p:spPr>
      </p:pic>
      <p:grpSp>
        <p:nvGrpSpPr>
          <p:cNvPr id="22" name="グループ化 21">
            <a:extLst>
              <a:ext uri="{FF2B5EF4-FFF2-40B4-BE49-F238E27FC236}">
                <a16:creationId xmlns:a16="http://schemas.microsoft.com/office/drawing/2014/main" id="{A85C58BA-4B8D-FC40-A0E7-71A57325D35F}"/>
              </a:ext>
            </a:extLst>
          </p:cNvPr>
          <p:cNvGrpSpPr/>
          <p:nvPr/>
        </p:nvGrpSpPr>
        <p:grpSpPr>
          <a:xfrm>
            <a:off x="3381253" y="174831"/>
            <a:ext cx="797169" cy="580532"/>
            <a:chOff x="3470031" y="174831"/>
            <a:chExt cx="797169" cy="580532"/>
          </a:xfrm>
        </p:grpSpPr>
        <p:cxnSp>
          <p:nvCxnSpPr>
            <p:cNvPr id="21" name="直線コネクタ 20">
              <a:extLst>
                <a:ext uri="{FF2B5EF4-FFF2-40B4-BE49-F238E27FC236}">
                  <a16:creationId xmlns:a16="http://schemas.microsoft.com/office/drawing/2014/main" id="{0CA481B6-571F-9B44-BA94-ADCC01898406}"/>
                </a:ext>
              </a:extLst>
            </p:cNvPr>
            <p:cNvCxnSpPr>
              <a:cxnSpLocks/>
            </p:cNvCxnSpPr>
            <p:nvPr/>
          </p:nvCxnSpPr>
          <p:spPr>
            <a:xfrm>
              <a:off x="3470031" y="187987"/>
              <a:ext cx="797169" cy="56737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B1A43DF6-01B8-444D-AA3F-EBBDEC7FC5A2}"/>
                </a:ext>
              </a:extLst>
            </p:cNvPr>
            <p:cNvCxnSpPr>
              <a:cxnSpLocks/>
            </p:cNvCxnSpPr>
            <p:nvPr/>
          </p:nvCxnSpPr>
          <p:spPr>
            <a:xfrm flipH="1">
              <a:off x="3470031" y="174831"/>
              <a:ext cx="797169" cy="56737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2" name="テキスト ボックス 31">
            <a:extLst>
              <a:ext uri="{FF2B5EF4-FFF2-40B4-BE49-F238E27FC236}">
                <a16:creationId xmlns:a16="http://schemas.microsoft.com/office/drawing/2014/main" id="{87254BFD-4F14-D940-BD47-245A4AD44A03}"/>
              </a:ext>
            </a:extLst>
          </p:cNvPr>
          <p:cNvSpPr txBox="1"/>
          <p:nvPr/>
        </p:nvSpPr>
        <p:spPr>
          <a:xfrm>
            <a:off x="389731" y="7268047"/>
            <a:ext cx="2218915" cy="746358"/>
          </a:xfrm>
          <a:prstGeom prst="rect">
            <a:avLst/>
          </a:prstGeom>
          <a:noFill/>
        </p:spPr>
        <p:txBody>
          <a:bodyPr wrap="square">
            <a:spAutoFit/>
          </a:bodyPr>
          <a:lstStyle/>
          <a:p>
            <a:pPr algn="ctr"/>
            <a:r>
              <a:rPr kumimoji="1" lang="ja-JP" altLang="en-US" sz="1200" b="1">
                <a:latin typeface="Meiryo UI" panose="020B0604030504040204" pitchFamily="50" charset="-128"/>
                <a:ea typeface="Meiryo UI" panose="020B0604030504040204" pitchFamily="50" charset="-128"/>
              </a:rPr>
              <a:t>角</a:t>
            </a:r>
            <a:r>
              <a:rPr kumimoji="1" lang="en-US" altLang="ja-JP" sz="1200" b="1" dirty="0">
                <a:latin typeface="Meiryo UI" panose="020B0604030504040204" pitchFamily="50" charset="-128"/>
                <a:ea typeface="Meiryo UI" panose="020B0604030504040204" pitchFamily="50" charset="-128"/>
              </a:rPr>
              <a:t> </a:t>
            </a:r>
            <a:r>
              <a:rPr kumimoji="1" lang="ja-JP" altLang="en-US" sz="1200" b="1">
                <a:latin typeface="Meiryo UI" panose="020B0604030504040204" pitchFamily="50" charset="-128"/>
                <a:ea typeface="Meiryo UI" panose="020B0604030504040204" pitchFamily="50" charset="-128"/>
              </a:rPr>
              <a:t>淵　弘</a:t>
            </a:r>
            <a:r>
              <a:rPr kumimoji="1" lang="en-US" altLang="ja-JP" sz="1200" b="1" dirty="0">
                <a:latin typeface="Meiryo UI" panose="020B0604030504040204" pitchFamily="50" charset="-128"/>
                <a:ea typeface="Meiryo UI" panose="020B0604030504040204" pitchFamily="50" charset="-128"/>
              </a:rPr>
              <a:t> </a:t>
            </a:r>
            <a:r>
              <a:rPr kumimoji="1" lang="ja-JP" altLang="en-US" sz="1200" b="1">
                <a:latin typeface="Meiryo UI" panose="020B0604030504040204" pitchFamily="50" charset="-128"/>
                <a:ea typeface="Meiryo UI" panose="020B0604030504040204" pitchFamily="50" charset="-128"/>
              </a:rPr>
              <a:t>一　氏</a:t>
            </a:r>
            <a:r>
              <a:rPr lang="en-US" altLang="ja-JP" sz="1200" b="1" dirty="0">
                <a:latin typeface="Meiryo UI" panose="020B0604030504040204" pitchFamily="50" charset="-128"/>
                <a:ea typeface="Meiryo UI" panose="020B0604030504040204" pitchFamily="50" charset="-128"/>
              </a:rPr>
              <a:t> </a:t>
            </a:r>
          </a:p>
          <a:p>
            <a:pPr algn="ctr"/>
            <a:r>
              <a:rPr kumimoji="1" lang="en-US" altLang="ja-JP" sz="1050" i="1" dirty="0" err="1">
                <a:latin typeface="Avenir Oblique" panose="02000503020000020003" pitchFamily="2" charset="0"/>
                <a:ea typeface="Meiryo UI" panose="020B0604030504040204" pitchFamily="50" charset="-128"/>
              </a:rPr>
              <a:t>Hirokazu</a:t>
            </a:r>
            <a:r>
              <a:rPr kumimoji="1" lang="en-US" altLang="ja-JP" sz="1050" i="1" dirty="0">
                <a:latin typeface="Avenir Oblique" panose="02000503020000020003" pitchFamily="2" charset="0"/>
                <a:ea typeface="Meiryo UI" panose="020B0604030504040204" pitchFamily="50" charset="-128"/>
              </a:rPr>
              <a:t> </a:t>
            </a:r>
            <a:r>
              <a:rPr kumimoji="1" lang="en-US" altLang="ja-JP" sz="1050" i="1" dirty="0" err="1">
                <a:latin typeface="Avenir Oblique" panose="02000503020000020003" pitchFamily="2" charset="0"/>
                <a:ea typeface="Meiryo UI" panose="020B0604030504040204" pitchFamily="50" charset="-128"/>
              </a:rPr>
              <a:t>Tsunobuchi</a:t>
            </a:r>
            <a:endParaRPr kumimoji="1" lang="en-US" altLang="ja-JP" sz="1050" i="1" dirty="0">
              <a:latin typeface="Avenir Oblique" panose="02000503020000020003" pitchFamily="2" charset="0"/>
              <a:ea typeface="Meiryo UI" panose="020B0604030504040204" pitchFamily="50" charset="-128"/>
            </a:endParaRPr>
          </a:p>
          <a:p>
            <a:pPr algn="ctr"/>
            <a:r>
              <a:rPr lang="ja-JP" altLang="en-US" sz="900">
                <a:latin typeface="Meiryo UI" panose="020B0604030504040204" pitchFamily="50" charset="-128"/>
                <a:ea typeface="Meiryo UI" panose="020B0604030504040204" pitchFamily="50" charset="-128"/>
              </a:rPr>
              <a:t>株</a:t>
            </a:r>
            <a:r>
              <a:rPr lang="ja-JP" altLang="en-US" sz="1000">
                <a:latin typeface="Meiryo UI" panose="020B0604030504040204" pitchFamily="50" charset="-128"/>
                <a:ea typeface="Meiryo UI" panose="020B0604030504040204" pitchFamily="50" charset="-128"/>
              </a:rPr>
              <a:t>式会社オフィスエフエイ・コム　</a:t>
            </a:r>
            <a:endParaRPr lang="en-US" altLang="ja-JP" sz="1000" dirty="0">
              <a:latin typeface="Meiryo UI" panose="020B0604030504040204" pitchFamily="50" charset="-128"/>
              <a:ea typeface="Meiryo UI" panose="020B0604030504040204" pitchFamily="50" charset="-128"/>
            </a:endParaRPr>
          </a:p>
          <a:p>
            <a:pPr algn="ctr"/>
            <a:r>
              <a:rPr lang="ja-JP" altLang="en-US" sz="1000">
                <a:latin typeface="Meiryo UI" panose="020B0604030504040204" pitchFamily="50" charset="-128"/>
                <a:ea typeface="Meiryo UI" panose="020B0604030504040204" pitchFamily="50" charset="-128"/>
              </a:rPr>
              <a:t>西日本事業所　所属</a:t>
            </a:r>
            <a:endParaRPr lang="ja-JP" altLang="en-US" sz="1000"/>
          </a:p>
        </p:txBody>
      </p:sp>
      <p:pic>
        <p:nvPicPr>
          <p:cNvPr id="38" name="図 37" descr="スーツを着ている男はスマイルしている&#10;&#10;自動的に生成された説明">
            <a:extLst>
              <a:ext uri="{FF2B5EF4-FFF2-40B4-BE49-F238E27FC236}">
                <a16:creationId xmlns:a16="http://schemas.microsoft.com/office/drawing/2014/main" id="{605183C9-2669-F94B-9E01-322147EA317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8022" b="9447"/>
          <a:stretch/>
        </p:blipFill>
        <p:spPr>
          <a:xfrm>
            <a:off x="768153" y="5661913"/>
            <a:ext cx="1462071" cy="1611260"/>
          </a:xfrm>
          <a:prstGeom prst="ellipse">
            <a:avLst/>
          </a:prstGeom>
        </p:spPr>
      </p:pic>
      <p:sp>
        <p:nvSpPr>
          <p:cNvPr id="41" name="テキスト ボックス 40">
            <a:extLst>
              <a:ext uri="{FF2B5EF4-FFF2-40B4-BE49-F238E27FC236}">
                <a16:creationId xmlns:a16="http://schemas.microsoft.com/office/drawing/2014/main" id="{756E3AF0-FA44-D845-815E-73B118E58DE6}"/>
              </a:ext>
            </a:extLst>
          </p:cNvPr>
          <p:cNvSpPr txBox="1"/>
          <p:nvPr/>
        </p:nvSpPr>
        <p:spPr>
          <a:xfrm>
            <a:off x="260275" y="8289849"/>
            <a:ext cx="3323183" cy="369332"/>
          </a:xfrm>
          <a:prstGeom prst="rect">
            <a:avLst/>
          </a:prstGeom>
          <a:noFill/>
        </p:spPr>
        <p:txBody>
          <a:bodyPr wrap="square">
            <a:spAutoFit/>
          </a:bodyPr>
          <a:lstStyle/>
          <a:p>
            <a:r>
              <a:rPr lang="ja-JP" altLang="en-US" sz="1800" b="1">
                <a:solidFill>
                  <a:srgbClr val="1D9999"/>
                </a:solidFill>
                <a:latin typeface="Meiryo UI" panose="020B0604030504040204" pitchFamily="34" charset="-128"/>
                <a:ea typeface="Meiryo UI" panose="020B0604030504040204" pitchFamily="34" charset="-128"/>
              </a:rPr>
              <a:t>株式会社オフィスエフエイ・コム</a:t>
            </a:r>
            <a:endParaRPr kumimoji="1" lang="en-US" altLang="ja-JP" sz="1600" b="1" dirty="0">
              <a:solidFill>
                <a:srgbClr val="1D9999"/>
              </a:solidFill>
              <a:latin typeface="Meiryo UI" panose="020B0604030504040204" pitchFamily="34" charset="-128"/>
              <a:ea typeface="Meiryo UI" panose="020B0604030504040204" pitchFamily="34" charset="-128"/>
            </a:endParaRPr>
          </a:p>
        </p:txBody>
      </p:sp>
      <p:pic>
        <p:nvPicPr>
          <p:cNvPr id="44" name="図 43" descr="車, 座る, ボート, 駐車 が含まれている画像&#10;&#10;自動的に生成された説明">
            <a:extLst>
              <a:ext uri="{FF2B5EF4-FFF2-40B4-BE49-F238E27FC236}">
                <a16:creationId xmlns:a16="http://schemas.microsoft.com/office/drawing/2014/main" id="{8C1F6BE7-BEC9-8F43-B788-2B3D7C74A0DE}"/>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3252" r="8174"/>
          <a:stretch/>
        </p:blipFill>
        <p:spPr>
          <a:xfrm>
            <a:off x="4860758" y="8091388"/>
            <a:ext cx="2709220" cy="2600425"/>
          </a:xfrm>
          <a:prstGeom prst="rect">
            <a:avLst/>
          </a:prstGeom>
        </p:spPr>
      </p:pic>
      <p:sp>
        <p:nvSpPr>
          <p:cNvPr id="42" name="ホームベース 41">
            <a:extLst>
              <a:ext uri="{FF2B5EF4-FFF2-40B4-BE49-F238E27FC236}">
                <a16:creationId xmlns:a16="http://schemas.microsoft.com/office/drawing/2014/main" id="{1E2D0202-583D-964C-9F8A-3BB82C5BEC44}"/>
              </a:ext>
            </a:extLst>
          </p:cNvPr>
          <p:cNvSpPr/>
          <p:nvPr/>
        </p:nvSpPr>
        <p:spPr>
          <a:xfrm>
            <a:off x="5547691" y="10051791"/>
            <a:ext cx="1740618" cy="416847"/>
          </a:xfrm>
          <a:prstGeom prst="homePlate">
            <a:avLst/>
          </a:prstGeom>
          <a:solidFill>
            <a:schemeClr val="tx1">
              <a:lumMod val="95000"/>
              <a:lumOff val="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bg1"/>
                </a:solidFill>
              </a:rPr>
              <a:t>お申し込みは裏面へ</a:t>
            </a:r>
          </a:p>
        </p:txBody>
      </p:sp>
      <p:sp>
        <p:nvSpPr>
          <p:cNvPr id="47" name="テキスト ボックス 46">
            <a:extLst>
              <a:ext uri="{FF2B5EF4-FFF2-40B4-BE49-F238E27FC236}">
                <a16:creationId xmlns:a16="http://schemas.microsoft.com/office/drawing/2014/main" id="{26AC7503-A6B5-654D-82B5-3EF14728E147}"/>
              </a:ext>
            </a:extLst>
          </p:cNvPr>
          <p:cNvSpPr txBox="1"/>
          <p:nvPr/>
        </p:nvSpPr>
        <p:spPr>
          <a:xfrm>
            <a:off x="2451365" y="10254749"/>
            <a:ext cx="2251491" cy="253916"/>
          </a:xfrm>
          <a:prstGeom prst="rect">
            <a:avLst/>
          </a:prstGeom>
          <a:noFill/>
        </p:spPr>
        <p:txBody>
          <a:bodyPr wrap="square">
            <a:spAutoFit/>
          </a:bodyPr>
          <a:lstStyle/>
          <a:p>
            <a:r>
              <a:rPr lang="ja-JP" altLang="en-US" sz="1050"/>
              <a:t>公式</a:t>
            </a:r>
            <a:r>
              <a:rPr lang="en-US" altLang="ja-JP" sz="1050" dirty="0"/>
              <a:t>HP</a:t>
            </a:r>
            <a:r>
              <a:rPr lang="ja-JP" altLang="en-US" sz="1050"/>
              <a:t>：</a:t>
            </a:r>
            <a:r>
              <a:rPr lang="en-US" altLang="ja-JP" sz="1050" dirty="0"/>
              <a:t> </a:t>
            </a:r>
            <a:r>
              <a:rPr lang="en-US" altLang="ja-JP" sz="1050" dirty="0">
                <a:hlinkClick r:id="rId8"/>
              </a:rPr>
              <a:t>https://www.office-fa.com/</a:t>
            </a:r>
            <a:r>
              <a:rPr lang="en-US" altLang="ja-JP" sz="1050" dirty="0"/>
              <a:t> </a:t>
            </a:r>
            <a:endParaRPr kumimoji="1" lang="en-US" altLang="ja-JP" sz="11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B2E00BB9-9114-4F45-99F7-439574AB5ED7}"/>
              </a:ext>
            </a:extLst>
          </p:cNvPr>
          <p:cNvSpPr txBox="1"/>
          <p:nvPr/>
        </p:nvSpPr>
        <p:spPr>
          <a:xfrm>
            <a:off x="289383" y="5439137"/>
            <a:ext cx="1188000" cy="276999"/>
          </a:xfrm>
          <a:prstGeom prst="homePlate">
            <a:avLst/>
          </a:prstGeom>
          <a:solidFill>
            <a:srgbClr val="009999"/>
          </a:solidFill>
          <a:ln>
            <a:solidFill>
              <a:srgbClr val="339966"/>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講師</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F7ED64C-525B-4D18-A43F-9D44C61953BE}"/>
              </a:ext>
            </a:extLst>
          </p:cNvPr>
          <p:cNvSpPr txBox="1"/>
          <p:nvPr/>
        </p:nvSpPr>
        <p:spPr>
          <a:xfrm>
            <a:off x="2911360" y="2291924"/>
            <a:ext cx="1736955" cy="461665"/>
          </a:xfrm>
          <a:prstGeom prst="rect">
            <a:avLst/>
          </a:prstGeom>
          <a:noFill/>
          <a:ln>
            <a:noFill/>
          </a:ln>
        </p:spPr>
        <p:txBody>
          <a:bodyPr wrap="square" rtlCol="0">
            <a:spAutoFit/>
          </a:bodyPr>
          <a:lstStyle/>
          <a:p>
            <a:pPr algn="ctr"/>
            <a:r>
              <a:rPr kumimoji="1" lang="ja-JP" altLang="en-US" sz="2400" b="1" dirty="0">
                <a:solidFill>
                  <a:srgbClr val="009999"/>
                </a:solidFill>
                <a:latin typeface="Meiryo UI" panose="020B0604030504040204" pitchFamily="50" charset="-128"/>
                <a:ea typeface="Meiryo UI" panose="020B0604030504040204" pitchFamily="50" charset="-128"/>
              </a:rPr>
              <a:t>参加者募集</a:t>
            </a:r>
          </a:p>
        </p:txBody>
      </p:sp>
      <p:grpSp>
        <p:nvGrpSpPr>
          <p:cNvPr id="6" name="グループ化 5">
            <a:extLst>
              <a:ext uri="{FF2B5EF4-FFF2-40B4-BE49-F238E27FC236}">
                <a16:creationId xmlns:a16="http://schemas.microsoft.com/office/drawing/2014/main" id="{80BB41BD-5D80-5648-A522-32E28261C58D}"/>
              </a:ext>
            </a:extLst>
          </p:cNvPr>
          <p:cNvGrpSpPr/>
          <p:nvPr/>
        </p:nvGrpSpPr>
        <p:grpSpPr>
          <a:xfrm>
            <a:off x="1047056" y="4029486"/>
            <a:ext cx="6152569" cy="908667"/>
            <a:chOff x="1047056" y="4011171"/>
            <a:chExt cx="6152569" cy="908667"/>
          </a:xfrm>
        </p:grpSpPr>
        <p:grpSp>
          <p:nvGrpSpPr>
            <p:cNvPr id="5" name="グループ化 4">
              <a:extLst>
                <a:ext uri="{FF2B5EF4-FFF2-40B4-BE49-F238E27FC236}">
                  <a16:creationId xmlns:a16="http://schemas.microsoft.com/office/drawing/2014/main" id="{E44E521A-A248-A546-8717-FA0F727F7205}"/>
                </a:ext>
              </a:extLst>
            </p:cNvPr>
            <p:cNvGrpSpPr/>
            <p:nvPr/>
          </p:nvGrpSpPr>
          <p:grpSpPr>
            <a:xfrm>
              <a:off x="1047056" y="4011171"/>
              <a:ext cx="5465563" cy="720897"/>
              <a:chOff x="1037119" y="4017267"/>
              <a:chExt cx="5465563" cy="720897"/>
            </a:xfrm>
          </p:grpSpPr>
          <p:sp>
            <p:nvSpPr>
              <p:cNvPr id="55" name="正方形/長方形 54">
                <a:extLst>
                  <a:ext uri="{FF2B5EF4-FFF2-40B4-BE49-F238E27FC236}">
                    <a16:creationId xmlns:a16="http://schemas.microsoft.com/office/drawing/2014/main" id="{83EA2080-AF88-E944-AC2C-26AC2BA34019}"/>
                  </a:ext>
                </a:extLst>
              </p:cNvPr>
              <p:cNvSpPr/>
              <p:nvPr/>
            </p:nvSpPr>
            <p:spPr>
              <a:xfrm rot="5400000">
                <a:off x="2217363" y="2837024"/>
                <a:ext cx="343231" cy="270371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01070294-791B-5446-B61D-A940D2FD4FC6}"/>
                  </a:ext>
                </a:extLst>
              </p:cNvPr>
              <p:cNvSpPr/>
              <p:nvPr/>
            </p:nvSpPr>
            <p:spPr>
              <a:xfrm rot="5400000">
                <a:off x="4979207" y="2837025"/>
                <a:ext cx="343233" cy="270371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77B30D9B-0BB1-034D-8462-86CF4DA107E0}"/>
                  </a:ext>
                </a:extLst>
              </p:cNvPr>
              <p:cNvSpPr/>
              <p:nvPr/>
            </p:nvSpPr>
            <p:spPr>
              <a:xfrm rot="5400000">
                <a:off x="2217362" y="3214688"/>
                <a:ext cx="343231" cy="270371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8A370D08-A028-3046-9DD9-AA4EE17EBB93}"/>
                  </a:ext>
                </a:extLst>
              </p:cNvPr>
              <p:cNvSpPr/>
              <p:nvPr/>
            </p:nvSpPr>
            <p:spPr>
              <a:xfrm rot="5400000">
                <a:off x="4979208" y="3214689"/>
                <a:ext cx="343232" cy="270371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テキスト ボックス 59">
              <a:extLst>
                <a:ext uri="{FF2B5EF4-FFF2-40B4-BE49-F238E27FC236}">
                  <a16:creationId xmlns:a16="http://schemas.microsoft.com/office/drawing/2014/main" id="{D288231C-2AAD-324D-B9A6-46C9B9A39DA7}"/>
                </a:ext>
              </a:extLst>
            </p:cNvPr>
            <p:cNvSpPr txBox="1"/>
            <p:nvPr/>
          </p:nvSpPr>
          <p:spPr>
            <a:xfrm>
              <a:off x="1212601" y="4048515"/>
              <a:ext cx="1240765" cy="276999"/>
            </a:xfrm>
            <a:prstGeom prst="rect">
              <a:avLst/>
            </a:prstGeom>
            <a:noFill/>
          </p:spPr>
          <p:txBody>
            <a:bodyPr wrap="square">
              <a:spAutoFit/>
            </a:bodyPr>
            <a:lstStyle/>
            <a:p>
              <a:r>
                <a:rPr lang="ja-JP" altLang="en-US" sz="1200" b="1">
                  <a:solidFill>
                    <a:schemeClr val="bg1"/>
                  </a:solidFill>
                  <a:latin typeface="Meiryo UI" panose="020B0604030504040204" pitchFamily="50" charset="-128"/>
                  <a:ea typeface="Meiryo UI" panose="020B0604030504040204" pitchFamily="50" charset="-128"/>
                </a:rPr>
                <a:t>・</a:t>
              </a:r>
              <a:r>
                <a:rPr lang="en-US" altLang="ja-JP" sz="1200" b="1" dirty="0">
                  <a:solidFill>
                    <a:schemeClr val="bg1"/>
                  </a:solidFill>
                  <a:latin typeface="Meiryo UI" panose="020B0604030504040204" pitchFamily="50" charset="-128"/>
                  <a:ea typeface="Meiryo UI" panose="020B0604030504040204" pitchFamily="50" charset="-128"/>
                </a:rPr>
                <a:t>DX</a:t>
              </a:r>
              <a:r>
                <a:rPr lang="ja-JP" altLang="en-US" sz="1200" b="1">
                  <a:solidFill>
                    <a:schemeClr val="bg1"/>
                  </a:solidFill>
                  <a:latin typeface="Meiryo UI" panose="020B0604030504040204" pitchFamily="50" charset="-128"/>
                  <a:ea typeface="Meiryo UI" panose="020B0604030504040204" pitchFamily="50" charset="-128"/>
                </a:rPr>
                <a:t>の進め方</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31DC3AC2-031B-0549-A3F6-EFAFD67977EA}"/>
                </a:ext>
              </a:extLst>
            </p:cNvPr>
            <p:cNvSpPr txBox="1"/>
            <p:nvPr/>
          </p:nvSpPr>
          <p:spPr>
            <a:xfrm>
              <a:off x="4001366" y="4050095"/>
              <a:ext cx="2079581" cy="276999"/>
            </a:xfrm>
            <a:prstGeom prst="rect">
              <a:avLst/>
            </a:prstGeom>
            <a:noFill/>
          </p:spPr>
          <p:txBody>
            <a:bodyPr wrap="square">
              <a:spAutoFit/>
            </a:bodyPr>
            <a:lstStyle/>
            <a:p>
              <a:r>
                <a:rPr lang="ja-JP" altLang="en-US" sz="1200" b="1">
                  <a:solidFill>
                    <a:schemeClr val="bg1"/>
                  </a:solidFill>
                  <a:latin typeface="Meiryo UI" panose="020B0604030504040204" pitchFamily="50" charset="-128"/>
                  <a:ea typeface="Meiryo UI" panose="020B0604030504040204" pitchFamily="50" charset="-128"/>
                </a:rPr>
                <a:t>・自社課題の抽出方法</a:t>
              </a:r>
              <a:endParaRPr lang="ja-JP" altLang="en-US" sz="1200" b="1">
                <a:solidFill>
                  <a:schemeClr val="bg1"/>
                </a:solidFill>
              </a:endParaRPr>
            </a:p>
          </p:txBody>
        </p:sp>
        <p:sp>
          <p:nvSpPr>
            <p:cNvPr id="64" name="テキスト ボックス 63">
              <a:extLst>
                <a:ext uri="{FF2B5EF4-FFF2-40B4-BE49-F238E27FC236}">
                  <a16:creationId xmlns:a16="http://schemas.microsoft.com/office/drawing/2014/main" id="{EEA0E6AB-6CE1-014A-94C9-0EE15E38F7BC}"/>
                </a:ext>
              </a:extLst>
            </p:cNvPr>
            <p:cNvSpPr txBox="1"/>
            <p:nvPr/>
          </p:nvSpPr>
          <p:spPr>
            <a:xfrm>
              <a:off x="1212601" y="4427059"/>
              <a:ext cx="1812500" cy="276999"/>
            </a:xfrm>
            <a:prstGeom prst="rect">
              <a:avLst/>
            </a:prstGeom>
            <a:noFill/>
          </p:spPr>
          <p:txBody>
            <a:bodyPr wrap="square">
              <a:spAutoFit/>
            </a:bodyPr>
            <a:lstStyle/>
            <a:p>
              <a:r>
                <a:rPr lang="ja-JP" altLang="en-US" sz="1200" b="1">
                  <a:solidFill>
                    <a:schemeClr val="bg1"/>
                  </a:solidFill>
                  <a:latin typeface="Meiryo UI" panose="020B0604030504040204" pitchFamily="50" charset="-128"/>
                  <a:ea typeface="Meiryo UI" panose="020B0604030504040204" pitchFamily="50" charset="-128"/>
                </a:rPr>
                <a:t>・解決策を導き出す方法</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CF20551A-9FCA-F346-B715-DA0F06EC22B0}"/>
                </a:ext>
              </a:extLst>
            </p:cNvPr>
            <p:cNvSpPr txBox="1"/>
            <p:nvPr/>
          </p:nvSpPr>
          <p:spPr>
            <a:xfrm>
              <a:off x="3909480" y="4365839"/>
              <a:ext cx="3290145" cy="553999"/>
            </a:xfrm>
            <a:prstGeom prst="rect">
              <a:avLst/>
            </a:prstGeom>
            <a:noFill/>
          </p:spPr>
          <p:txBody>
            <a:bodyPr wrap="square">
              <a:spAutoFit/>
            </a:bodyPr>
            <a:lstStyle/>
            <a:p>
              <a:r>
                <a:rPr lang="ja-JP" altLang="en-US" sz="1050" b="1">
                  <a:solidFill>
                    <a:schemeClr val="bg1"/>
                  </a:solidFill>
                  <a:latin typeface="Meiryo UI" panose="020B0604030504040204" pitchFamily="50" charset="-128"/>
                  <a:ea typeface="Meiryo UI" panose="020B0604030504040204" pitchFamily="50" charset="-128"/>
                </a:rPr>
                <a:t>　・社外システムインテグレータの利用方法</a:t>
              </a:r>
              <a:endParaRPr lang="en-US" altLang="ja-JP" sz="1050" b="1" dirty="0">
                <a:solidFill>
                  <a:schemeClr val="bg1"/>
                </a:solidFill>
                <a:latin typeface="Meiryo UI" panose="020B0604030504040204" pitchFamily="50" charset="-128"/>
                <a:ea typeface="Meiryo UI" panose="020B0604030504040204" pitchFamily="50" charset="-128"/>
              </a:endParaRPr>
            </a:p>
            <a:p>
              <a:r>
                <a:rPr lang="ja-JP" altLang="en-US" sz="900" b="1">
                  <a:solidFill>
                    <a:schemeClr val="bg1"/>
                  </a:solidFill>
                  <a:latin typeface="Meiryo UI" panose="020B0604030504040204" pitchFamily="50" charset="-128"/>
                  <a:ea typeface="Meiryo UI" panose="020B0604030504040204" pitchFamily="50" charset="-128"/>
                </a:rPr>
                <a:t>（含む、提案要求書（</a:t>
              </a:r>
              <a:r>
                <a:rPr lang="en-US" altLang="ja-JP" sz="900" b="1" dirty="0">
                  <a:solidFill>
                    <a:schemeClr val="bg1"/>
                  </a:solidFill>
                  <a:latin typeface="Meiryo UI" panose="020B0604030504040204" pitchFamily="50" charset="-128"/>
                  <a:ea typeface="Meiryo UI" panose="020B0604030504040204" pitchFamily="50" charset="-128"/>
                </a:rPr>
                <a:t>RFP</a:t>
              </a:r>
              <a:r>
                <a:rPr lang="ja-JP" altLang="en-US" sz="900" b="1">
                  <a:solidFill>
                    <a:schemeClr val="bg1"/>
                  </a:solidFill>
                  <a:latin typeface="Meiryo UI" panose="020B0604030504040204" pitchFamily="50" charset="-128"/>
                  <a:ea typeface="Meiryo UI" panose="020B0604030504040204" pitchFamily="50" charset="-128"/>
                </a:rPr>
                <a:t>）の書き方）</a:t>
              </a:r>
              <a:endParaRPr lang="en-US" altLang="ja-JP" sz="900" b="1" dirty="0">
                <a:solidFill>
                  <a:schemeClr val="bg1"/>
                </a:solidFill>
                <a:latin typeface="Meiryo UI" panose="020B0604030504040204" pitchFamily="50" charset="-128"/>
                <a:ea typeface="Meiryo UI" panose="020B0604030504040204" pitchFamily="50" charset="-128"/>
              </a:endParaRPr>
            </a:p>
            <a:p>
              <a:endParaRPr lang="en-US" altLang="ja-JP" sz="1050" b="1" dirty="0">
                <a:solidFill>
                  <a:schemeClr val="bg1"/>
                </a:solidFill>
                <a:latin typeface="Meiryo UI" panose="020B0604030504040204" pitchFamily="50" charset="-128"/>
                <a:ea typeface="Meiryo UI" panose="020B0604030504040204" pitchFamily="50" charset="-128"/>
              </a:endParaRPr>
            </a:p>
          </p:txBody>
        </p:sp>
      </p:grpSp>
      <p:sp>
        <p:nvSpPr>
          <p:cNvPr id="67" name="テキスト ボックス 66">
            <a:extLst>
              <a:ext uri="{FF2B5EF4-FFF2-40B4-BE49-F238E27FC236}">
                <a16:creationId xmlns:a16="http://schemas.microsoft.com/office/drawing/2014/main" id="{FF8A85D9-FC04-9145-8E14-6D5C80BEBF03}"/>
              </a:ext>
            </a:extLst>
          </p:cNvPr>
          <p:cNvSpPr txBox="1"/>
          <p:nvPr/>
        </p:nvSpPr>
        <p:spPr>
          <a:xfrm>
            <a:off x="461295" y="4794268"/>
            <a:ext cx="6761972" cy="600164"/>
          </a:xfrm>
          <a:prstGeom prst="rect">
            <a:avLst/>
          </a:prstGeom>
          <a:noFill/>
        </p:spPr>
        <p:txBody>
          <a:bodyPr wrap="square">
            <a:spAutoFit/>
          </a:bodyPr>
          <a:lstStyle/>
          <a:p>
            <a:r>
              <a:rPr lang="ja-JP" altLang="en-US" sz="1100">
                <a:solidFill>
                  <a:schemeClr val="tx1"/>
                </a:solidFill>
                <a:latin typeface="Meiryo UI" panose="020B0604030504040204" pitchFamily="50" charset="-128"/>
                <a:ea typeface="Meiryo UI" panose="020B0604030504040204" pitchFamily="50" charset="-128"/>
              </a:rPr>
              <a:t>　この解説の中で、ユーザー側ではどのようなことをすべきか、そしてその内容をどのようなドキュメントに表す必要があるか、なぜそうすべきか。さらに</a:t>
            </a:r>
            <a:r>
              <a:rPr lang="en-US" altLang="ja-JP" sz="1100" dirty="0">
                <a:solidFill>
                  <a:schemeClr val="tx1"/>
                </a:solidFill>
                <a:latin typeface="Meiryo UI" panose="020B0604030504040204" pitchFamily="50" charset="-128"/>
                <a:ea typeface="Meiryo UI" panose="020B0604030504040204" pitchFamily="50" charset="-128"/>
              </a:rPr>
              <a:t>DX</a:t>
            </a:r>
            <a:r>
              <a:rPr lang="ja-JP" altLang="en-US" sz="1100">
                <a:solidFill>
                  <a:schemeClr val="tx1"/>
                </a:solidFill>
                <a:latin typeface="Meiryo UI" panose="020B0604030504040204" pitchFamily="50" charset="-128"/>
                <a:ea typeface="Meiryo UI" panose="020B0604030504040204" pitchFamily="50" charset="-128"/>
              </a:rPr>
              <a:t>などのシステム導入をする場合、ユーザー経営者・システム導入推進者・外部業者のそれぞれが、どのような立場で何をする必要があるのか、講師の経験や事例も引用しフェーズごとにわかりやすく解説します。</a:t>
            </a:r>
            <a:endParaRPr lang="ja-JP" altLang="en-US" sz="1100" dirty="0">
              <a:solidFill>
                <a:schemeClr val="tx1"/>
              </a:solidFill>
              <a:latin typeface="Meiryo UI" panose="020B0604030504040204" pitchFamily="50" charset="-128"/>
              <a:ea typeface="Meiryo UI" panose="020B0604030504040204" pitchFamily="50" charset="-128"/>
            </a:endParaRPr>
          </a:p>
        </p:txBody>
      </p:sp>
      <p:grpSp>
        <p:nvGrpSpPr>
          <p:cNvPr id="14" name="グループ化 13">
            <a:extLst>
              <a:ext uri="{FF2B5EF4-FFF2-40B4-BE49-F238E27FC236}">
                <a16:creationId xmlns:a16="http://schemas.microsoft.com/office/drawing/2014/main" id="{07A4DBFB-B52F-6741-B574-1656297B52AD}"/>
              </a:ext>
            </a:extLst>
          </p:cNvPr>
          <p:cNvGrpSpPr/>
          <p:nvPr/>
        </p:nvGrpSpPr>
        <p:grpSpPr>
          <a:xfrm>
            <a:off x="5318293" y="1860696"/>
            <a:ext cx="1829181" cy="872405"/>
            <a:chOff x="5398168" y="1880463"/>
            <a:chExt cx="1829181" cy="872405"/>
          </a:xfrm>
        </p:grpSpPr>
        <p:sp>
          <p:nvSpPr>
            <p:cNvPr id="7" name="円/楕円 6">
              <a:extLst>
                <a:ext uri="{FF2B5EF4-FFF2-40B4-BE49-F238E27FC236}">
                  <a16:creationId xmlns:a16="http://schemas.microsoft.com/office/drawing/2014/main" id="{D35F67CD-3CC3-3E4A-9E95-DD4D40AF0279}"/>
                </a:ext>
              </a:extLst>
            </p:cNvPr>
            <p:cNvSpPr/>
            <p:nvPr/>
          </p:nvSpPr>
          <p:spPr>
            <a:xfrm>
              <a:off x="5398168" y="1880463"/>
              <a:ext cx="1829181" cy="872405"/>
            </a:xfrm>
            <a:prstGeom prst="ellipse">
              <a:avLst/>
            </a:prstGeom>
            <a:solidFill>
              <a:schemeClr val="bg1"/>
            </a:solidFill>
            <a:ln w="3810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4A9ED8ED-BAC3-8444-B036-03A8DA1EF010}"/>
                </a:ext>
              </a:extLst>
            </p:cNvPr>
            <p:cNvSpPr txBox="1"/>
            <p:nvPr/>
          </p:nvSpPr>
          <p:spPr>
            <a:xfrm>
              <a:off x="6091942" y="2122173"/>
              <a:ext cx="1041239" cy="369332"/>
            </a:xfrm>
            <a:prstGeom prst="rect">
              <a:avLst/>
            </a:prstGeom>
            <a:noFill/>
          </p:spPr>
          <p:txBody>
            <a:bodyPr wrap="square">
              <a:spAutoFit/>
            </a:bodyPr>
            <a:lstStyle/>
            <a:p>
              <a:pPr algn="ctr"/>
              <a:r>
                <a:rPr kumimoji="1" lang="ja-JP" altLang="en-US" sz="1800" b="1">
                  <a:solidFill>
                    <a:srgbClr val="FF0000"/>
                  </a:solidFill>
                  <a:latin typeface="Meiryo UI" panose="020B0604030504040204" pitchFamily="34" charset="-128"/>
                  <a:ea typeface="Meiryo UI" panose="020B0604030504040204" pitchFamily="34" charset="-128"/>
                </a:rPr>
                <a:t>名程度</a:t>
              </a:r>
              <a:endParaRPr kumimoji="1" lang="en-US" altLang="ja-JP" sz="1800" b="1" dirty="0">
                <a:solidFill>
                  <a:srgbClr val="FF0000"/>
                </a:solidFill>
                <a:latin typeface="Meiryo UI" panose="020B0604030504040204" pitchFamily="34" charset="-128"/>
                <a:ea typeface="Meiryo UI" panose="020B0604030504040204" pitchFamily="34" charset="-128"/>
              </a:endParaRPr>
            </a:p>
          </p:txBody>
        </p:sp>
        <p:sp>
          <p:nvSpPr>
            <p:cNvPr id="37" name="テキスト ボックス 36">
              <a:extLst>
                <a:ext uri="{FF2B5EF4-FFF2-40B4-BE49-F238E27FC236}">
                  <a16:creationId xmlns:a16="http://schemas.microsoft.com/office/drawing/2014/main" id="{47C919D5-EB73-9543-B1C3-BF6C98E5F131}"/>
                </a:ext>
              </a:extLst>
            </p:cNvPr>
            <p:cNvSpPr txBox="1"/>
            <p:nvPr/>
          </p:nvSpPr>
          <p:spPr>
            <a:xfrm>
              <a:off x="5804598" y="2490171"/>
              <a:ext cx="1016321" cy="261610"/>
            </a:xfrm>
            <a:prstGeom prst="rect">
              <a:avLst/>
            </a:prstGeom>
            <a:noFill/>
          </p:spPr>
          <p:txBody>
            <a:bodyPr wrap="square">
              <a:spAutoFit/>
            </a:bodyPr>
            <a:lstStyle/>
            <a:p>
              <a:pPr algn="ctr"/>
              <a:r>
                <a:rPr kumimoji="1" lang="ja-JP" altLang="en-US" sz="1100" b="1">
                  <a:solidFill>
                    <a:srgbClr val="FF0000"/>
                  </a:solidFill>
                  <a:latin typeface="Meiryo UI" panose="020B0604030504040204" pitchFamily="34" charset="-128"/>
                  <a:ea typeface="Meiryo UI" panose="020B0604030504040204" pitchFamily="34" charset="-128"/>
                </a:rPr>
                <a:t>（先着順）</a:t>
              </a:r>
              <a:endParaRPr kumimoji="1" lang="en-US" altLang="ja-JP" sz="1100" b="1" dirty="0">
                <a:solidFill>
                  <a:srgbClr val="FF0000"/>
                </a:solidFill>
                <a:latin typeface="Meiryo UI" panose="020B0604030504040204" pitchFamily="34" charset="-128"/>
                <a:ea typeface="Meiryo UI" panose="020B0604030504040204" pitchFamily="34" charset="-128"/>
              </a:endParaRPr>
            </a:p>
          </p:txBody>
        </p:sp>
        <p:sp>
          <p:nvSpPr>
            <p:cNvPr id="40" name="テキスト ボックス 39">
              <a:extLst>
                <a:ext uri="{FF2B5EF4-FFF2-40B4-BE49-F238E27FC236}">
                  <a16:creationId xmlns:a16="http://schemas.microsoft.com/office/drawing/2014/main" id="{365526F2-018F-5040-844F-41B85866E89A}"/>
                </a:ext>
              </a:extLst>
            </p:cNvPr>
            <p:cNvSpPr txBox="1"/>
            <p:nvPr/>
          </p:nvSpPr>
          <p:spPr>
            <a:xfrm>
              <a:off x="5878776" y="1886839"/>
              <a:ext cx="867964" cy="261610"/>
            </a:xfrm>
            <a:prstGeom prst="rect">
              <a:avLst/>
            </a:prstGeom>
            <a:noFill/>
          </p:spPr>
          <p:txBody>
            <a:bodyPr wrap="square">
              <a:spAutoFit/>
            </a:bodyPr>
            <a:lstStyle/>
            <a:p>
              <a:pPr algn="ctr"/>
              <a:r>
                <a:rPr kumimoji="1" lang="ja-JP" altLang="en-US" sz="1100" b="1">
                  <a:solidFill>
                    <a:srgbClr val="FF0000"/>
                  </a:solidFill>
                  <a:latin typeface="Meiryo UI" panose="020B0604030504040204" pitchFamily="34" charset="-128"/>
                  <a:ea typeface="Meiryo UI" panose="020B0604030504040204" pitchFamily="34" charset="-128"/>
                </a:rPr>
                <a:t>募集人数</a:t>
              </a:r>
              <a:endParaRPr kumimoji="1" lang="en-US" altLang="ja-JP" sz="1100" b="1" dirty="0">
                <a:solidFill>
                  <a:srgbClr val="FF0000"/>
                </a:solidFill>
                <a:latin typeface="Meiryo UI" panose="020B0604030504040204" pitchFamily="34" charset="-128"/>
                <a:ea typeface="Meiryo UI" panose="020B0604030504040204" pitchFamily="34" charset="-128"/>
              </a:endParaRPr>
            </a:p>
          </p:txBody>
        </p:sp>
        <p:sp>
          <p:nvSpPr>
            <p:cNvPr id="43" name="テキスト ボックス 42">
              <a:extLst>
                <a:ext uri="{FF2B5EF4-FFF2-40B4-BE49-F238E27FC236}">
                  <a16:creationId xmlns:a16="http://schemas.microsoft.com/office/drawing/2014/main" id="{5AA275DB-EFA1-FC48-843B-F7FFBA7A1F7C}"/>
                </a:ext>
              </a:extLst>
            </p:cNvPr>
            <p:cNvSpPr txBox="1"/>
            <p:nvPr/>
          </p:nvSpPr>
          <p:spPr>
            <a:xfrm>
              <a:off x="5616283" y="2001739"/>
              <a:ext cx="745838" cy="584775"/>
            </a:xfrm>
            <a:prstGeom prst="rect">
              <a:avLst/>
            </a:prstGeom>
            <a:noFill/>
          </p:spPr>
          <p:txBody>
            <a:bodyPr wrap="square">
              <a:spAutoFit/>
            </a:bodyPr>
            <a:lstStyle/>
            <a:p>
              <a:r>
                <a:rPr lang="en-US" altLang="ja-JP" sz="3200" b="1" dirty="0">
                  <a:solidFill>
                    <a:srgbClr val="FF0000"/>
                  </a:solidFill>
                  <a:latin typeface="Meiryo UI" panose="020B0604030504040204" pitchFamily="34" charset="-128"/>
                  <a:ea typeface="Meiryo UI" panose="020B0604030504040204" pitchFamily="34" charset="-128"/>
                </a:rPr>
                <a:t>30</a:t>
              </a:r>
              <a:endParaRPr lang="ja-JP" altLang="en-US" sz="2800" b="1">
                <a:latin typeface="Meiryo UI" panose="020B0604030504040204" pitchFamily="34" charset="-128"/>
                <a:ea typeface="Meiryo UI" panose="020B0604030504040204" pitchFamily="34" charset="-128"/>
              </a:endParaRPr>
            </a:p>
          </p:txBody>
        </p:sp>
      </p:grpSp>
      <p:sp>
        <p:nvSpPr>
          <p:cNvPr id="2" name="テキスト ボックス 1">
            <a:extLst>
              <a:ext uri="{FF2B5EF4-FFF2-40B4-BE49-F238E27FC236}">
                <a16:creationId xmlns:a16="http://schemas.microsoft.com/office/drawing/2014/main" id="{03B50CBA-A8EA-4714-AF64-7C563BBD6A9E}"/>
              </a:ext>
            </a:extLst>
          </p:cNvPr>
          <p:cNvSpPr txBox="1"/>
          <p:nvPr/>
        </p:nvSpPr>
        <p:spPr>
          <a:xfrm>
            <a:off x="2363972" y="1735426"/>
            <a:ext cx="2899985" cy="393954"/>
          </a:xfrm>
          <a:prstGeom prst="rect">
            <a:avLst/>
          </a:prstGeom>
          <a:noFill/>
        </p:spPr>
        <p:txBody>
          <a:bodyPr wrap="square" rtlCol="0">
            <a:spAutoFit/>
          </a:bodyPr>
          <a:lstStyle/>
          <a:p>
            <a:r>
              <a:rPr lang="en-US" altLang="ja-JP" dirty="0"/>
              <a:t>R4.1/20</a:t>
            </a:r>
            <a:r>
              <a:rPr lang="ja-JP" altLang="en-US" dirty="0"/>
              <a:t>、</a:t>
            </a:r>
            <a:r>
              <a:rPr lang="en-US" altLang="ja-JP" dirty="0"/>
              <a:t>2/10</a:t>
            </a:r>
            <a:r>
              <a:rPr lang="ja-JP" altLang="en-US" dirty="0"/>
              <a:t>、</a:t>
            </a:r>
            <a:r>
              <a:rPr lang="en-US" altLang="ja-JP" dirty="0"/>
              <a:t>3/3</a:t>
            </a:r>
            <a:r>
              <a:rPr lang="ja-JP" altLang="en-US" dirty="0"/>
              <a:t>開催</a:t>
            </a:r>
            <a:endParaRPr kumimoji="1" lang="ja-JP" altLang="en-US" dirty="0"/>
          </a:p>
        </p:txBody>
      </p:sp>
    </p:spTree>
    <p:extLst>
      <p:ext uri="{BB962C8B-B14F-4D97-AF65-F5344CB8AC3E}">
        <p14:creationId xmlns:p14="http://schemas.microsoft.com/office/powerpoint/2010/main" val="422085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15AEE71A-989C-4663-817A-840C132DF9C9}"/>
              </a:ext>
            </a:extLst>
          </p:cNvPr>
          <p:cNvGraphicFramePr>
            <a:graphicFrameLocks noGrp="1"/>
          </p:cNvGraphicFramePr>
          <p:nvPr>
            <p:ph idx="1"/>
            <p:extLst>
              <p:ext uri="{D42A27DB-BD31-4B8C-83A1-F6EECF244321}">
                <p14:modId xmlns:p14="http://schemas.microsoft.com/office/powerpoint/2010/main" val="4199194871"/>
              </p:ext>
            </p:extLst>
          </p:nvPr>
        </p:nvGraphicFramePr>
        <p:xfrm>
          <a:off x="519112" y="598488"/>
          <a:ext cx="6521450" cy="3594100"/>
        </p:xfrm>
        <a:graphic>
          <a:graphicData uri="http://schemas.openxmlformats.org/drawingml/2006/table">
            <a:tbl>
              <a:tblPr firstRow="1" bandRow="1">
                <a:tableStyleId>{5FD0F851-EC5A-4D38-B0AD-8093EC10F338}</a:tableStyleId>
              </a:tblPr>
              <a:tblGrid>
                <a:gridCol w="1281112">
                  <a:extLst>
                    <a:ext uri="{9D8B030D-6E8A-4147-A177-3AD203B41FA5}">
                      <a16:colId xmlns:a16="http://schemas.microsoft.com/office/drawing/2014/main" val="534604535"/>
                    </a:ext>
                  </a:extLst>
                </a:gridCol>
                <a:gridCol w="5240338">
                  <a:extLst>
                    <a:ext uri="{9D8B030D-6E8A-4147-A177-3AD203B41FA5}">
                      <a16:colId xmlns:a16="http://schemas.microsoft.com/office/drawing/2014/main" val="2428976044"/>
                    </a:ext>
                  </a:extLst>
                </a:gridCol>
              </a:tblGrid>
              <a:tr h="370840">
                <a:tc>
                  <a:txBody>
                    <a:bodyPr/>
                    <a:lstStyle/>
                    <a:p>
                      <a:pPr algn="ctr"/>
                      <a:r>
                        <a:rPr kumimoji="1" lang="ja-JP" altLang="en-US" sz="1050" b="0" dirty="0">
                          <a:latin typeface="Meiryo UI" panose="020B0604030504040204" pitchFamily="50" charset="-128"/>
                          <a:ea typeface="Meiryo UI" panose="020B0604030504040204" pitchFamily="50" charset="-128"/>
                        </a:rPr>
                        <a:t>日時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kumimoji="1" lang="ja-JP" altLang="en-US" sz="1050" b="0" dirty="0">
                          <a:latin typeface="Meiryo UI" panose="020B0604030504040204" pitchFamily="50" charset="-128"/>
                          <a:ea typeface="Meiryo UI" panose="020B0604030504040204" pitchFamily="50" charset="-128"/>
                        </a:rPr>
                        <a:t>令和</a:t>
                      </a:r>
                      <a:r>
                        <a:rPr kumimoji="1" lang="en-US" altLang="ja-JP" sz="1050" b="0" dirty="0">
                          <a:latin typeface="Meiryo UI" panose="020B0604030504040204" pitchFamily="50" charset="-128"/>
                          <a:ea typeface="Meiryo UI" panose="020B0604030504040204" pitchFamily="50" charset="-128"/>
                        </a:rPr>
                        <a:t>4</a:t>
                      </a:r>
                      <a:r>
                        <a:rPr kumimoji="1" lang="ja-JP" altLang="en-US" sz="1050" b="0" dirty="0">
                          <a:latin typeface="Meiryo UI" panose="020B0604030504040204" pitchFamily="50" charset="-128"/>
                          <a:ea typeface="Meiryo UI" panose="020B0604030504040204" pitchFamily="50" charset="-128"/>
                        </a:rPr>
                        <a:t>年</a:t>
                      </a:r>
                      <a:r>
                        <a:rPr kumimoji="1" lang="en-US" altLang="ja-JP" sz="1050" b="0" dirty="0">
                          <a:latin typeface="Meiryo UI" panose="020B0604030504040204" pitchFamily="50" charset="-128"/>
                          <a:ea typeface="Meiryo UI" panose="020B0604030504040204" pitchFamily="50" charset="-128"/>
                        </a:rPr>
                        <a:t>1</a:t>
                      </a:r>
                      <a:r>
                        <a:rPr kumimoji="1" lang="ja-JP" altLang="en-US" sz="1050" b="0" dirty="0">
                          <a:latin typeface="Meiryo UI" panose="020B0604030504040204" pitchFamily="50" charset="-128"/>
                          <a:ea typeface="Meiryo UI" panose="020B0604030504040204" pitchFamily="50" charset="-128"/>
                        </a:rPr>
                        <a:t>月</a:t>
                      </a:r>
                      <a:r>
                        <a:rPr kumimoji="1" lang="en-US" altLang="ja-JP" sz="1050" b="0" dirty="0">
                          <a:latin typeface="Meiryo UI" panose="020B0604030504040204" pitchFamily="50" charset="-128"/>
                          <a:ea typeface="Meiryo UI" panose="020B0604030504040204" pitchFamily="50" charset="-128"/>
                        </a:rPr>
                        <a:t>20</a:t>
                      </a:r>
                      <a:r>
                        <a:rPr kumimoji="1" lang="ja-JP" altLang="en-US" sz="1050" b="0" dirty="0">
                          <a:latin typeface="Meiryo UI" panose="020B0604030504040204" pitchFamily="50" charset="-128"/>
                          <a:ea typeface="Meiryo UI" panose="020B0604030504040204" pitchFamily="50" charset="-128"/>
                        </a:rPr>
                        <a:t>日（木）</a:t>
                      </a:r>
                      <a:endParaRPr kumimoji="1" lang="en-US" altLang="ja-JP" sz="1050" b="0" dirty="0">
                        <a:latin typeface="Meiryo UI" panose="020B0604030504040204" pitchFamily="50" charset="-128"/>
                        <a:ea typeface="Meiryo UI" panose="020B0604030504040204" pitchFamily="50" charset="-128"/>
                      </a:endParaRPr>
                    </a:p>
                    <a:p>
                      <a:r>
                        <a:rPr kumimoji="1" lang="ja-JP" altLang="en-US" sz="1050" b="0" dirty="0">
                          <a:latin typeface="Meiryo UI" panose="020B0604030504040204" pitchFamily="50" charset="-128"/>
                          <a:ea typeface="Meiryo UI" panose="020B0604030504040204" pitchFamily="50" charset="-128"/>
                        </a:rPr>
                        <a:t>　　　　　 </a:t>
                      </a:r>
                      <a:r>
                        <a:rPr kumimoji="1" lang="en-US" altLang="ja-JP" sz="1050" b="0" dirty="0">
                          <a:latin typeface="Meiryo UI" panose="020B0604030504040204" pitchFamily="50" charset="-128"/>
                          <a:ea typeface="Meiryo UI" panose="020B0604030504040204" pitchFamily="50" charset="-128"/>
                        </a:rPr>
                        <a:t>2</a:t>
                      </a:r>
                      <a:r>
                        <a:rPr kumimoji="1" lang="ja-JP" altLang="en-US" sz="1050" b="0" dirty="0">
                          <a:latin typeface="Meiryo UI" panose="020B0604030504040204" pitchFamily="50" charset="-128"/>
                          <a:ea typeface="Meiryo UI" panose="020B0604030504040204" pitchFamily="50" charset="-128"/>
                        </a:rPr>
                        <a:t>月</a:t>
                      </a:r>
                      <a:r>
                        <a:rPr kumimoji="1" lang="en-US" altLang="ja-JP" sz="1050" b="0" dirty="0">
                          <a:latin typeface="Meiryo UI" panose="020B0604030504040204" pitchFamily="50" charset="-128"/>
                          <a:ea typeface="Meiryo UI" panose="020B0604030504040204" pitchFamily="50" charset="-128"/>
                        </a:rPr>
                        <a:t>10</a:t>
                      </a:r>
                      <a:r>
                        <a:rPr kumimoji="1" lang="ja-JP" altLang="en-US" sz="1050" b="0" dirty="0">
                          <a:latin typeface="Meiryo UI" panose="020B0604030504040204" pitchFamily="50" charset="-128"/>
                          <a:ea typeface="Meiryo UI" panose="020B0604030504040204" pitchFamily="50" charset="-128"/>
                        </a:rPr>
                        <a:t>日（木）</a:t>
                      </a:r>
                      <a:endParaRPr kumimoji="1" lang="en-US" altLang="ja-JP" sz="1050" b="0" dirty="0">
                        <a:latin typeface="Meiryo UI" panose="020B0604030504040204" pitchFamily="50" charset="-128"/>
                        <a:ea typeface="Meiryo UI" panose="020B0604030504040204" pitchFamily="50" charset="-128"/>
                      </a:endParaRPr>
                    </a:p>
                    <a:p>
                      <a:r>
                        <a:rPr kumimoji="1" lang="ja-JP" altLang="en-US" sz="1050" b="0" dirty="0">
                          <a:latin typeface="Meiryo UI" panose="020B0604030504040204" pitchFamily="50" charset="-128"/>
                          <a:ea typeface="Meiryo UI" panose="020B0604030504040204" pitchFamily="50" charset="-128"/>
                        </a:rPr>
                        <a:t>　　　　　 </a:t>
                      </a:r>
                      <a:r>
                        <a:rPr kumimoji="1" lang="en-US" altLang="ja-JP" sz="1050" b="0" dirty="0">
                          <a:latin typeface="Meiryo UI" panose="020B0604030504040204" pitchFamily="50" charset="-128"/>
                          <a:ea typeface="Meiryo UI" panose="020B0604030504040204" pitchFamily="50" charset="-128"/>
                        </a:rPr>
                        <a:t>3</a:t>
                      </a:r>
                      <a:r>
                        <a:rPr kumimoji="1" lang="ja-JP" altLang="en-US" sz="1050" b="0" dirty="0">
                          <a:latin typeface="Meiryo UI" panose="020B0604030504040204" pitchFamily="50" charset="-128"/>
                          <a:ea typeface="Meiryo UI" panose="020B0604030504040204" pitchFamily="50" charset="-128"/>
                        </a:rPr>
                        <a:t>月  </a:t>
                      </a:r>
                      <a:r>
                        <a:rPr kumimoji="1" lang="en-US" altLang="ja-JP" sz="1050" b="0" dirty="0">
                          <a:latin typeface="Meiryo UI" panose="020B0604030504040204" pitchFamily="50" charset="-128"/>
                          <a:ea typeface="Meiryo UI" panose="020B0604030504040204" pitchFamily="50" charset="-128"/>
                        </a:rPr>
                        <a:t>3</a:t>
                      </a:r>
                      <a:r>
                        <a:rPr kumimoji="1" lang="ja-JP" altLang="en-US" sz="1050" b="0" dirty="0">
                          <a:latin typeface="Meiryo UI" panose="020B0604030504040204" pitchFamily="50" charset="-128"/>
                          <a:ea typeface="Meiryo UI" panose="020B0604030504040204" pitchFamily="50" charset="-128"/>
                        </a:rPr>
                        <a:t>日（木）　　</a:t>
                      </a:r>
                      <a:r>
                        <a:rPr kumimoji="1" lang="en-US" altLang="ja-JP" sz="1050" b="0" dirty="0">
                          <a:latin typeface="Meiryo UI" panose="020B0604030504040204" pitchFamily="50" charset="-128"/>
                          <a:ea typeface="Meiryo UI" panose="020B0604030504040204" pitchFamily="50" charset="-128"/>
                        </a:rPr>
                        <a:t>13</a:t>
                      </a:r>
                      <a:r>
                        <a:rPr kumimoji="1" lang="ja-JP" altLang="en-US" sz="1050" b="0" dirty="0">
                          <a:latin typeface="Meiryo UI" panose="020B0604030504040204" pitchFamily="50" charset="-128"/>
                          <a:ea typeface="Meiryo UI" panose="020B0604030504040204" pitchFamily="50" charset="-128"/>
                        </a:rPr>
                        <a:t>時</a:t>
                      </a:r>
                      <a:r>
                        <a:rPr kumimoji="1" lang="en-US" altLang="ja-JP" sz="1050" b="0" dirty="0">
                          <a:latin typeface="Meiryo UI" panose="020B0604030504040204" pitchFamily="50" charset="-128"/>
                          <a:ea typeface="Meiryo UI" panose="020B0604030504040204" pitchFamily="50" charset="-128"/>
                        </a:rPr>
                        <a:t>30</a:t>
                      </a:r>
                      <a:r>
                        <a:rPr kumimoji="1" lang="ja-JP" altLang="en-US" sz="1050" b="0" dirty="0">
                          <a:latin typeface="Meiryo UI" panose="020B0604030504040204" pitchFamily="50" charset="-128"/>
                          <a:ea typeface="Meiryo UI" panose="020B0604030504040204" pitchFamily="50" charset="-128"/>
                        </a:rPr>
                        <a:t>分～</a:t>
                      </a:r>
                      <a:r>
                        <a:rPr kumimoji="1" lang="en-US" altLang="ja-JP" sz="1050" b="0" dirty="0">
                          <a:latin typeface="Meiryo UI" panose="020B0604030504040204" pitchFamily="50" charset="-128"/>
                          <a:ea typeface="Meiryo UI" panose="020B0604030504040204" pitchFamily="50" charset="-128"/>
                        </a:rPr>
                        <a:t>16</a:t>
                      </a:r>
                      <a:r>
                        <a:rPr kumimoji="1" lang="ja-JP" altLang="en-US" sz="1050" b="0" dirty="0">
                          <a:latin typeface="Meiryo UI" panose="020B0604030504040204" pitchFamily="50" charset="-128"/>
                          <a:ea typeface="Meiryo UI" panose="020B0604030504040204" pitchFamily="50" charset="-128"/>
                        </a:rPr>
                        <a:t>時</a:t>
                      </a:r>
                      <a:r>
                        <a:rPr kumimoji="1" lang="en-US" altLang="ja-JP" sz="1050" b="0" dirty="0">
                          <a:latin typeface="Meiryo UI" panose="020B0604030504040204" pitchFamily="50" charset="-128"/>
                          <a:ea typeface="Meiryo UI" panose="020B0604030504040204" pitchFamily="50" charset="-128"/>
                        </a:rPr>
                        <a:t>30</a:t>
                      </a:r>
                      <a:r>
                        <a:rPr kumimoji="1" lang="ja-JP" altLang="en-US" sz="1050" b="0" dirty="0">
                          <a:latin typeface="Meiryo UI" panose="020B0604030504040204" pitchFamily="50" charset="-128"/>
                          <a:ea typeface="Meiryo UI" panose="020B0604030504040204" pitchFamily="50" charset="-128"/>
                        </a:rPr>
                        <a:t>分（全日共通）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3118355"/>
                  </a:ext>
                </a:extLst>
              </a:tr>
              <a:tr h="370840">
                <a:tc>
                  <a:txBody>
                    <a:bodyPr/>
                    <a:lstStyle/>
                    <a:p>
                      <a:pPr algn="ctr"/>
                      <a:r>
                        <a:rPr kumimoji="1" lang="ja-JP" altLang="en-US" sz="1050" dirty="0">
                          <a:latin typeface="Meiryo UI" panose="020B0604030504040204" pitchFamily="50" charset="-128"/>
                          <a:ea typeface="Meiryo UI" panose="020B0604030504040204" pitchFamily="50" charset="-128"/>
                        </a:rPr>
                        <a:t>会場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dirty="0">
                          <a:latin typeface="Meiryo UI" panose="020B0604030504040204" pitchFamily="50" charset="-128"/>
                          <a:ea typeface="Meiryo UI" panose="020B0604030504040204" pitchFamily="50" charset="-128"/>
                        </a:rPr>
                        <a:t>石川県地場産業振興センター　新館　第</a:t>
                      </a:r>
                      <a:r>
                        <a:rPr kumimoji="1" lang="en-US" altLang="ja-JP" sz="1050" b="0" dirty="0">
                          <a:latin typeface="Meiryo UI" panose="020B0604030504040204" pitchFamily="50" charset="-128"/>
                          <a:ea typeface="Meiryo UI" panose="020B0604030504040204" pitchFamily="50" charset="-128"/>
                        </a:rPr>
                        <a:t>10</a:t>
                      </a:r>
                      <a:r>
                        <a:rPr kumimoji="1" lang="ja-JP" altLang="en-US" sz="1050" b="0" dirty="0">
                          <a:latin typeface="Meiryo UI" panose="020B0604030504040204" pitchFamily="50" charset="-128"/>
                          <a:ea typeface="Meiryo UI" panose="020B0604030504040204" pitchFamily="50" charset="-128"/>
                        </a:rPr>
                        <a:t>研修室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93983"/>
                  </a:ext>
                </a:extLst>
              </a:tr>
              <a:tr h="370840">
                <a:tc>
                  <a:txBody>
                    <a:bodyPr/>
                    <a:lstStyle/>
                    <a:p>
                      <a:pPr algn="ctr"/>
                      <a:r>
                        <a:rPr kumimoji="1" lang="ja-JP" altLang="en-US" sz="1050" dirty="0">
                          <a:latin typeface="Meiryo UI" panose="020B0604030504040204" pitchFamily="50" charset="-128"/>
                          <a:ea typeface="Meiryo UI" panose="020B0604030504040204" pitchFamily="50" charset="-128"/>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kumimoji="1" lang="ja-JP" altLang="en-US" sz="1050" b="0" dirty="0">
                          <a:latin typeface="Meiryo UI" panose="020B0604030504040204" pitchFamily="50" charset="-128"/>
                          <a:ea typeface="Meiryo UI" panose="020B0604030504040204" pitchFamily="50" charset="-128"/>
                        </a:rPr>
                        <a:t>経営者や自社の</a:t>
                      </a:r>
                      <a:r>
                        <a:rPr kumimoji="1" lang="en-US" altLang="ja-JP" sz="1050" b="0" dirty="0">
                          <a:latin typeface="Meiryo UI" panose="020B0604030504040204" pitchFamily="50" charset="-128"/>
                          <a:ea typeface="Meiryo UI" panose="020B0604030504040204" pitchFamily="50" charset="-128"/>
                        </a:rPr>
                        <a:t>DX</a:t>
                      </a:r>
                      <a:r>
                        <a:rPr kumimoji="1" lang="ja-JP" altLang="en-US" sz="1050" b="0" dirty="0">
                          <a:latin typeface="Meiryo UI" panose="020B0604030504040204" pitchFamily="50" charset="-128"/>
                          <a:ea typeface="Meiryo UI" panose="020B0604030504040204" pitchFamily="50" charset="-128"/>
                        </a:rPr>
                        <a:t>推進や自動化を担当する立場にある方など</a:t>
                      </a:r>
                      <a:endParaRPr kumimoji="1" lang="en-US" altLang="ja-JP" sz="1050" b="0" dirty="0">
                        <a:latin typeface="Meiryo UI" panose="020B0604030504040204" pitchFamily="50" charset="-128"/>
                        <a:ea typeface="Meiryo UI" panose="020B0604030504040204" pitchFamily="50" charset="-128"/>
                      </a:endParaRPr>
                    </a:p>
                    <a:p>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上記</a:t>
                      </a:r>
                      <a:r>
                        <a:rPr kumimoji="1" lang="en-US" altLang="ja-JP" sz="1050" b="0" dirty="0">
                          <a:latin typeface="Meiryo UI" panose="020B0604030504040204" pitchFamily="50" charset="-128"/>
                          <a:ea typeface="Meiryo UI" panose="020B0604030504040204" pitchFamily="50" charset="-128"/>
                        </a:rPr>
                        <a:t>3</a:t>
                      </a:r>
                      <a:r>
                        <a:rPr kumimoji="1" lang="ja-JP" altLang="en-US" sz="1050" b="0" dirty="0">
                          <a:latin typeface="Meiryo UI" panose="020B0604030504040204" pitchFamily="50" charset="-128"/>
                          <a:ea typeface="Meiryo UI" panose="020B0604030504040204" pitchFamily="50" charset="-128"/>
                        </a:rPr>
                        <a:t>日間の講座すべてに参加できる方に限ります。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4662138"/>
                  </a:ext>
                </a:extLst>
              </a:tr>
              <a:tr h="370840">
                <a:tc>
                  <a:txBody>
                    <a:bodyPr/>
                    <a:lstStyle/>
                    <a:p>
                      <a:pPr algn="ctr"/>
                      <a:r>
                        <a:rPr kumimoji="1" lang="ja-JP" altLang="en-US" sz="1050" dirty="0">
                          <a:latin typeface="Meiryo UI" panose="020B0604030504040204" pitchFamily="50" charset="-128"/>
                          <a:ea typeface="Meiryo UI" panose="020B0604030504040204" pitchFamily="50" charset="-128"/>
                        </a:rPr>
                        <a:t>受講料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50" b="0" dirty="0">
                          <a:latin typeface="Meiryo UI" panose="020B0604030504040204" pitchFamily="50" charset="-128"/>
                          <a:ea typeface="Meiryo UI" panose="020B0604030504040204" pitchFamily="50" charset="-128"/>
                        </a:rPr>
                        <a:t>5,000</a:t>
                      </a:r>
                      <a:r>
                        <a:rPr kumimoji="1" lang="ja-JP" altLang="en-US" sz="1050" b="0" dirty="0">
                          <a:latin typeface="Meiryo UI" panose="020B0604030504040204" pitchFamily="50" charset="-128"/>
                          <a:ea typeface="Meiryo UI" panose="020B0604030504040204" pitchFamily="50" charset="-128"/>
                        </a:rPr>
                        <a:t>円（消費税込）</a:t>
                      </a:r>
                      <a:endParaRPr kumimoji="1" lang="en-US" altLang="ja-JP" sz="1050" b="0" dirty="0">
                        <a:latin typeface="Meiryo UI" panose="020B0604030504040204" pitchFamily="50" charset="-128"/>
                        <a:ea typeface="Meiryo UI" panose="020B0604030504040204" pitchFamily="50" charset="-128"/>
                      </a:endParaRPr>
                    </a:p>
                    <a:p>
                      <a:r>
                        <a:rPr kumimoji="1" lang="en-US" altLang="ja-JP" sz="1000" b="0" dirty="0">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価格には、</a:t>
                      </a:r>
                      <a:r>
                        <a:rPr kumimoji="1" lang="en-US" altLang="ja-JP" sz="1000" b="0" dirty="0">
                          <a:latin typeface="Meiryo UI" panose="020B0604030504040204" pitchFamily="50" charset="-128"/>
                          <a:ea typeface="Meiryo UI" panose="020B0604030504040204" pitchFamily="50" charset="-128"/>
                        </a:rPr>
                        <a:t>3</a:t>
                      </a:r>
                      <a:r>
                        <a:rPr kumimoji="1" lang="ja-JP" altLang="en-US" sz="1000" b="0" dirty="0">
                          <a:latin typeface="Meiryo UI" panose="020B0604030504040204" pitchFamily="50" charset="-128"/>
                          <a:ea typeface="Meiryo UI" panose="020B0604030504040204" pitchFamily="50" charset="-128"/>
                        </a:rPr>
                        <a:t>日間の講座受講代金、テキスト代金が含まれます。</a:t>
                      </a:r>
                      <a:endParaRPr kumimoji="1" lang="en-US" altLang="ja-JP" sz="1000" b="0" dirty="0">
                        <a:latin typeface="Meiryo UI" panose="020B0604030504040204" pitchFamily="50" charset="-128"/>
                        <a:ea typeface="Meiryo UI" panose="020B0604030504040204" pitchFamily="50" charset="-128"/>
                      </a:endParaRPr>
                    </a:p>
                    <a:p>
                      <a:r>
                        <a:rPr kumimoji="1" lang="en-US" altLang="ja-JP" sz="1000" b="0" dirty="0">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支払いは銀行振込のみとなります。振込手数料はお申込み企業様にてご負担ください。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6795081"/>
                  </a:ext>
                </a:extLst>
              </a:tr>
              <a:tr h="370840">
                <a:tc>
                  <a:txBody>
                    <a:bodyPr/>
                    <a:lstStyle/>
                    <a:p>
                      <a:pPr algn="ctr"/>
                      <a:r>
                        <a:rPr kumimoji="1" lang="ja-JP" altLang="en-US" sz="1050" dirty="0">
                          <a:latin typeface="Meiryo UI" panose="020B0604030504040204" pitchFamily="50" charset="-128"/>
                          <a:ea typeface="Meiryo UI" panose="020B0604030504040204" pitchFamily="50" charset="-128"/>
                        </a:rPr>
                        <a:t>定員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kumimoji="1" lang="en-US" altLang="ja-JP" sz="1050" b="0" dirty="0">
                          <a:latin typeface="Meiryo UI" panose="020B0604030504040204" pitchFamily="50" charset="-128"/>
                          <a:ea typeface="Meiryo UI" panose="020B0604030504040204" pitchFamily="50" charset="-128"/>
                        </a:rPr>
                        <a:t>30</a:t>
                      </a:r>
                      <a:r>
                        <a:rPr kumimoji="1" lang="ja-JP" altLang="en-US" sz="1050" b="0" dirty="0">
                          <a:latin typeface="Meiryo UI" panose="020B0604030504040204" pitchFamily="50" charset="-128"/>
                          <a:ea typeface="Meiryo UI" panose="020B0604030504040204" pitchFamily="50" charset="-128"/>
                        </a:rPr>
                        <a:t>名（先着順）</a:t>
                      </a: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参加者が多い場合は</a:t>
                      </a:r>
                      <a:r>
                        <a:rPr kumimoji="1" lang="en-US" altLang="ja-JP" sz="1050" b="0" dirty="0">
                          <a:latin typeface="Meiryo UI" panose="020B0604030504040204" pitchFamily="50" charset="-128"/>
                          <a:ea typeface="Meiryo UI" panose="020B0604030504040204" pitchFamily="50" charset="-128"/>
                        </a:rPr>
                        <a:t>1</a:t>
                      </a:r>
                      <a:r>
                        <a:rPr kumimoji="1" lang="ja-JP" altLang="en-US" sz="1050" b="0" dirty="0">
                          <a:latin typeface="Meiryo UI" panose="020B0604030504040204" pitchFamily="50" charset="-128"/>
                          <a:ea typeface="Meiryo UI" panose="020B0604030504040204" pitchFamily="50" charset="-128"/>
                        </a:rPr>
                        <a:t>社</a:t>
                      </a:r>
                      <a:r>
                        <a:rPr kumimoji="1" lang="en-US" altLang="ja-JP" sz="1050" b="0" dirty="0">
                          <a:latin typeface="Meiryo UI" panose="020B0604030504040204" pitchFamily="50" charset="-128"/>
                          <a:ea typeface="Meiryo UI" panose="020B0604030504040204" pitchFamily="50" charset="-128"/>
                        </a:rPr>
                        <a:t>1</a:t>
                      </a:r>
                      <a:r>
                        <a:rPr kumimoji="1" lang="ja-JP" altLang="en-US" sz="1050" b="0" dirty="0">
                          <a:latin typeface="Meiryo UI" panose="020B0604030504040204" pitchFamily="50" charset="-128"/>
                          <a:ea typeface="Meiryo UI" panose="020B0604030504040204" pitchFamily="50" charset="-128"/>
                        </a:rPr>
                        <a:t>名までのお申込みとさせていただきます。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3780057"/>
                  </a:ext>
                </a:extLst>
              </a:tr>
              <a:tr h="370840">
                <a:tc>
                  <a:txBody>
                    <a:bodyPr/>
                    <a:lstStyle/>
                    <a:p>
                      <a:pPr algn="ctr"/>
                      <a:r>
                        <a:rPr kumimoji="1" lang="ja-JP" altLang="en-US" sz="1050" dirty="0">
                          <a:latin typeface="Meiryo UI" panose="020B0604030504040204" pitchFamily="50" charset="-128"/>
                          <a:ea typeface="Meiryo UI" panose="020B0604030504040204" pitchFamily="50" charset="-128"/>
                        </a:rPr>
                        <a:t>申込期限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dirty="0">
                          <a:latin typeface="Meiryo UI" panose="020B0604030504040204" pitchFamily="50" charset="-128"/>
                          <a:ea typeface="Meiryo UI" panose="020B0604030504040204" pitchFamily="50" charset="-128"/>
                        </a:rPr>
                        <a:t>令和</a:t>
                      </a:r>
                      <a:r>
                        <a:rPr kumimoji="1" lang="en-US" altLang="ja-JP" sz="1050" b="0" dirty="0">
                          <a:latin typeface="Meiryo UI" panose="020B0604030504040204" pitchFamily="50" charset="-128"/>
                          <a:ea typeface="Meiryo UI" panose="020B0604030504040204" pitchFamily="50" charset="-128"/>
                        </a:rPr>
                        <a:t>4</a:t>
                      </a:r>
                      <a:r>
                        <a:rPr kumimoji="1" lang="ja-JP" altLang="en-US" sz="1050" b="0" dirty="0">
                          <a:latin typeface="Meiryo UI" panose="020B0604030504040204" pitchFamily="50" charset="-128"/>
                          <a:ea typeface="Meiryo UI" panose="020B0604030504040204" pitchFamily="50" charset="-128"/>
                        </a:rPr>
                        <a:t>年</a:t>
                      </a:r>
                      <a:r>
                        <a:rPr kumimoji="1" lang="en-US" altLang="ja-JP" sz="1050" b="0" dirty="0">
                          <a:latin typeface="Meiryo UI" panose="020B0604030504040204" pitchFamily="50" charset="-128"/>
                          <a:ea typeface="Meiryo UI" panose="020B0604030504040204" pitchFamily="50" charset="-128"/>
                        </a:rPr>
                        <a:t>1</a:t>
                      </a:r>
                      <a:r>
                        <a:rPr kumimoji="1" lang="ja-JP" altLang="en-US" sz="1050" b="0" dirty="0">
                          <a:latin typeface="Meiryo UI" panose="020B0604030504040204" pitchFamily="50" charset="-128"/>
                          <a:ea typeface="Meiryo UI" panose="020B0604030504040204" pitchFamily="50" charset="-128"/>
                        </a:rPr>
                        <a:t>月</a:t>
                      </a:r>
                      <a:r>
                        <a:rPr kumimoji="1" lang="en-US" altLang="ja-JP" sz="1050" b="0" dirty="0">
                          <a:latin typeface="Meiryo UI" panose="020B0604030504040204" pitchFamily="50" charset="-128"/>
                          <a:ea typeface="Meiryo UI" panose="020B0604030504040204" pitchFamily="50" charset="-128"/>
                        </a:rPr>
                        <a:t>12</a:t>
                      </a:r>
                      <a:r>
                        <a:rPr kumimoji="1" lang="ja-JP" altLang="en-US" sz="1050" b="0" dirty="0">
                          <a:latin typeface="Meiryo UI" panose="020B0604030504040204" pitchFamily="50" charset="-128"/>
                          <a:ea typeface="Meiryo UI" panose="020B0604030504040204" pitchFamily="50" charset="-128"/>
                        </a:rPr>
                        <a:t>日（水）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7211000"/>
                  </a:ext>
                </a:extLst>
              </a:tr>
              <a:tr h="370840">
                <a:tc>
                  <a:txBody>
                    <a:bodyPr/>
                    <a:lstStyle/>
                    <a:p>
                      <a:pPr algn="ctr"/>
                      <a:r>
                        <a:rPr lang="ja-JP" altLang="en-US" sz="1050" dirty="0">
                          <a:latin typeface="Meiryo UI" panose="020B0604030504040204" pitchFamily="50" charset="-128"/>
                          <a:ea typeface="Meiryo UI" panose="020B0604030504040204" pitchFamily="50" charset="-128"/>
                        </a:rPr>
                        <a:t>主催</a:t>
                      </a:r>
                      <a:endParaRPr lang="en-US" altLang="ja-JP"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kumimoji="1" lang="ja-JP" altLang="en-US" sz="1050" b="0" dirty="0">
                          <a:latin typeface="Meiryo UI" panose="020B0604030504040204" pitchFamily="50" charset="-128"/>
                          <a:ea typeface="Meiryo UI" panose="020B0604030504040204" pitchFamily="50" charset="-128"/>
                        </a:rPr>
                        <a:t>一般社団法人石川県鉄工機電協会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9533826"/>
                  </a:ext>
                </a:extLst>
              </a:tr>
              <a:tr h="370840">
                <a:tc>
                  <a:txBody>
                    <a:bodyPr/>
                    <a:lstStyle/>
                    <a:p>
                      <a:pPr algn="ctr"/>
                      <a:r>
                        <a:rPr kumimoji="1" lang="ja-JP" altLang="en-US" sz="1050" dirty="0">
                          <a:latin typeface="Meiryo UI" panose="020B0604030504040204" pitchFamily="50" charset="-128"/>
                          <a:ea typeface="Meiryo UI" panose="020B0604030504040204" pitchFamily="50" charset="-128"/>
                        </a:rPr>
                        <a:t>お問い合わせ</a:t>
                      </a:r>
                      <a:endParaRPr kumimoji="1" lang="en-US" altLang="ja-JP" sz="1050" dirty="0">
                        <a:latin typeface="Meiryo UI" panose="020B0604030504040204" pitchFamily="50" charset="-128"/>
                        <a:ea typeface="Meiryo UI" panose="020B0604030504040204" pitchFamily="50" charset="-128"/>
                      </a:endParaRPr>
                    </a:p>
                    <a:p>
                      <a:pPr algn="ct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kumimoji="1" lang="ja-JP" altLang="en-US" sz="1050" b="0" dirty="0">
                          <a:latin typeface="Meiryo UI" panose="020B0604030504040204" pitchFamily="50" charset="-128"/>
                          <a:ea typeface="Meiryo UI" panose="020B0604030504040204" pitchFamily="50" charset="-128"/>
                        </a:rPr>
                        <a:t>一般社団法人石川県鉄工機電協会　企画振興課　名倉</a:t>
                      </a:r>
                      <a:endParaRPr kumimoji="1" lang="en-US" altLang="ja-JP" sz="1050" b="0" dirty="0">
                        <a:latin typeface="Meiryo UI" panose="020B0604030504040204" pitchFamily="50" charset="-128"/>
                        <a:ea typeface="Meiryo UI" panose="020B0604030504040204" pitchFamily="50" charset="-128"/>
                      </a:endParaRPr>
                    </a:p>
                    <a:p>
                      <a:r>
                        <a:rPr kumimoji="1" lang="ja-JP" altLang="en-US" sz="1050" b="0" dirty="0">
                          <a:latin typeface="Meiryo UI" panose="020B0604030504040204" pitchFamily="50" charset="-128"/>
                          <a:ea typeface="Meiryo UI" panose="020B0604030504040204" pitchFamily="50" charset="-128"/>
                        </a:rPr>
                        <a:t>〒</a:t>
                      </a:r>
                      <a:r>
                        <a:rPr kumimoji="1" lang="en-US" altLang="ja-JP" sz="1050" b="0" dirty="0">
                          <a:latin typeface="Meiryo UI" panose="020B0604030504040204" pitchFamily="50" charset="-128"/>
                          <a:ea typeface="Meiryo UI" panose="020B0604030504040204" pitchFamily="50" charset="-128"/>
                        </a:rPr>
                        <a:t>920-8203</a:t>
                      </a:r>
                      <a:r>
                        <a:rPr kumimoji="1" lang="ja-JP" altLang="en-US" sz="1050" b="0" dirty="0">
                          <a:latin typeface="Meiryo UI" panose="020B0604030504040204" pitchFamily="50" charset="-128"/>
                          <a:ea typeface="Meiryo UI" panose="020B0604030504040204" pitchFamily="50" charset="-128"/>
                        </a:rPr>
                        <a:t>　石川県金沢市鞍月</a:t>
                      </a:r>
                      <a:r>
                        <a:rPr kumimoji="1" lang="en-US" altLang="ja-JP" sz="1050" b="0" dirty="0">
                          <a:latin typeface="Meiryo UI" panose="020B0604030504040204" pitchFamily="50" charset="-128"/>
                          <a:ea typeface="Meiryo UI" panose="020B0604030504040204" pitchFamily="50" charset="-128"/>
                        </a:rPr>
                        <a:t>2-3</a:t>
                      </a:r>
                      <a:r>
                        <a:rPr kumimoji="1" lang="ja-JP" altLang="en-US" sz="1050" b="0" dirty="0">
                          <a:latin typeface="Meiryo UI" panose="020B0604030504040204" pitchFamily="50" charset="-128"/>
                          <a:ea typeface="Meiryo UI" panose="020B0604030504040204" pitchFamily="50" charset="-128"/>
                        </a:rPr>
                        <a:t>　</a:t>
                      </a:r>
                      <a:endParaRPr kumimoji="1" lang="en-US" altLang="ja-JP" sz="1050" b="0" dirty="0">
                        <a:latin typeface="Meiryo UI" panose="020B0604030504040204" pitchFamily="50" charset="-128"/>
                        <a:ea typeface="Meiryo UI" panose="020B0604030504040204" pitchFamily="50" charset="-128"/>
                      </a:endParaRPr>
                    </a:p>
                    <a:p>
                      <a:r>
                        <a:rPr kumimoji="1" lang="en-US" altLang="ja-JP" sz="1050" b="0" dirty="0">
                          <a:latin typeface="Meiryo UI" panose="020B0604030504040204" pitchFamily="50" charset="-128"/>
                          <a:ea typeface="Meiryo UI" panose="020B0604030504040204" pitchFamily="50" charset="-128"/>
                        </a:rPr>
                        <a:t>TEL</a:t>
                      </a:r>
                      <a:r>
                        <a:rPr kumimoji="1" lang="ja-JP" altLang="en-US" sz="1050" b="0" dirty="0">
                          <a:latin typeface="Meiryo UI" panose="020B0604030504040204" pitchFamily="50" charset="-128"/>
                          <a:ea typeface="Meiryo UI" panose="020B0604030504040204" pitchFamily="50" charset="-128"/>
                        </a:rPr>
                        <a:t>：</a:t>
                      </a:r>
                      <a:r>
                        <a:rPr kumimoji="1" lang="en-US" altLang="ja-JP" sz="1050" b="0" dirty="0">
                          <a:latin typeface="Meiryo UI" panose="020B0604030504040204" pitchFamily="50" charset="-128"/>
                          <a:ea typeface="Meiryo UI" panose="020B0604030504040204" pitchFamily="50" charset="-128"/>
                        </a:rPr>
                        <a:t>076-268-0121</a:t>
                      </a:r>
                      <a:r>
                        <a:rPr kumimoji="1" lang="ja-JP" altLang="en-US" sz="1050" b="0" dirty="0">
                          <a:latin typeface="Meiryo UI" panose="020B0604030504040204" pitchFamily="50" charset="-128"/>
                          <a:ea typeface="Meiryo UI" panose="020B0604030504040204" pitchFamily="50" charset="-128"/>
                        </a:rPr>
                        <a:t>　</a:t>
                      </a:r>
                      <a:r>
                        <a:rPr kumimoji="1" lang="en-US" altLang="ja-JP" sz="1050" b="0" dirty="0">
                          <a:latin typeface="Meiryo UI" panose="020B0604030504040204" pitchFamily="50" charset="-128"/>
                          <a:ea typeface="Meiryo UI" panose="020B0604030504040204" pitchFamily="50" charset="-128"/>
                        </a:rPr>
                        <a:t>FAX</a:t>
                      </a:r>
                      <a:r>
                        <a:rPr kumimoji="1" lang="ja-JP" altLang="en-US" sz="1050" b="0" dirty="0">
                          <a:latin typeface="Meiryo UI" panose="020B0604030504040204" pitchFamily="50" charset="-128"/>
                          <a:ea typeface="Meiryo UI" panose="020B0604030504040204" pitchFamily="50" charset="-128"/>
                        </a:rPr>
                        <a:t>：</a:t>
                      </a:r>
                      <a:r>
                        <a:rPr kumimoji="1" lang="en-US" altLang="ja-JP" sz="1050" b="0" dirty="0">
                          <a:latin typeface="Meiryo UI" panose="020B0604030504040204" pitchFamily="50" charset="-128"/>
                          <a:ea typeface="Meiryo UI" panose="020B0604030504040204" pitchFamily="50" charset="-128"/>
                        </a:rPr>
                        <a:t>076-268-3577</a:t>
                      </a:r>
                      <a:endParaRPr kumimoji="1" lang="ja-JP"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5213366"/>
                  </a:ext>
                </a:extLst>
              </a:tr>
            </a:tbl>
          </a:graphicData>
        </a:graphic>
      </p:graphicFrame>
      <p:sp>
        <p:nvSpPr>
          <p:cNvPr id="5" name="テキスト ボックス 4">
            <a:extLst>
              <a:ext uri="{FF2B5EF4-FFF2-40B4-BE49-F238E27FC236}">
                <a16:creationId xmlns:a16="http://schemas.microsoft.com/office/drawing/2014/main" id="{39AB76E4-09A6-4E00-9523-D8CB325F83EE}"/>
              </a:ext>
            </a:extLst>
          </p:cNvPr>
          <p:cNvSpPr txBox="1"/>
          <p:nvPr/>
        </p:nvSpPr>
        <p:spPr>
          <a:xfrm>
            <a:off x="193532" y="176831"/>
            <a:ext cx="1186928" cy="276999"/>
          </a:xfrm>
          <a:prstGeom prst="homePlate">
            <a:avLst/>
          </a:prstGeom>
          <a:solidFill>
            <a:srgbClr val="009999"/>
          </a:solidFill>
          <a:ln>
            <a:solidFill>
              <a:srgbClr val="339966"/>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募集事項</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EC105E32-C514-4387-B9D3-C4A59D3E06E8}"/>
              </a:ext>
            </a:extLst>
          </p:cNvPr>
          <p:cNvSpPr txBox="1"/>
          <p:nvPr/>
        </p:nvSpPr>
        <p:spPr>
          <a:xfrm>
            <a:off x="193532" y="4466309"/>
            <a:ext cx="1186928" cy="276999"/>
          </a:xfrm>
          <a:prstGeom prst="homePlate">
            <a:avLst/>
          </a:prstGeom>
          <a:solidFill>
            <a:srgbClr val="009999"/>
          </a:solidFill>
          <a:ln>
            <a:solidFill>
              <a:srgbClr val="339966"/>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申し込み</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aphicFrame>
        <p:nvGraphicFramePr>
          <p:cNvPr id="7" name="表 7">
            <a:extLst>
              <a:ext uri="{FF2B5EF4-FFF2-40B4-BE49-F238E27FC236}">
                <a16:creationId xmlns:a16="http://schemas.microsoft.com/office/drawing/2014/main" id="{101AD750-CB3E-4A4B-9706-4E6C04102DE6}"/>
              </a:ext>
            </a:extLst>
          </p:cNvPr>
          <p:cNvGraphicFramePr>
            <a:graphicFrameLocks noGrp="1"/>
          </p:cNvGraphicFramePr>
          <p:nvPr>
            <p:extLst>
              <p:ext uri="{D42A27DB-BD31-4B8C-83A1-F6EECF244321}">
                <p14:modId xmlns:p14="http://schemas.microsoft.com/office/powerpoint/2010/main" val="4291678002"/>
              </p:ext>
            </p:extLst>
          </p:nvPr>
        </p:nvGraphicFramePr>
        <p:xfrm>
          <a:off x="519112" y="4844157"/>
          <a:ext cx="6521450" cy="3220720"/>
        </p:xfrm>
        <a:graphic>
          <a:graphicData uri="http://schemas.openxmlformats.org/drawingml/2006/table">
            <a:tbl>
              <a:tblPr firstRow="1" bandRow="1">
                <a:tableStyleId>{2D5ABB26-0587-4C30-8999-92F81FD0307C}</a:tableStyleId>
              </a:tblPr>
              <a:tblGrid>
                <a:gridCol w="3260725">
                  <a:extLst>
                    <a:ext uri="{9D8B030D-6E8A-4147-A177-3AD203B41FA5}">
                      <a16:colId xmlns:a16="http://schemas.microsoft.com/office/drawing/2014/main" val="2239630957"/>
                    </a:ext>
                  </a:extLst>
                </a:gridCol>
                <a:gridCol w="3260725">
                  <a:extLst>
                    <a:ext uri="{9D8B030D-6E8A-4147-A177-3AD203B41FA5}">
                      <a16:colId xmlns:a16="http://schemas.microsoft.com/office/drawing/2014/main" val="3103108990"/>
                    </a:ext>
                  </a:extLst>
                </a:gridCol>
              </a:tblGrid>
              <a:tr h="370840">
                <a:tc>
                  <a:txBody>
                    <a:bodyPr/>
                    <a:lstStyle/>
                    <a:p>
                      <a:pPr algn="l"/>
                      <a:r>
                        <a:rPr kumimoji="1" lang="ja-JP" altLang="en-US" sz="800" dirty="0"/>
                        <a:t>企業名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t>氏名（フリガナ）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590192"/>
                  </a:ext>
                </a:extLst>
              </a:tr>
              <a:tr h="370840">
                <a:tc>
                  <a:txBody>
                    <a:bodyPr/>
                    <a:lstStyle/>
                    <a:p>
                      <a:pPr algn="l"/>
                      <a:r>
                        <a:rPr kumimoji="1" lang="ja-JP" altLang="en-US" sz="800" dirty="0"/>
                        <a:t>所属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t>役職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873162"/>
                  </a:ext>
                </a:extLst>
              </a:tr>
              <a:tr h="370840">
                <a:tc>
                  <a:txBody>
                    <a:bodyPr/>
                    <a:lstStyle/>
                    <a:p>
                      <a:pPr algn="l"/>
                      <a:r>
                        <a:rPr kumimoji="1" lang="ja-JP" altLang="en-US" sz="800" dirty="0"/>
                        <a:t>所在地</a:t>
                      </a:r>
                      <a:endParaRPr kumimoji="1" lang="en-US" altLang="ja-JP" sz="800" dirty="0"/>
                    </a:p>
                    <a:p>
                      <a:pPr algn="l"/>
                      <a:r>
                        <a:rPr kumimoji="1" lang="ja-JP" altLang="en-US" sz="800" dirty="0"/>
                        <a:t>〒</a:t>
                      </a:r>
                      <a:endParaRPr kumimoji="1" lang="en-US" altLang="ja-JP" sz="800" dirty="0"/>
                    </a:p>
                    <a:p>
                      <a:pPr algn="l"/>
                      <a:endParaRPr kumimoji="1" lang="en-US" altLang="ja-JP" sz="800" dirty="0"/>
                    </a:p>
                    <a:p>
                      <a:pPr algn="l"/>
                      <a:endParaRPr kumimoji="1" lang="ja-JP" altLang="en-US" sz="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6146843"/>
                  </a:ext>
                </a:extLst>
              </a:tr>
              <a:tr h="370840">
                <a:tc>
                  <a:txBody>
                    <a:bodyPr/>
                    <a:lstStyle/>
                    <a:p>
                      <a:pPr algn="l"/>
                      <a:r>
                        <a:rPr kumimoji="1" lang="en-US" altLang="ja-JP" sz="800" dirty="0"/>
                        <a:t>TEL</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FAX</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6626659"/>
                  </a:ext>
                </a:extLst>
              </a:tr>
              <a:tr h="370840">
                <a:tc>
                  <a:txBody>
                    <a:bodyPr/>
                    <a:lstStyle/>
                    <a:p>
                      <a:pPr algn="l"/>
                      <a:r>
                        <a:rPr kumimoji="1" lang="en-US" altLang="ja-JP" sz="800" dirty="0"/>
                        <a:t>E-mail</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URL</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7864745"/>
                  </a:ext>
                </a:extLst>
              </a:tr>
              <a:tr h="370840">
                <a:tc>
                  <a:txBody>
                    <a:bodyPr/>
                    <a:lstStyle/>
                    <a:p>
                      <a:pPr algn="l"/>
                      <a:r>
                        <a:rPr kumimoji="1" lang="ja-JP" altLang="en-US" sz="800" dirty="0"/>
                        <a:t>自動化やロボット導入などに関する経験　など</a:t>
                      </a:r>
                      <a:endParaRPr kumimoji="1" lang="en-US" altLang="ja-JP" sz="800" dirty="0"/>
                    </a:p>
                    <a:p>
                      <a:pPr algn="l"/>
                      <a:endParaRPr kumimoji="1" lang="en-US" altLang="ja-JP" sz="800" dirty="0"/>
                    </a:p>
                    <a:p>
                      <a:pPr algn="l"/>
                      <a:endParaRPr kumimoji="1" lang="en-US" altLang="ja-JP" sz="800" dirty="0"/>
                    </a:p>
                    <a:p>
                      <a:pPr algn="l"/>
                      <a:endParaRPr kumimoji="1" lang="ja-JP" altLang="en-US" sz="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5322141"/>
                  </a:ext>
                </a:extLst>
              </a:tr>
              <a:tr h="370840">
                <a:tc>
                  <a:txBody>
                    <a:bodyPr/>
                    <a:lstStyle/>
                    <a:p>
                      <a:pPr algn="l"/>
                      <a:r>
                        <a:rPr kumimoji="1" lang="ja-JP" altLang="en-US" sz="800" dirty="0"/>
                        <a:t>受講の動機や講座を通して学びたいこと　など</a:t>
                      </a:r>
                      <a:endParaRPr kumimoji="1" lang="en-US" altLang="ja-JP" sz="800" dirty="0"/>
                    </a:p>
                    <a:p>
                      <a:pPr algn="l"/>
                      <a:endParaRPr kumimoji="1" lang="en-US" altLang="ja-JP" sz="800" dirty="0"/>
                    </a:p>
                    <a:p>
                      <a:pPr algn="l"/>
                      <a:endParaRPr kumimoji="1" lang="en-US" altLang="ja-JP" sz="800" dirty="0"/>
                    </a:p>
                    <a:p>
                      <a:pPr algn="l"/>
                      <a:endParaRPr kumimoji="1" lang="ja-JP" altLang="en-US" sz="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4787469"/>
                  </a:ext>
                </a:extLst>
              </a:tr>
            </a:tbl>
          </a:graphicData>
        </a:graphic>
      </p:graphicFrame>
      <p:sp>
        <p:nvSpPr>
          <p:cNvPr id="8" name="テキスト ボックス 7">
            <a:extLst>
              <a:ext uri="{FF2B5EF4-FFF2-40B4-BE49-F238E27FC236}">
                <a16:creationId xmlns:a16="http://schemas.microsoft.com/office/drawing/2014/main" id="{34AFFFA7-2C9A-4ED5-941B-645FE3FD7D7A}"/>
              </a:ext>
            </a:extLst>
          </p:cNvPr>
          <p:cNvSpPr txBox="1"/>
          <p:nvPr/>
        </p:nvSpPr>
        <p:spPr>
          <a:xfrm>
            <a:off x="193532" y="8117906"/>
            <a:ext cx="1186928" cy="276999"/>
          </a:xfrm>
          <a:prstGeom prst="homePlate">
            <a:avLst/>
          </a:prstGeom>
          <a:solidFill>
            <a:srgbClr val="009999"/>
          </a:solidFill>
          <a:ln>
            <a:solidFill>
              <a:srgbClr val="339966"/>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アクセス</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3D8BCDCA-A650-411C-B246-D03DCD35BFB0}"/>
              </a:ext>
            </a:extLst>
          </p:cNvPr>
          <p:cNvSpPr txBox="1"/>
          <p:nvPr/>
        </p:nvSpPr>
        <p:spPr>
          <a:xfrm>
            <a:off x="193532" y="8430245"/>
            <a:ext cx="7075304" cy="16312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会場：石川県地場産業振興センター　新館　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研修室</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（金沢市鞍月</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丁目</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番地　</a:t>
            </a:r>
            <a:r>
              <a:rPr lang="en-US" altLang="ja-JP" sz="1000" dirty="0">
                <a:latin typeface="Meiryo UI" panose="020B0604030504040204" pitchFamily="50" charset="-128"/>
                <a:ea typeface="Meiryo UI" panose="020B0604030504040204" pitchFamily="50" charset="-128"/>
              </a:rPr>
              <a:t>TEL076-268-2010</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マイカー：</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駐車台数に限りがありますのでご注意下さい。</a:t>
            </a:r>
            <a:endParaRPr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バス：</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JR</a:t>
            </a:r>
            <a:r>
              <a:rPr kumimoji="1" lang="ja-JP" altLang="en-US" sz="1000" dirty="0">
                <a:latin typeface="Meiryo UI" panose="020B0604030504040204" pitchFamily="50" charset="-128"/>
                <a:ea typeface="Meiryo UI" panose="020B0604030504040204" pitchFamily="50" charset="-128"/>
              </a:rPr>
              <a:t>金沢駅金沢湊口（西口）から約</a:t>
            </a:r>
            <a:r>
              <a:rPr kumimoji="1" lang="en-US" altLang="ja-JP" sz="1000" dirty="0">
                <a:latin typeface="Meiryo UI" panose="020B0604030504040204" pitchFamily="50" charset="-128"/>
                <a:ea typeface="Meiryo UI" panose="020B0604030504040204" pitchFamily="50" charset="-128"/>
              </a:rPr>
              <a:t>20</a:t>
            </a:r>
            <a:r>
              <a:rPr kumimoji="1" lang="ja-JP" altLang="en-US" sz="1000" dirty="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「工業試験場」行きに乗車「工業試験場」下車、</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または、「金沢港クルーズターミナル」行きに乗車「金沢西高校」下車</a:t>
            </a:r>
          </a:p>
        </p:txBody>
      </p:sp>
      <p:sp>
        <p:nvSpPr>
          <p:cNvPr id="11" name="テキスト ボックス 10">
            <a:extLst>
              <a:ext uri="{FF2B5EF4-FFF2-40B4-BE49-F238E27FC236}">
                <a16:creationId xmlns:a16="http://schemas.microsoft.com/office/drawing/2014/main" id="{BC04D62B-C449-44B0-8180-5B013C31E26F}"/>
              </a:ext>
            </a:extLst>
          </p:cNvPr>
          <p:cNvSpPr txBox="1"/>
          <p:nvPr/>
        </p:nvSpPr>
        <p:spPr>
          <a:xfrm>
            <a:off x="1380460" y="4481915"/>
            <a:ext cx="7075304"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下記申込書をご記入のうえ、</a:t>
            </a:r>
            <a:r>
              <a:rPr kumimoji="1" lang="en-US" altLang="ja-JP" sz="1000" dirty="0">
                <a:latin typeface="Meiryo UI" panose="020B0604030504040204" pitchFamily="50" charset="-128"/>
                <a:ea typeface="Meiryo UI" panose="020B0604030504040204" pitchFamily="50" charset="-128"/>
              </a:rPr>
              <a:t>mail</a:t>
            </a:r>
            <a:r>
              <a:rPr kumimoji="1" lang="ja-JP" altLang="en-US" sz="1000" dirty="0">
                <a:latin typeface="Meiryo UI" panose="020B0604030504040204" pitchFamily="50" charset="-128"/>
                <a:ea typeface="Meiryo UI" panose="020B0604030504040204" pitchFamily="50" charset="-128"/>
              </a:rPr>
              <a:t>にてお申込み下さい。（</a:t>
            </a:r>
            <a:r>
              <a:rPr kumimoji="1" lang="en-US" altLang="ja-JP" sz="1000" b="0" dirty="0">
                <a:latin typeface="Meiryo UI" panose="020B0604030504040204" pitchFamily="50" charset="-128"/>
                <a:ea typeface="Meiryo UI" panose="020B0604030504040204" pitchFamily="50" charset="-128"/>
              </a:rPr>
              <a:t>mail</a:t>
            </a:r>
            <a:r>
              <a:rPr kumimoji="1" lang="ja-JP" altLang="en-US" sz="1000" b="0" dirty="0">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hlinkClick r:id="rId2"/>
              </a:rPr>
              <a:t>nagura@tekkokiden.or.jp</a:t>
            </a:r>
            <a:r>
              <a:rPr kumimoji="1" lang="ja-JP" altLang="en-US" sz="1000" b="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pic>
        <p:nvPicPr>
          <p:cNvPr id="2" name="Picture 2" descr="交通のごあんない　タクシーでお越しの方：金沢駅金沢港口（西口）より約10分、北鉄バスでお越しの方：金沢駅西口、大桑住宅、香林坊、上荒屋西発、「工業試験場行」または「消費生活支援センター行」乗車。「工業試験場」下車金沢駅西口より約20分">
            <a:extLst>
              <a:ext uri="{FF2B5EF4-FFF2-40B4-BE49-F238E27FC236}">
                <a16:creationId xmlns:a16="http://schemas.microsoft.com/office/drawing/2014/main" id="{FDB6BA17-D817-4769-8E8B-A7E1E38C79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92416" y="8296830"/>
            <a:ext cx="1972408" cy="19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3861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2965</TotalTime>
  <Words>948</Words>
  <Application>Microsoft Office PowerPoint</Application>
  <PresentationFormat>ユーザー設定</PresentationFormat>
  <Paragraphs>84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Avenir Oblique</vt:lpstr>
      <vt:lpstr>Meiryo UI</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kari</cp:lastModifiedBy>
  <cp:revision>280</cp:revision>
  <cp:lastPrinted>2021-11-30T08:24:16Z</cp:lastPrinted>
  <dcterms:created xsi:type="dcterms:W3CDTF">2019-07-30T00:12:54Z</dcterms:created>
  <dcterms:modified xsi:type="dcterms:W3CDTF">2021-12-06T06:32:46Z</dcterms:modified>
</cp:coreProperties>
</file>